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48" r:id="rId2"/>
    <p:sldMasterId id="2147483684" r:id="rId3"/>
    <p:sldMasterId id="2147483693" r:id="rId4"/>
    <p:sldMasterId id="2147483705" r:id="rId5"/>
  </p:sldMasterIdLst>
  <p:notesMasterIdLst>
    <p:notesMasterId r:id="rId50"/>
  </p:notesMasterIdLst>
  <p:sldIdLst>
    <p:sldId id="262" r:id="rId6"/>
    <p:sldId id="263" r:id="rId7"/>
    <p:sldId id="265" r:id="rId8"/>
    <p:sldId id="266" r:id="rId9"/>
    <p:sldId id="267" r:id="rId10"/>
    <p:sldId id="268" r:id="rId11"/>
    <p:sldId id="776" r:id="rId12"/>
    <p:sldId id="768" r:id="rId13"/>
    <p:sldId id="764" r:id="rId14"/>
    <p:sldId id="795" r:id="rId15"/>
    <p:sldId id="802" r:id="rId16"/>
    <p:sldId id="778" r:id="rId17"/>
    <p:sldId id="780" r:id="rId18"/>
    <p:sldId id="273" r:id="rId19"/>
    <p:sldId id="783" r:id="rId20"/>
    <p:sldId id="800" r:id="rId21"/>
    <p:sldId id="288" r:id="rId22"/>
    <p:sldId id="286" r:id="rId23"/>
    <p:sldId id="803" r:id="rId24"/>
    <p:sldId id="257" r:id="rId25"/>
    <p:sldId id="298" r:id="rId26"/>
    <p:sldId id="327" r:id="rId27"/>
    <p:sldId id="310" r:id="rId28"/>
    <p:sldId id="312" r:id="rId29"/>
    <p:sldId id="328" r:id="rId30"/>
    <p:sldId id="299" r:id="rId31"/>
    <p:sldId id="256" r:id="rId32"/>
    <p:sldId id="274" r:id="rId33"/>
    <p:sldId id="275" r:id="rId34"/>
    <p:sldId id="272" r:id="rId35"/>
    <p:sldId id="804" r:id="rId36"/>
    <p:sldId id="258" r:id="rId37"/>
    <p:sldId id="260" r:id="rId38"/>
    <p:sldId id="261" r:id="rId39"/>
    <p:sldId id="805" r:id="rId40"/>
    <p:sldId id="806" r:id="rId41"/>
    <p:sldId id="264" r:id="rId42"/>
    <p:sldId id="807" r:id="rId43"/>
    <p:sldId id="808" r:id="rId44"/>
    <p:sldId id="809" r:id="rId45"/>
    <p:sldId id="810" r:id="rId46"/>
    <p:sldId id="277" r:id="rId47"/>
    <p:sldId id="276" r:id="rId48"/>
    <p:sldId id="271"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diagrams/_rels/data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5B516D-8BA9-4451-B551-575B2FB6CBEA}"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E0747F82-8F0D-4B67-8193-4478EA99A8DC}">
      <dgm:prSet custT="1"/>
      <dgm:spPr/>
      <dgm:t>
        <a:bodyPr/>
        <a:lstStyle/>
        <a:p>
          <a:pPr algn="ctr"/>
          <a:r>
            <a:rPr lang="en-US" sz="3200" dirty="0"/>
            <a:t>Planning</a:t>
          </a:r>
        </a:p>
      </dgm:t>
    </dgm:pt>
    <dgm:pt modelId="{454F4F33-53E2-432D-84D9-177F9AC08599}" type="parTrans" cxnId="{0029698A-2C25-4515-B210-FE40D7631FE4}">
      <dgm:prSet/>
      <dgm:spPr/>
      <dgm:t>
        <a:bodyPr/>
        <a:lstStyle/>
        <a:p>
          <a:endParaRPr lang="en-US"/>
        </a:p>
      </dgm:t>
    </dgm:pt>
    <dgm:pt modelId="{66134EF7-9EAB-433B-95B0-2EC5AFEA6BF8}" type="sibTrans" cxnId="{0029698A-2C25-4515-B210-FE40D7631FE4}">
      <dgm:prSet/>
      <dgm:spPr/>
      <dgm:t>
        <a:bodyPr/>
        <a:lstStyle/>
        <a:p>
          <a:endParaRPr lang="en-US"/>
        </a:p>
      </dgm:t>
    </dgm:pt>
    <dgm:pt modelId="{46847D5A-D9BC-4C1E-9DBF-2A4118CC47AD}">
      <dgm:prSet custT="1"/>
      <dgm:spPr/>
      <dgm:t>
        <a:bodyPr/>
        <a:lstStyle/>
        <a:p>
          <a:pPr algn="ctr"/>
          <a:r>
            <a:rPr lang="en-US" sz="3200" dirty="0"/>
            <a:t>Situational Awareness</a:t>
          </a:r>
        </a:p>
      </dgm:t>
    </dgm:pt>
    <dgm:pt modelId="{60F921FB-AB36-4728-88F1-7E0F25EFDCF5}" type="parTrans" cxnId="{099B3AD2-8705-4C08-94D1-F10C1DF8F036}">
      <dgm:prSet/>
      <dgm:spPr/>
      <dgm:t>
        <a:bodyPr/>
        <a:lstStyle/>
        <a:p>
          <a:endParaRPr lang="en-US"/>
        </a:p>
      </dgm:t>
    </dgm:pt>
    <dgm:pt modelId="{5E6D82D1-5A04-40D7-B792-A440D4E94C69}" type="sibTrans" cxnId="{099B3AD2-8705-4C08-94D1-F10C1DF8F036}">
      <dgm:prSet/>
      <dgm:spPr/>
      <dgm:t>
        <a:bodyPr/>
        <a:lstStyle/>
        <a:p>
          <a:endParaRPr lang="en-US"/>
        </a:p>
      </dgm:t>
    </dgm:pt>
    <dgm:pt modelId="{343054FD-A341-42B3-8090-2CF2267B7BB1}">
      <dgm:prSet custT="1"/>
      <dgm:spPr/>
      <dgm:t>
        <a:bodyPr/>
        <a:lstStyle/>
        <a:p>
          <a:pPr algn="ctr"/>
          <a:r>
            <a:rPr lang="en-US" sz="3200" dirty="0"/>
            <a:t>Preparedness</a:t>
          </a:r>
        </a:p>
      </dgm:t>
    </dgm:pt>
    <dgm:pt modelId="{0F233F45-03F9-41EC-8963-8B849698C7E5}" type="parTrans" cxnId="{AD5D5EE7-957F-4E3B-9772-7586A571CABE}">
      <dgm:prSet/>
      <dgm:spPr/>
      <dgm:t>
        <a:bodyPr/>
        <a:lstStyle/>
        <a:p>
          <a:endParaRPr lang="en-US"/>
        </a:p>
      </dgm:t>
    </dgm:pt>
    <dgm:pt modelId="{DF61851F-ED43-4701-8131-4D6F2FE5C4DB}" type="sibTrans" cxnId="{AD5D5EE7-957F-4E3B-9772-7586A571CABE}">
      <dgm:prSet/>
      <dgm:spPr/>
      <dgm:t>
        <a:bodyPr/>
        <a:lstStyle/>
        <a:p>
          <a:endParaRPr lang="en-US"/>
        </a:p>
      </dgm:t>
    </dgm:pt>
    <dgm:pt modelId="{43747DB2-E613-43A1-97EA-DD9F4A5FC53D}" type="pres">
      <dgm:prSet presAssocID="{235B516D-8BA9-4451-B551-575B2FB6CBEA}" presName="linear" presStyleCnt="0">
        <dgm:presLayoutVars>
          <dgm:animLvl val="lvl"/>
          <dgm:resizeHandles val="exact"/>
        </dgm:presLayoutVars>
      </dgm:prSet>
      <dgm:spPr/>
    </dgm:pt>
    <dgm:pt modelId="{966B4F27-9BC8-4969-87B3-F014D184E8A0}" type="pres">
      <dgm:prSet presAssocID="{E0747F82-8F0D-4B67-8193-4478EA99A8DC}" presName="parentText" presStyleLbl="node1" presStyleIdx="0" presStyleCnt="3">
        <dgm:presLayoutVars>
          <dgm:chMax val="0"/>
          <dgm:bulletEnabled val="1"/>
        </dgm:presLayoutVars>
      </dgm:prSet>
      <dgm:spPr/>
    </dgm:pt>
    <dgm:pt modelId="{5F3D01B8-04C8-416A-A650-65C8BB4572A9}" type="pres">
      <dgm:prSet presAssocID="{66134EF7-9EAB-433B-95B0-2EC5AFEA6BF8}" presName="spacer" presStyleCnt="0"/>
      <dgm:spPr/>
    </dgm:pt>
    <dgm:pt modelId="{AD60ECCF-5713-4E80-9E1A-5B4A5FE90419}" type="pres">
      <dgm:prSet presAssocID="{46847D5A-D9BC-4C1E-9DBF-2A4118CC47AD}" presName="parentText" presStyleLbl="node1" presStyleIdx="1" presStyleCnt="3">
        <dgm:presLayoutVars>
          <dgm:chMax val="0"/>
          <dgm:bulletEnabled val="1"/>
        </dgm:presLayoutVars>
      </dgm:prSet>
      <dgm:spPr/>
    </dgm:pt>
    <dgm:pt modelId="{6FE55E6C-3986-46C4-8CB1-638BFA220322}" type="pres">
      <dgm:prSet presAssocID="{5E6D82D1-5A04-40D7-B792-A440D4E94C69}" presName="spacer" presStyleCnt="0"/>
      <dgm:spPr/>
    </dgm:pt>
    <dgm:pt modelId="{AAE5C304-FE92-403B-9816-E33D3440A1AB}" type="pres">
      <dgm:prSet presAssocID="{343054FD-A341-42B3-8090-2CF2267B7BB1}" presName="parentText" presStyleLbl="node1" presStyleIdx="2" presStyleCnt="3">
        <dgm:presLayoutVars>
          <dgm:chMax val="0"/>
          <dgm:bulletEnabled val="1"/>
        </dgm:presLayoutVars>
      </dgm:prSet>
      <dgm:spPr/>
    </dgm:pt>
  </dgm:ptLst>
  <dgm:cxnLst>
    <dgm:cxn modelId="{BAAE785E-D332-4334-BF12-ECFF2603019E}" type="presOf" srcId="{343054FD-A341-42B3-8090-2CF2267B7BB1}" destId="{AAE5C304-FE92-403B-9816-E33D3440A1AB}" srcOrd="0" destOrd="0" presId="urn:microsoft.com/office/officeart/2005/8/layout/vList2"/>
    <dgm:cxn modelId="{0D9A2969-593E-4EEF-80B3-8FB4AC7E52C7}" type="presOf" srcId="{235B516D-8BA9-4451-B551-575B2FB6CBEA}" destId="{43747DB2-E613-43A1-97EA-DD9F4A5FC53D}" srcOrd="0" destOrd="0" presId="urn:microsoft.com/office/officeart/2005/8/layout/vList2"/>
    <dgm:cxn modelId="{0029698A-2C25-4515-B210-FE40D7631FE4}" srcId="{235B516D-8BA9-4451-B551-575B2FB6CBEA}" destId="{E0747F82-8F0D-4B67-8193-4478EA99A8DC}" srcOrd="0" destOrd="0" parTransId="{454F4F33-53E2-432D-84D9-177F9AC08599}" sibTransId="{66134EF7-9EAB-433B-95B0-2EC5AFEA6BF8}"/>
    <dgm:cxn modelId="{099B3AD2-8705-4C08-94D1-F10C1DF8F036}" srcId="{235B516D-8BA9-4451-B551-575B2FB6CBEA}" destId="{46847D5A-D9BC-4C1E-9DBF-2A4118CC47AD}" srcOrd="1" destOrd="0" parTransId="{60F921FB-AB36-4728-88F1-7E0F25EFDCF5}" sibTransId="{5E6D82D1-5A04-40D7-B792-A440D4E94C69}"/>
    <dgm:cxn modelId="{7604C3D7-A0C5-4453-A194-E2AA989DC99D}" type="presOf" srcId="{46847D5A-D9BC-4C1E-9DBF-2A4118CC47AD}" destId="{AD60ECCF-5713-4E80-9E1A-5B4A5FE90419}" srcOrd="0" destOrd="0" presId="urn:microsoft.com/office/officeart/2005/8/layout/vList2"/>
    <dgm:cxn modelId="{033456DC-90B8-4F10-8998-3027DD45FA95}" type="presOf" srcId="{E0747F82-8F0D-4B67-8193-4478EA99A8DC}" destId="{966B4F27-9BC8-4969-87B3-F014D184E8A0}" srcOrd="0" destOrd="0" presId="urn:microsoft.com/office/officeart/2005/8/layout/vList2"/>
    <dgm:cxn modelId="{AD5D5EE7-957F-4E3B-9772-7586A571CABE}" srcId="{235B516D-8BA9-4451-B551-575B2FB6CBEA}" destId="{343054FD-A341-42B3-8090-2CF2267B7BB1}" srcOrd="2" destOrd="0" parTransId="{0F233F45-03F9-41EC-8963-8B849698C7E5}" sibTransId="{DF61851F-ED43-4701-8131-4D6F2FE5C4DB}"/>
    <dgm:cxn modelId="{1DB68392-F34A-464B-9885-9D74EE2964CD}" type="presParOf" srcId="{43747DB2-E613-43A1-97EA-DD9F4A5FC53D}" destId="{966B4F27-9BC8-4969-87B3-F014D184E8A0}" srcOrd="0" destOrd="0" presId="urn:microsoft.com/office/officeart/2005/8/layout/vList2"/>
    <dgm:cxn modelId="{6DF3AB25-6B8B-4062-9628-7920ADB7C187}" type="presParOf" srcId="{43747DB2-E613-43A1-97EA-DD9F4A5FC53D}" destId="{5F3D01B8-04C8-416A-A650-65C8BB4572A9}" srcOrd="1" destOrd="0" presId="urn:microsoft.com/office/officeart/2005/8/layout/vList2"/>
    <dgm:cxn modelId="{EC15BEEA-0110-4B98-9367-E20673F6FB0E}" type="presParOf" srcId="{43747DB2-E613-43A1-97EA-DD9F4A5FC53D}" destId="{AD60ECCF-5713-4E80-9E1A-5B4A5FE90419}" srcOrd="2" destOrd="0" presId="urn:microsoft.com/office/officeart/2005/8/layout/vList2"/>
    <dgm:cxn modelId="{E838DE48-622D-4F9A-8009-139B449B9EDA}" type="presParOf" srcId="{43747DB2-E613-43A1-97EA-DD9F4A5FC53D}" destId="{6FE55E6C-3986-46C4-8CB1-638BFA220322}" srcOrd="3" destOrd="0" presId="urn:microsoft.com/office/officeart/2005/8/layout/vList2"/>
    <dgm:cxn modelId="{3A035E04-1DFC-4667-9C8A-01F312B46CAB}" type="presParOf" srcId="{43747DB2-E613-43A1-97EA-DD9F4A5FC53D}" destId="{AAE5C304-FE92-403B-9816-E33D3440A1A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24F6CF8-DE74-4394-ADDF-EDD6AD89CBD7}"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C2A2302C-6993-42E6-B2EF-4E5836EB69DA}">
      <dgm:prSet/>
      <dgm:spPr/>
      <dgm:t>
        <a:bodyPr/>
        <a:lstStyle/>
        <a:p>
          <a:pPr>
            <a:lnSpc>
              <a:spcPct val="100000"/>
            </a:lnSpc>
            <a:defRPr b="1"/>
          </a:pPr>
          <a:r>
            <a:rPr lang="en-US"/>
            <a:t>Joint Associations </a:t>
          </a:r>
          <a:r>
            <a:rPr lang="en-US" b="1"/>
            <a:t>Fall Forum</a:t>
          </a:r>
          <a:endParaRPr lang="en-US"/>
        </a:p>
      </dgm:t>
    </dgm:pt>
    <dgm:pt modelId="{2DD5C32A-F00E-4258-A2FC-931FBA38A050}" type="parTrans" cxnId="{5674C966-1C80-4CE8-903F-0B96D326F63C}">
      <dgm:prSet/>
      <dgm:spPr/>
      <dgm:t>
        <a:bodyPr/>
        <a:lstStyle/>
        <a:p>
          <a:endParaRPr lang="en-US"/>
        </a:p>
      </dgm:t>
    </dgm:pt>
    <dgm:pt modelId="{28790B73-B18A-4A27-B00A-A71BB49D558D}" type="sibTrans" cxnId="{5674C966-1C80-4CE8-903F-0B96D326F63C}">
      <dgm:prSet/>
      <dgm:spPr/>
      <dgm:t>
        <a:bodyPr/>
        <a:lstStyle/>
        <a:p>
          <a:endParaRPr lang="en-US"/>
        </a:p>
      </dgm:t>
    </dgm:pt>
    <dgm:pt modelId="{522ABE53-A283-4B45-87CB-7534AD591E6C}">
      <dgm:prSet/>
      <dgm:spPr/>
      <dgm:t>
        <a:bodyPr/>
        <a:lstStyle/>
        <a:p>
          <a:pPr>
            <a:lnSpc>
              <a:spcPct val="100000"/>
            </a:lnSpc>
          </a:pPr>
          <a:r>
            <a:rPr lang="en-US" b="1" dirty="0"/>
            <a:t>NYCEM Part One: Community Engagement Bureau:</a:t>
          </a:r>
        </a:p>
      </dgm:t>
    </dgm:pt>
    <dgm:pt modelId="{E4DD5071-6957-46D2-B123-86FE158EED0C}" type="parTrans" cxnId="{3B8E7D0D-2405-4F60-B62B-7FAE2F481A5A}">
      <dgm:prSet/>
      <dgm:spPr/>
      <dgm:t>
        <a:bodyPr/>
        <a:lstStyle/>
        <a:p>
          <a:endParaRPr lang="en-US"/>
        </a:p>
      </dgm:t>
    </dgm:pt>
    <dgm:pt modelId="{0425819E-2B2A-474A-90D2-0B31A6EE9901}" type="sibTrans" cxnId="{3B8E7D0D-2405-4F60-B62B-7FAE2F481A5A}">
      <dgm:prSet/>
      <dgm:spPr/>
      <dgm:t>
        <a:bodyPr/>
        <a:lstStyle/>
        <a:p>
          <a:endParaRPr lang="en-US"/>
        </a:p>
      </dgm:t>
    </dgm:pt>
    <dgm:pt modelId="{AA160F66-4291-4135-B3FA-263D4E02F176}">
      <dgm:prSet/>
      <dgm:spPr/>
      <dgm:t>
        <a:bodyPr/>
        <a:lstStyle/>
        <a:p>
          <a:pPr>
            <a:lnSpc>
              <a:spcPct val="100000"/>
            </a:lnSpc>
          </a:pPr>
          <a:r>
            <a:rPr lang="en-US" b="1" dirty="0"/>
            <a:t>Integration with the Home Care and Hospice sectors</a:t>
          </a:r>
        </a:p>
      </dgm:t>
    </dgm:pt>
    <dgm:pt modelId="{B4906D1B-AC2B-4F80-B1EA-892E1DAC5F27}" type="parTrans" cxnId="{010AA43C-C97A-4DA8-9B73-56C5A7FB0137}">
      <dgm:prSet/>
      <dgm:spPr/>
      <dgm:t>
        <a:bodyPr/>
        <a:lstStyle/>
        <a:p>
          <a:endParaRPr lang="en-US"/>
        </a:p>
      </dgm:t>
    </dgm:pt>
    <dgm:pt modelId="{8F0FAA7C-2EC0-49DC-B45D-59538305017A}" type="sibTrans" cxnId="{010AA43C-C97A-4DA8-9B73-56C5A7FB0137}">
      <dgm:prSet/>
      <dgm:spPr/>
      <dgm:t>
        <a:bodyPr/>
        <a:lstStyle/>
        <a:p>
          <a:endParaRPr lang="en-US"/>
        </a:p>
      </dgm:t>
    </dgm:pt>
    <dgm:pt modelId="{7C439F5C-2617-490A-968C-5022F19ECDA2}">
      <dgm:prSet/>
      <dgm:spPr/>
      <dgm:t>
        <a:bodyPr/>
        <a:lstStyle/>
        <a:p>
          <a:pPr>
            <a:lnSpc>
              <a:spcPct val="100000"/>
            </a:lnSpc>
            <a:defRPr b="1"/>
          </a:pPr>
          <a:r>
            <a:rPr lang="en-US"/>
            <a:t>Joint Associations </a:t>
          </a:r>
          <a:r>
            <a:rPr lang="en-US" b="1"/>
            <a:t>Spring Forum</a:t>
          </a:r>
          <a:endParaRPr lang="en-US"/>
        </a:p>
      </dgm:t>
    </dgm:pt>
    <dgm:pt modelId="{80866A2D-F9F7-4679-B021-2F3A5F897C0D}" type="parTrans" cxnId="{116E5B41-47F1-4314-918B-2EE7801B7D3E}">
      <dgm:prSet/>
      <dgm:spPr/>
      <dgm:t>
        <a:bodyPr/>
        <a:lstStyle/>
        <a:p>
          <a:endParaRPr lang="en-US"/>
        </a:p>
      </dgm:t>
    </dgm:pt>
    <dgm:pt modelId="{02367F90-49AE-4611-AFEA-7B89BC831733}" type="sibTrans" cxnId="{116E5B41-47F1-4314-918B-2EE7801B7D3E}">
      <dgm:prSet/>
      <dgm:spPr/>
      <dgm:t>
        <a:bodyPr/>
        <a:lstStyle/>
        <a:p>
          <a:endParaRPr lang="en-US"/>
        </a:p>
      </dgm:t>
    </dgm:pt>
    <dgm:pt modelId="{4DDA16CC-1D1D-4C89-9631-D522F144C8D2}">
      <dgm:prSet/>
      <dgm:spPr/>
      <dgm:t>
        <a:bodyPr/>
        <a:lstStyle/>
        <a:p>
          <a:pPr>
            <a:lnSpc>
              <a:spcPct val="100000"/>
            </a:lnSpc>
          </a:pPr>
          <a:r>
            <a:rPr lang="en-US" b="1" dirty="0"/>
            <a:t>NYCEM Part two: Response, Planning, and </a:t>
          </a:r>
          <a:r>
            <a:rPr lang="en-US" b="1"/>
            <a:t>Resilience Bureau-Health </a:t>
          </a:r>
          <a:r>
            <a:rPr lang="en-US" b="1" dirty="0"/>
            <a:t>and </a:t>
          </a:r>
          <a:r>
            <a:rPr lang="en-US" b="1"/>
            <a:t>Medical Unit:</a:t>
          </a:r>
          <a:endParaRPr lang="en-US" b="1" dirty="0"/>
        </a:p>
      </dgm:t>
    </dgm:pt>
    <dgm:pt modelId="{7690BD98-24DC-41AD-BF28-3D0FE898012E}" type="parTrans" cxnId="{A6AD336F-3733-447C-A52D-C80C6FE740B2}">
      <dgm:prSet/>
      <dgm:spPr/>
      <dgm:t>
        <a:bodyPr/>
        <a:lstStyle/>
        <a:p>
          <a:endParaRPr lang="en-US"/>
        </a:p>
      </dgm:t>
    </dgm:pt>
    <dgm:pt modelId="{24F0B165-14AB-4978-8C34-CA0AC5CBA218}" type="sibTrans" cxnId="{A6AD336F-3733-447C-A52D-C80C6FE740B2}">
      <dgm:prSet/>
      <dgm:spPr/>
      <dgm:t>
        <a:bodyPr/>
        <a:lstStyle/>
        <a:p>
          <a:endParaRPr lang="en-US"/>
        </a:p>
      </dgm:t>
    </dgm:pt>
    <dgm:pt modelId="{DA286D62-4FAA-4C8E-8CA0-8F0AFD84314E}">
      <dgm:prSet/>
      <dgm:spPr/>
      <dgm:t>
        <a:bodyPr/>
        <a:lstStyle/>
        <a:p>
          <a:pPr>
            <a:lnSpc>
              <a:spcPct val="100000"/>
            </a:lnSpc>
            <a:defRPr b="1"/>
          </a:pPr>
          <a:r>
            <a:rPr lang="en-US" dirty="0"/>
            <a:t>NYCHCC &amp; ESF‑8 meetings</a:t>
          </a:r>
        </a:p>
      </dgm:t>
    </dgm:pt>
    <dgm:pt modelId="{CBA96D1C-ED04-4378-BEE3-2E0807F534FD}" type="parTrans" cxnId="{FE1B571F-10B0-4E96-86F3-1B7FEAAD204F}">
      <dgm:prSet/>
      <dgm:spPr/>
      <dgm:t>
        <a:bodyPr/>
        <a:lstStyle/>
        <a:p>
          <a:endParaRPr lang="en-US"/>
        </a:p>
      </dgm:t>
    </dgm:pt>
    <dgm:pt modelId="{05091843-67B8-4EF8-A191-0B97833DAAF8}" type="sibTrans" cxnId="{FE1B571F-10B0-4E96-86F3-1B7FEAAD204F}">
      <dgm:prSet/>
      <dgm:spPr/>
      <dgm:t>
        <a:bodyPr/>
        <a:lstStyle/>
        <a:p>
          <a:endParaRPr lang="en-US"/>
        </a:p>
      </dgm:t>
    </dgm:pt>
    <dgm:pt modelId="{083430E4-5B53-4AA9-BFAE-84D9CCF67303}">
      <dgm:prSet/>
      <dgm:spPr/>
      <dgm:t>
        <a:bodyPr/>
        <a:lstStyle/>
        <a:p>
          <a:pPr>
            <a:lnSpc>
              <a:spcPct val="100000"/>
            </a:lnSpc>
          </a:pPr>
          <a:r>
            <a:rPr lang="en-US" b="1" dirty="0"/>
            <a:t>Preparing and Responding to Incidents that Impact the Home Care and Hospice sectors</a:t>
          </a:r>
        </a:p>
      </dgm:t>
    </dgm:pt>
    <dgm:pt modelId="{5EF3E38A-2F80-41BD-83BE-D7916DE1F2AE}" type="parTrans" cxnId="{16E62F1A-6B82-496E-B241-76DF2D5E7515}">
      <dgm:prSet/>
      <dgm:spPr/>
      <dgm:t>
        <a:bodyPr/>
        <a:lstStyle/>
        <a:p>
          <a:endParaRPr lang="en-US"/>
        </a:p>
      </dgm:t>
    </dgm:pt>
    <dgm:pt modelId="{231777E8-7BF3-4060-8D10-6BD0C65EEF19}" type="sibTrans" cxnId="{16E62F1A-6B82-496E-B241-76DF2D5E7515}">
      <dgm:prSet/>
      <dgm:spPr/>
      <dgm:t>
        <a:bodyPr/>
        <a:lstStyle/>
        <a:p>
          <a:endParaRPr lang="en-US"/>
        </a:p>
      </dgm:t>
    </dgm:pt>
    <dgm:pt modelId="{529837B8-6DE0-4A45-B827-1ADCD7B66D9B}" type="pres">
      <dgm:prSet presAssocID="{724F6CF8-DE74-4394-ADDF-EDD6AD89CBD7}" presName="root" presStyleCnt="0">
        <dgm:presLayoutVars>
          <dgm:dir/>
          <dgm:resizeHandles val="exact"/>
        </dgm:presLayoutVars>
      </dgm:prSet>
      <dgm:spPr/>
    </dgm:pt>
    <dgm:pt modelId="{7C21A6EE-A85D-4829-98C7-7E7628F06FCC}" type="pres">
      <dgm:prSet presAssocID="{C2A2302C-6993-42E6-B2EF-4E5836EB69DA}" presName="compNode" presStyleCnt="0"/>
      <dgm:spPr/>
    </dgm:pt>
    <dgm:pt modelId="{526C1C58-2232-44DA-8071-299D865C23FC}" type="pres">
      <dgm:prSet presAssocID="{C2A2302C-6993-42E6-B2EF-4E5836EB69D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a:ext>
      </dgm:extLst>
    </dgm:pt>
    <dgm:pt modelId="{17895660-31FC-46C4-9B39-2C492723A212}" type="pres">
      <dgm:prSet presAssocID="{C2A2302C-6993-42E6-B2EF-4E5836EB69DA}" presName="iconSpace" presStyleCnt="0"/>
      <dgm:spPr/>
    </dgm:pt>
    <dgm:pt modelId="{875AEFE9-229C-4525-A125-321240C3B220}" type="pres">
      <dgm:prSet presAssocID="{C2A2302C-6993-42E6-B2EF-4E5836EB69DA}" presName="parTx" presStyleLbl="revTx" presStyleIdx="0" presStyleCnt="6">
        <dgm:presLayoutVars>
          <dgm:chMax val="0"/>
          <dgm:chPref val="0"/>
        </dgm:presLayoutVars>
      </dgm:prSet>
      <dgm:spPr/>
    </dgm:pt>
    <dgm:pt modelId="{360B2007-D8B3-444F-B90B-1E695D324AA2}" type="pres">
      <dgm:prSet presAssocID="{C2A2302C-6993-42E6-B2EF-4E5836EB69DA}" presName="txSpace" presStyleCnt="0"/>
      <dgm:spPr/>
    </dgm:pt>
    <dgm:pt modelId="{453B91BF-9780-4200-9972-1A5CC91C4603}" type="pres">
      <dgm:prSet presAssocID="{C2A2302C-6993-42E6-B2EF-4E5836EB69DA}" presName="desTx" presStyleLbl="revTx" presStyleIdx="1" presStyleCnt="6">
        <dgm:presLayoutVars/>
      </dgm:prSet>
      <dgm:spPr/>
    </dgm:pt>
    <dgm:pt modelId="{8E9DF9A5-0313-435C-8652-0011A95788B5}" type="pres">
      <dgm:prSet presAssocID="{28790B73-B18A-4A27-B00A-A71BB49D558D}" presName="sibTrans" presStyleCnt="0"/>
      <dgm:spPr/>
    </dgm:pt>
    <dgm:pt modelId="{E586914B-3CB6-4341-A5B3-16ACB5D9D927}" type="pres">
      <dgm:prSet presAssocID="{7C439F5C-2617-490A-968C-5022F19ECDA2}" presName="compNode" presStyleCnt="0"/>
      <dgm:spPr/>
    </dgm:pt>
    <dgm:pt modelId="{6CDF31F3-1C4E-4D8F-B4D0-B3E34DB1641B}" type="pres">
      <dgm:prSet presAssocID="{7C439F5C-2617-490A-968C-5022F19ECDA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eting"/>
        </a:ext>
      </dgm:extLst>
    </dgm:pt>
    <dgm:pt modelId="{41939329-4973-4109-B453-706129A78E8F}" type="pres">
      <dgm:prSet presAssocID="{7C439F5C-2617-490A-968C-5022F19ECDA2}" presName="iconSpace" presStyleCnt="0"/>
      <dgm:spPr/>
    </dgm:pt>
    <dgm:pt modelId="{414DAE43-7F0B-4FF5-8BA0-DE43721D440C}" type="pres">
      <dgm:prSet presAssocID="{7C439F5C-2617-490A-968C-5022F19ECDA2}" presName="parTx" presStyleLbl="revTx" presStyleIdx="2" presStyleCnt="6">
        <dgm:presLayoutVars>
          <dgm:chMax val="0"/>
          <dgm:chPref val="0"/>
        </dgm:presLayoutVars>
      </dgm:prSet>
      <dgm:spPr/>
    </dgm:pt>
    <dgm:pt modelId="{5B6B46D0-D965-4220-A810-BCC6ABAFBA17}" type="pres">
      <dgm:prSet presAssocID="{7C439F5C-2617-490A-968C-5022F19ECDA2}" presName="txSpace" presStyleCnt="0"/>
      <dgm:spPr/>
    </dgm:pt>
    <dgm:pt modelId="{37AC7786-207C-405E-B0F9-1043DDDA88B9}" type="pres">
      <dgm:prSet presAssocID="{7C439F5C-2617-490A-968C-5022F19ECDA2}" presName="desTx" presStyleLbl="revTx" presStyleIdx="3" presStyleCnt="6">
        <dgm:presLayoutVars/>
      </dgm:prSet>
      <dgm:spPr/>
    </dgm:pt>
    <dgm:pt modelId="{40909B8B-1651-40CF-AEE5-AD515F45C150}" type="pres">
      <dgm:prSet presAssocID="{02367F90-49AE-4611-AFEA-7B89BC831733}" presName="sibTrans" presStyleCnt="0"/>
      <dgm:spPr/>
    </dgm:pt>
    <dgm:pt modelId="{4B0AAB9A-AEC6-4957-9F6B-4614AD02C0FE}" type="pres">
      <dgm:prSet presAssocID="{DA286D62-4FAA-4C8E-8CA0-8F0AFD84314E}" presName="compNode" presStyleCnt="0"/>
      <dgm:spPr/>
    </dgm:pt>
    <dgm:pt modelId="{6ADDBDE7-8FED-4227-84E5-3F9E9283859A}" type="pres">
      <dgm:prSet presAssocID="{DA286D62-4FAA-4C8E-8CA0-8F0AFD84314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sers"/>
        </a:ext>
      </dgm:extLst>
    </dgm:pt>
    <dgm:pt modelId="{13CE8C0F-A332-4AD1-AC78-3CFF204C24F5}" type="pres">
      <dgm:prSet presAssocID="{DA286D62-4FAA-4C8E-8CA0-8F0AFD84314E}" presName="iconSpace" presStyleCnt="0"/>
      <dgm:spPr/>
    </dgm:pt>
    <dgm:pt modelId="{1F3CDD67-8EB2-47BC-ADFB-C0BC14D56E4F}" type="pres">
      <dgm:prSet presAssocID="{DA286D62-4FAA-4C8E-8CA0-8F0AFD84314E}" presName="parTx" presStyleLbl="revTx" presStyleIdx="4" presStyleCnt="6">
        <dgm:presLayoutVars>
          <dgm:chMax val="0"/>
          <dgm:chPref val="0"/>
        </dgm:presLayoutVars>
      </dgm:prSet>
      <dgm:spPr/>
    </dgm:pt>
    <dgm:pt modelId="{D91A1E98-9180-48E9-81E0-50A64F151800}" type="pres">
      <dgm:prSet presAssocID="{DA286D62-4FAA-4C8E-8CA0-8F0AFD84314E}" presName="txSpace" presStyleCnt="0"/>
      <dgm:spPr/>
    </dgm:pt>
    <dgm:pt modelId="{A90054C8-2F46-4B25-9EA8-F3ACCFE62F25}" type="pres">
      <dgm:prSet presAssocID="{DA286D62-4FAA-4C8E-8CA0-8F0AFD84314E}" presName="desTx" presStyleLbl="revTx" presStyleIdx="5" presStyleCnt="6">
        <dgm:presLayoutVars/>
      </dgm:prSet>
      <dgm:spPr/>
    </dgm:pt>
  </dgm:ptLst>
  <dgm:cxnLst>
    <dgm:cxn modelId="{F9B8B401-EEC9-4960-8BD2-930FFE17A89E}" type="presOf" srcId="{083430E4-5B53-4AA9-BFAE-84D9CCF67303}" destId="{37AC7786-207C-405E-B0F9-1043DDDA88B9}" srcOrd="0" destOrd="1" presId="urn:microsoft.com/office/officeart/2018/2/layout/IconLabelDescriptionList"/>
    <dgm:cxn modelId="{3B8E7D0D-2405-4F60-B62B-7FAE2F481A5A}" srcId="{C2A2302C-6993-42E6-B2EF-4E5836EB69DA}" destId="{522ABE53-A283-4B45-87CB-7534AD591E6C}" srcOrd="0" destOrd="0" parTransId="{E4DD5071-6957-46D2-B123-86FE158EED0C}" sibTransId="{0425819E-2B2A-474A-90D2-0B31A6EE9901}"/>
    <dgm:cxn modelId="{16E62F1A-6B82-496E-B241-76DF2D5E7515}" srcId="{7C439F5C-2617-490A-968C-5022F19ECDA2}" destId="{083430E4-5B53-4AA9-BFAE-84D9CCF67303}" srcOrd="1" destOrd="0" parTransId="{5EF3E38A-2F80-41BD-83BE-D7916DE1F2AE}" sibTransId="{231777E8-7BF3-4060-8D10-6BD0C65EEF19}"/>
    <dgm:cxn modelId="{FE1B571F-10B0-4E96-86F3-1B7FEAAD204F}" srcId="{724F6CF8-DE74-4394-ADDF-EDD6AD89CBD7}" destId="{DA286D62-4FAA-4C8E-8CA0-8F0AFD84314E}" srcOrd="2" destOrd="0" parTransId="{CBA96D1C-ED04-4378-BEE3-2E0807F534FD}" sibTransId="{05091843-67B8-4EF8-A191-0B97833DAAF8}"/>
    <dgm:cxn modelId="{010AA43C-C97A-4DA8-9B73-56C5A7FB0137}" srcId="{C2A2302C-6993-42E6-B2EF-4E5836EB69DA}" destId="{AA160F66-4291-4135-B3FA-263D4E02F176}" srcOrd="1" destOrd="0" parTransId="{B4906D1B-AC2B-4F80-B1EA-892E1DAC5F27}" sibTransId="{8F0FAA7C-2EC0-49DC-B45D-59538305017A}"/>
    <dgm:cxn modelId="{A7BCF95C-C4C8-4B8B-9F95-37EF1143C2CC}" type="presOf" srcId="{C2A2302C-6993-42E6-B2EF-4E5836EB69DA}" destId="{875AEFE9-229C-4525-A125-321240C3B220}" srcOrd="0" destOrd="0" presId="urn:microsoft.com/office/officeart/2018/2/layout/IconLabelDescriptionList"/>
    <dgm:cxn modelId="{116E5B41-47F1-4314-918B-2EE7801B7D3E}" srcId="{724F6CF8-DE74-4394-ADDF-EDD6AD89CBD7}" destId="{7C439F5C-2617-490A-968C-5022F19ECDA2}" srcOrd="1" destOrd="0" parTransId="{80866A2D-F9F7-4679-B021-2F3A5F897C0D}" sibTransId="{02367F90-49AE-4611-AFEA-7B89BC831733}"/>
    <dgm:cxn modelId="{5674C966-1C80-4CE8-903F-0B96D326F63C}" srcId="{724F6CF8-DE74-4394-ADDF-EDD6AD89CBD7}" destId="{C2A2302C-6993-42E6-B2EF-4E5836EB69DA}" srcOrd="0" destOrd="0" parTransId="{2DD5C32A-F00E-4258-A2FC-931FBA38A050}" sibTransId="{28790B73-B18A-4A27-B00A-A71BB49D558D}"/>
    <dgm:cxn modelId="{A6AD336F-3733-447C-A52D-C80C6FE740B2}" srcId="{7C439F5C-2617-490A-968C-5022F19ECDA2}" destId="{4DDA16CC-1D1D-4C89-9631-D522F144C8D2}" srcOrd="0" destOrd="0" parTransId="{7690BD98-24DC-41AD-BF28-3D0FE898012E}" sibTransId="{24F0B165-14AB-4978-8C34-CA0AC5CBA218}"/>
    <dgm:cxn modelId="{87D37A72-30DF-4E12-821E-501875A115EC}" type="presOf" srcId="{DA286D62-4FAA-4C8E-8CA0-8F0AFD84314E}" destId="{1F3CDD67-8EB2-47BC-ADFB-C0BC14D56E4F}" srcOrd="0" destOrd="0" presId="urn:microsoft.com/office/officeart/2018/2/layout/IconLabelDescriptionList"/>
    <dgm:cxn modelId="{433BC483-961B-4D92-B5F6-BE78FCB5B290}" type="presOf" srcId="{4DDA16CC-1D1D-4C89-9631-D522F144C8D2}" destId="{37AC7786-207C-405E-B0F9-1043DDDA88B9}" srcOrd="0" destOrd="0" presId="urn:microsoft.com/office/officeart/2018/2/layout/IconLabelDescriptionList"/>
    <dgm:cxn modelId="{6C9A7DB6-C098-461C-A108-0100A0584DB9}" type="presOf" srcId="{7C439F5C-2617-490A-968C-5022F19ECDA2}" destId="{414DAE43-7F0B-4FF5-8BA0-DE43721D440C}" srcOrd="0" destOrd="0" presId="urn:microsoft.com/office/officeart/2018/2/layout/IconLabelDescriptionList"/>
    <dgm:cxn modelId="{BDCD76DB-4CF4-4D49-89FC-2D7E0F9D336F}" type="presOf" srcId="{522ABE53-A283-4B45-87CB-7534AD591E6C}" destId="{453B91BF-9780-4200-9972-1A5CC91C4603}" srcOrd="0" destOrd="0" presId="urn:microsoft.com/office/officeart/2018/2/layout/IconLabelDescriptionList"/>
    <dgm:cxn modelId="{7AA795E8-D8B6-4AFD-B738-8D1840F77E06}" type="presOf" srcId="{724F6CF8-DE74-4394-ADDF-EDD6AD89CBD7}" destId="{529837B8-6DE0-4A45-B827-1ADCD7B66D9B}" srcOrd="0" destOrd="0" presId="urn:microsoft.com/office/officeart/2018/2/layout/IconLabelDescriptionList"/>
    <dgm:cxn modelId="{4EDD4AF3-DBC6-40A9-8231-13B278FC588D}" type="presOf" srcId="{AA160F66-4291-4135-B3FA-263D4E02F176}" destId="{453B91BF-9780-4200-9972-1A5CC91C4603}" srcOrd="0" destOrd="1" presId="urn:microsoft.com/office/officeart/2018/2/layout/IconLabelDescriptionList"/>
    <dgm:cxn modelId="{2BB0EDC8-A999-4ACD-B0CE-E69604493F8F}" type="presParOf" srcId="{529837B8-6DE0-4A45-B827-1ADCD7B66D9B}" destId="{7C21A6EE-A85D-4829-98C7-7E7628F06FCC}" srcOrd="0" destOrd="0" presId="urn:microsoft.com/office/officeart/2018/2/layout/IconLabelDescriptionList"/>
    <dgm:cxn modelId="{5DB1FC0A-A8B1-4B11-81B6-DE9A556A6403}" type="presParOf" srcId="{7C21A6EE-A85D-4829-98C7-7E7628F06FCC}" destId="{526C1C58-2232-44DA-8071-299D865C23FC}" srcOrd="0" destOrd="0" presId="urn:microsoft.com/office/officeart/2018/2/layout/IconLabelDescriptionList"/>
    <dgm:cxn modelId="{B3D1507A-3E8E-4745-9BFA-A509537AC8F5}" type="presParOf" srcId="{7C21A6EE-A85D-4829-98C7-7E7628F06FCC}" destId="{17895660-31FC-46C4-9B39-2C492723A212}" srcOrd="1" destOrd="0" presId="urn:microsoft.com/office/officeart/2018/2/layout/IconLabelDescriptionList"/>
    <dgm:cxn modelId="{3FDD78B2-D7E6-45C5-8383-4B3E28285226}" type="presParOf" srcId="{7C21A6EE-A85D-4829-98C7-7E7628F06FCC}" destId="{875AEFE9-229C-4525-A125-321240C3B220}" srcOrd="2" destOrd="0" presId="urn:microsoft.com/office/officeart/2018/2/layout/IconLabelDescriptionList"/>
    <dgm:cxn modelId="{52A63512-91E4-4718-A49F-FBABF886560C}" type="presParOf" srcId="{7C21A6EE-A85D-4829-98C7-7E7628F06FCC}" destId="{360B2007-D8B3-444F-B90B-1E695D324AA2}" srcOrd="3" destOrd="0" presId="urn:microsoft.com/office/officeart/2018/2/layout/IconLabelDescriptionList"/>
    <dgm:cxn modelId="{B5091BBB-9AC1-499C-846C-E8E3A5AA289A}" type="presParOf" srcId="{7C21A6EE-A85D-4829-98C7-7E7628F06FCC}" destId="{453B91BF-9780-4200-9972-1A5CC91C4603}" srcOrd="4" destOrd="0" presId="urn:microsoft.com/office/officeart/2018/2/layout/IconLabelDescriptionList"/>
    <dgm:cxn modelId="{E03A5954-B33F-4069-9E67-32EF5E41FE71}" type="presParOf" srcId="{529837B8-6DE0-4A45-B827-1ADCD7B66D9B}" destId="{8E9DF9A5-0313-435C-8652-0011A95788B5}" srcOrd="1" destOrd="0" presId="urn:microsoft.com/office/officeart/2018/2/layout/IconLabelDescriptionList"/>
    <dgm:cxn modelId="{D37D9343-2DB1-4AE8-BBC2-E28BF055349B}" type="presParOf" srcId="{529837B8-6DE0-4A45-B827-1ADCD7B66D9B}" destId="{E586914B-3CB6-4341-A5B3-16ACB5D9D927}" srcOrd="2" destOrd="0" presId="urn:microsoft.com/office/officeart/2018/2/layout/IconLabelDescriptionList"/>
    <dgm:cxn modelId="{F9A53227-0BEF-46AE-856B-CC7D52D2A03B}" type="presParOf" srcId="{E586914B-3CB6-4341-A5B3-16ACB5D9D927}" destId="{6CDF31F3-1C4E-4D8F-B4D0-B3E34DB1641B}" srcOrd="0" destOrd="0" presId="urn:microsoft.com/office/officeart/2018/2/layout/IconLabelDescriptionList"/>
    <dgm:cxn modelId="{325AD345-DA0F-413B-8216-57EB7AB33324}" type="presParOf" srcId="{E586914B-3CB6-4341-A5B3-16ACB5D9D927}" destId="{41939329-4973-4109-B453-706129A78E8F}" srcOrd="1" destOrd="0" presId="urn:microsoft.com/office/officeart/2018/2/layout/IconLabelDescriptionList"/>
    <dgm:cxn modelId="{BA56E8D9-C62D-476E-9E7B-9BC778E7C929}" type="presParOf" srcId="{E586914B-3CB6-4341-A5B3-16ACB5D9D927}" destId="{414DAE43-7F0B-4FF5-8BA0-DE43721D440C}" srcOrd="2" destOrd="0" presId="urn:microsoft.com/office/officeart/2018/2/layout/IconLabelDescriptionList"/>
    <dgm:cxn modelId="{222F5A17-0E61-4C37-8EB5-70E1E210E4DC}" type="presParOf" srcId="{E586914B-3CB6-4341-A5B3-16ACB5D9D927}" destId="{5B6B46D0-D965-4220-A810-BCC6ABAFBA17}" srcOrd="3" destOrd="0" presId="urn:microsoft.com/office/officeart/2018/2/layout/IconLabelDescriptionList"/>
    <dgm:cxn modelId="{862AC968-C3DA-43B4-90C6-4D5711712EC9}" type="presParOf" srcId="{E586914B-3CB6-4341-A5B3-16ACB5D9D927}" destId="{37AC7786-207C-405E-B0F9-1043DDDA88B9}" srcOrd="4" destOrd="0" presId="urn:microsoft.com/office/officeart/2018/2/layout/IconLabelDescriptionList"/>
    <dgm:cxn modelId="{25F919B4-FE2F-4208-B352-2E1E83C16B41}" type="presParOf" srcId="{529837B8-6DE0-4A45-B827-1ADCD7B66D9B}" destId="{40909B8B-1651-40CF-AEE5-AD515F45C150}" srcOrd="3" destOrd="0" presId="urn:microsoft.com/office/officeart/2018/2/layout/IconLabelDescriptionList"/>
    <dgm:cxn modelId="{6800957B-D930-4D59-A833-32CDB3669E47}" type="presParOf" srcId="{529837B8-6DE0-4A45-B827-1ADCD7B66D9B}" destId="{4B0AAB9A-AEC6-4957-9F6B-4614AD02C0FE}" srcOrd="4" destOrd="0" presId="urn:microsoft.com/office/officeart/2018/2/layout/IconLabelDescriptionList"/>
    <dgm:cxn modelId="{77F38188-83C2-471A-9C3D-98AA2FC1F5CF}" type="presParOf" srcId="{4B0AAB9A-AEC6-4957-9F6B-4614AD02C0FE}" destId="{6ADDBDE7-8FED-4227-84E5-3F9E9283859A}" srcOrd="0" destOrd="0" presId="urn:microsoft.com/office/officeart/2018/2/layout/IconLabelDescriptionList"/>
    <dgm:cxn modelId="{79E9F850-6DA3-40A5-8468-7736977B6025}" type="presParOf" srcId="{4B0AAB9A-AEC6-4957-9F6B-4614AD02C0FE}" destId="{13CE8C0F-A332-4AD1-AC78-3CFF204C24F5}" srcOrd="1" destOrd="0" presId="urn:microsoft.com/office/officeart/2018/2/layout/IconLabelDescriptionList"/>
    <dgm:cxn modelId="{4ABF45C5-68EE-42AB-A57F-354493452B1F}" type="presParOf" srcId="{4B0AAB9A-AEC6-4957-9F6B-4614AD02C0FE}" destId="{1F3CDD67-8EB2-47BC-ADFB-C0BC14D56E4F}" srcOrd="2" destOrd="0" presId="urn:microsoft.com/office/officeart/2018/2/layout/IconLabelDescriptionList"/>
    <dgm:cxn modelId="{97F0F52E-FA21-4178-AA76-7BA2B023CA17}" type="presParOf" srcId="{4B0AAB9A-AEC6-4957-9F6B-4614AD02C0FE}" destId="{D91A1E98-9180-48E9-81E0-50A64F151800}" srcOrd="3" destOrd="0" presId="urn:microsoft.com/office/officeart/2018/2/layout/IconLabelDescriptionList"/>
    <dgm:cxn modelId="{61F09CE6-0FC4-4D6F-88B2-7BBF2CDBB8E5}" type="presParOf" srcId="{4B0AAB9A-AEC6-4957-9F6B-4614AD02C0FE}" destId="{A90054C8-2F46-4B25-9EA8-F3ACCFE62F25}"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FD59F7D-9B4A-41EF-AD87-BB54EAB64E6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C990667-1DB0-4699-AB46-496FAF2FDBD8}">
      <dgm:prSet/>
      <dgm:spPr/>
      <dgm:t>
        <a:bodyPr/>
        <a:lstStyle/>
        <a:p>
          <a:r>
            <a:rPr lang="en-US" b="1"/>
            <a:t>N95 Mask Deliverable</a:t>
          </a:r>
          <a:endParaRPr lang="en-US"/>
        </a:p>
      </dgm:t>
    </dgm:pt>
    <dgm:pt modelId="{B7067152-D902-427F-A8EF-0031A3808682}" type="parTrans" cxnId="{C37A8570-E697-4054-B338-545EFA13D424}">
      <dgm:prSet/>
      <dgm:spPr/>
      <dgm:t>
        <a:bodyPr/>
        <a:lstStyle/>
        <a:p>
          <a:endParaRPr lang="en-US"/>
        </a:p>
      </dgm:t>
    </dgm:pt>
    <dgm:pt modelId="{07FD8831-7AF0-48D7-AFD0-51892C05199C}" type="sibTrans" cxnId="{C37A8570-E697-4054-B338-545EFA13D424}">
      <dgm:prSet/>
      <dgm:spPr/>
      <dgm:t>
        <a:bodyPr/>
        <a:lstStyle/>
        <a:p>
          <a:endParaRPr lang="en-US"/>
        </a:p>
      </dgm:t>
    </dgm:pt>
    <dgm:pt modelId="{AC174066-DB68-4D64-8DA4-C3329120266C}">
      <dgm:prSet/>
      <dgm:spPr/>
      <dgm:t>
        <a:bodyPr/>
        <a:lstStyle/>
        <a:p>
          <a:r>
            <a:rPr lang="en-US" dirty="0"/>
            <a:t>	Needs assessment</a:t>
          </a:r>
        </a:p>
      </dgm:t>
    </dgm:pt>
    <dgm:pt modelId="{32C64E83-FB8A-4776-B796-42E313339A5E}" type="parTrans" cxnId="{34717094-51E8-49AC-8502-0C6B5BF285AD}">
      <dgm:prSet/>
      <dgm:spPr/>
      <dgm:t>
        <a:bodyPr/>
        <a:lstStyle/>
        <a:p>
          <a:endParaRPr lang="en-US"/>
        </a:p>
      </dgm:t>
    </dgm:pt>
    <dgm:pt modelId="{9962F196-AEC3-4103-95E4-1B6071FC1361}" type="sibTrans" cxnId="{34717094-51E8-49AC-8502-0C6B5BF285AD}">
      <dgm:prSet/>
      <dgm:spPr/>
      <dgm:t>
        <a:bodyPr/>
        <a:lstStyle/>
        <a:p>
          <a:endParaRPr lang="en-US"/>
        </a:p>
      </dgm:t>
    </dgm:pt>
    <dgm:pt modelId="{C8B8BC9E-74AA-43B6-A001-67456EAFC8FB}">
      <dgm:prSet/>
      <dgm:spPr/>
      <dgm:t>
        <a:bodyPr/>
        <a:lstStyle/>
        <a:p>
          <a:r>
            <a:rPr lang="en-US" dirty="0"/>
            <a:t>	Purchase</a:t>
          </a:r>
        </a:p>
      </dgm:t>
    </dgm:pt>
    <dgm:pt modelId="{37994438-95E1-44EF-994F-B641FB5A1DEC}" type="parTrans" cxnId="{CA63D168-70A2-4E4A-AB61-AD1484EE65BE}">
      <dgm:prSet/>
      <dgm:spPr/>
      <dgm:t>
        <a:bodyPr/>
        <a:lstStyle/>
        <a:p>
          <a:endParaRPr lang="en-US"/>
        </a:p>
      </dgm:t>
    </dgm:pt>
    <dgm:pt modelId="{942146A1-0388-41D2-9883-2E71466D3E3C}" type="sibTrans" cxnId="{CA63D168-70A2-4E4A-AB61-AD1484EE65BE}">
      <dgm:prSet/>
      <dgm:spPr/>
      <dgm:t>
        <a:bodyPr/>
        <a:lstStyle/>
        <a:p>
          <a:endParaRPr lang="en-US"/>
        </a:p>
      </dgm:t>
    </dgm:pt>
    <dgm:pt modelId="{E8FE8E7F-1D4F-4FE4-9EFF-C10904337F29}">
      <dgm:prSet/>
      <dgm:spPr/>
      <dgm:t>
        <a:bodyPr/>
        <a:lstStyle/>
        <a:p>
          <a:r>
            <a:rPr lang="en-US" dirty="0"/>
            <a:t>	Distribution based on assessed need</a:t>
          </a:r>
        </a:p>
      </dgm:t>
    </dgm:pt>
    <dgm:pt modelId="{41BE1DE9-A7D3-4CBB-B3A0-F6CF607ECE19}" type="parTrans" cxnId="{A4821E36-5F80-4F85-AB7E-A10DB7C53707}">
      <dgm:prSet/>
      <dgm:spPr/>
      <dgm:t>
        <a:bodyPr/>
        <a:lstStyle/>
        <a:p>
          <a:endParaRPr lang="en-US"/>
        </a:p>
      </dgm:t>
    </dgm:pt>
    <dgm:pt modelId="{D988E2FF-0FBF-4079-99F9-F9AFD835BB17}" type="sibTrans" cxnId="{A4821E36-5F80-4F85-AB7E-A10DB7C53707}">
      <dgm:prSet/>
      <dgm:spPr/>
      <dgm:t>
        <a:bodyPr/>
        <a:lstStyle/>
        <a:p>
          <a:endParaRPr lang="en-US"/>
        </a:p>
      </dgm:t>
    </dgm:pt>
    <dgm:pt modelId="{F95017BB-3A7F-4249-AD1F-16D27868F7C5}">
      <dgm:prSet/>
      <dgm:spPr/>
      <dgm:t>
        <a:bodyPr/>
        <a:lstStyle/>
        <a:p>
          <a:r>
            <a:rPr lang="en-US" b="1"/>
            <a:t>N95 Fit Testing: Train‑the‑Trainer</a:t>
          </a:r>
          <a:endParaRPr lang="en-US"/>
        </a:p>
      </dgm:t>
    </dgm:pt>
    <dgm:pt modelId="{B27961CE-AF78-416A-A9C5-3F98B14CF96E}" type="parTrans" cxnId="{42D23C24-0E35-4113-92FA-7DA94EA67E59}">
      <dgm:prSet/>
      <dgm:spPr/>
      <dgm:t>
        <a:bodyPr/>
        <a:lstStyle/>
        <a:p>
          <a:endParaRPr lang="en-US"/>
        </a:p>
      </dgm:t>
    </dgm:pt>
    <dgm:pt modelId="{4AF07190-3C62-48AD-8AA5-ACAB47684871}" type="sibTrans" cxnId="{42D23C24-0E35-4113-92FA-7DA94EA67E59}">
      <dgm:prSet/>
      <dgm:spPr/>
      <dgm:t>
        <a:bodyPr/>
        <a:lstStyle/>
        <a:p>
          <a:endParaRPr lang="en-US"/>
        </a:p>
      </dgm:t>
    </dgm:pt>
    <dgm:pt modelId="{FDC8F850-CAEE-4B30-B439-38D0D56326E6}">
      <dgm:prSet/>
      <dgm:spPr/>
      <dgm:t>
        <a:bodyPr/>
        <a:lstStyle/>
        <a:p>
          <a:r>
            <a:rPr lang="en-US" dirty="0"/>
            <a:t>	Needs assessment</a:t>
          </a:r>
        </a:p>
      </dgm:t>
    </dgm:pt>
    <dgm:pt modelId="{3306D97B-F0EE-4F9E-8F6C-DD508D10254A}" type="parTrans" cxnId="{F3308DD0-A5B6-436B-8E8D-D229D227DA0A}">
      <dgm:prSet/>
      <dgm:spPr/>
      <dgm:t>
        <a:bodyPr/>
        <a:lstStyle/>
        <a:p>
          <a:endParaRPr lang="en-US"/>
        </a:p>
      </dgm:t>
    </dgm:pt>
    <dgm:pt modelId="{8D0A6233-BD66-42BB-A624-93C73247D480}" type="sibTrans" cxnId="{F3308DD0-A5B6-436B-8E8D-D229D227DA0A}">
      <dgm:prSet/>
      <dgm:spPr/>
      <dgm:t>
        <a:bodyPr/>
        <a:lstStyle/>
        <a:p>
          <a:endParaRPr lang="en-US"/>
        </a:p>
      </dgm:t>
    </dgm:pt>
    <dgm:pt modelId="{60B258B1-2E78-4D3E-9311-DD2B61A85140}">
      <dgm:prSet/>
      <dgm:spPr/>
      <dgm:t>
        <a:bodyPr/>
        <a:lstStyle/>
        <a:p>
          <a:r>
            <a:rPr lang="en-US" dirty="0"/>
            <a:t>	Vendor identification</a:t>
          </a:r>
        </a:p>
      </dgm:t>
    </dgm:pt>
    <dgm:pt modelId="{ACD7FF7A-1ACD-406A-B4FD-208DAF828DD5}" type="parTrans" cxnId="{7001E62D-A4B0-4E1A-87B2-D903E4BFC77D}">
      <dgm:prSet/>
      <dgm:spPr/>
      <dgm:t>
        <a:bodyPr/>
        <a:lstStyle/>
        <a:p>
          <a:endParaRPr lang="en-US"/>
        </a:p>
      </dgm:t>
    </dgm:pt>
    <dgm:pt modelId="{5715A489-F696-4947-A31E-48777D78F7E2}" type="sibTrans" cxnId="{7001E62D-A4B0-4E1A-87B2-D903E4BFC77D}">
      <dgm:prSet/>
      <dgm:spPr/>
      <dgm:t>
        <a:bodyPr/>
        <a:lstStyle/>
        <a:p>
          <a:endParaRPr lang="en-US"/>
        </a:p>
      </dgm:t>
    </dgm:pt>
    <dgm:pt modelId="{9F6181EF-26BB-4D24-9371-0C6B936E3523}">
      <dgm:prSet/>
      <dgm:spPr/>
      <dgm:t>
        <a:bodyPr/>
        <a:lstStyle/>
        <a:p>
          <a:r>
            <a:rPr lang="en-US" dirty="0"/>
            <a:t>	Training sessions tailored to provider needs</a:t>
          </a:r>
        </a:p>
      </dgm:t>
    </dgm:pt>
    <dgm:pt modelId="{2E369B60-47AA-4F90-98FC-4A86697EFE08}" type="parTrans" cxnId="{4F32B224-14D4-4F23-A766-9E47C76A1AB2}">
      <dgm:prSet/>
      <dgm:spPr/>
      <dgm:t>
        <a:bodyPr/>
        <a:lstStyle/>
        <a:p>
          <a:endParaRPr lang="en-US"/>
        </a:p>
      </dgm:t>
    </dgm:pt>
    <dgm:pt modelId="{B7411F4D-3998-469A-8BCC-359CC8752E2F}" type="sibTrans" cxnId="{4F32B224-14D4-4F23-A766-9E47C76A1AB2}">
      <dgm:prSet/>
      <dgm:spPr/>
      <dgm:t>
        <a:bodyPr/>
        <a:lstStyle/>
        <a:p>
          <a:endParaRPr lang="en-US"/>
        </a:p>
      </dgm:t>
    </dgm:pt>
    <dgm:pt modelId="{2BDE91F6-ABB5-4BB5-B19E-DC62BFAB3C2A}" type="pres">
      <dgm:prSet presAssocID="{CFD59F7D-9B4A-41EF-AD87-BB54EAB64E6A}" presName="vert0" presStyleCnt="0">
        <dgm:presLayoutVars>
          <dgm:dir/>
          <dgm:animOne val="branch"/>
          <dgm:animLvl val="lvl"/>
        </dgm:presLayoutVars>
      </dgm:prSet>
      <dgm:spPr/>
    </dgm:pt>
    <dgm:pt modelId="{D2B84016-7B8A-4EF4-B446-D72231D5AF97}" type="pres">
      <dgm:prSet presAssocID="{4C990667-1DB0-4699-AB46-496FAF2FDBD8}" presName="thickLine" presStyleLbl="alignNode1" presStyleIdx="0" presStyleCnt="8"/>
      <dgm:spPr/>
    </dgm:pt>
    <dgm:pt modelId="{D68DE724-9EFA-48D5-84F6-3418513067E3}" type="pres">
      <dgm:prSet presAssocID="{4C990667-1DB0-4699-AB46-496FAF2FDBD8}" presName="horz1" presStyleCnt="0"/>
      <dgm:spPr/>
    </dgm:pt>
    <dgm:pt modelId="{1F867A6E-D80A-4441-9232-F72F0595049D}" type="pres">
      <dgm:prSet presAssocID="{4C990667-1DB0-4699-AB46-496FAF2FDBD8}" presName="tx1" presStyleLbl="revTx" presStyleIdx="0" presStyleCnt="8"/>
      <dgm:spPr/>
    </dgm:pt>
    <dgm:pt modelId="{99A8C393-6B9B-4829-B91E-A75A609B5D8A}" type="pres">
      <dgm:prSet presAssocID="{4C990667-1DB0-4699-AB46-496FAF2FDBD8}" presName="vert1" presStyleCnt="0"/>
      <dgm:spPr/>
    </dgm:pt>
    <dgm:pt modelId="{4FD4F1D3-B219-4F6F-A7EE-1B76A84F5DA3}" type="pres">
      <dgm:prSet presAssocID="{AC174066-DB68-4D64-8DA4-C3329120266C}" presName="thickLine" presStyleLbl="alignNode1" presStyleIdx="1" presStyleCnt="8"/>
      <dgm:spPr/>
    </dgm:pt>
    <dgm:pt modelId="{1B60F9AD-070D-4B70-86E4-5FE4831C91D4}" type="pres">
      <dgm:prSet presAssocID="{AC174066-DB68-4D64-8DA4-C3329120266C}" presName="horz1" presStyleCnt="0"/>
      <dgm:spPr/>
    </dgm:pt>
    <dgm:pt modelId="{55346E89-A832-4D56-8875-1379FB426482}" type="pres">
      <dgm:prSet presAssocID="{AC174066-DB68-4D64-8DA4-C3329120266C}" presName="tx1" presStyleLbl="revTx" presStyleIdx="1" presStyleCnt="8"/>
      <dgm:spPr/>
    </dgm:pt>
    <dgm:pt modelId="{E72D1F76-08AE-4BFF-9169-E0C7C6F92C93}" type="pres">
      <dgm:prSet presAssocID="{AC174066-DB68-4D64-8DA4-C3329120266C}" presName="vert1" presStyleCnt="0"/>
      <dgm:spPr/>
    </dgm:pt>
    <dgm:pt modelId="{591D7569-9C41-494D-AEFF-4FF984380863}" type="pres">
      <dgm:prSet presAssocID="{C8B8BC9E-74AA-43B6-A001-67456EAFC8FB}" presName="thickLine" presStyleLbl="alignNode1" presStyleIdx="2" presStyleCnt="8"/>
      <dgm:spPr/>
    </dgm:pt>
    <dgm:pt modelId="{0EA66666-E5F3-4BEE-BA63-6B39D791C10D}" type="pres">
      <dgm:prSet presAssocID="{C8B8BC9E-74AA-43B6-A001-67456EAFC8FB}" presName="horz1" presStyleCnt="0"/>
      <dgm:spPr/>
    </dgm:pt>
    <dgm:pt modelId="{EF25276B-63AF-4B88-B81B-76F39FAE66FA}" type="pres">
      <dgm:prSet presAssocID="{C8B8BC9E-74AA-43B6-A001-67456EAFC8FB}" presName="tx1" presStyleLbl="revTx" presStyleIdx="2" presStyleCnt="8"/>
      <dgm:spPr/>
    </dgm:pt>
    <dgm:pt modelId="{9E7576B0-19AF-4271-93AD-1FA7B79A768D}" type="pres">
      <dgm:prSet presAssocID="{C8B8BC9E-74AA-43B6-A001-67456EAFC8FB}" presName="vert1" presStyleCnt="0"/>
      <dgm:spPr/>
    </dgm:pt>
    <dgm:pt modelId="{10206EEB-2612-4283-A9A9-EC705E2E47A6}" type="pres">
      <dgm:prSet presAssocID="{E8FE8E7F-1D4F-4FE4-9EFF-C10904337F29}" presName="thickLine" presStyleLbl="alignNode1" presStyleIdx="3" presStyleCnt="8"/>
      <dgm:spPr/>
    </dgm:pt>
    <dgm:pt modelId="{EDDC547E-BBED-4ADF-AA27-7C9F4949DA68}" type="pres">
      <dgm:prSet presAssocID="{E8FE8E7F-1D4F-4FE4-9EFF-C10904337F29}" presName="horz1" presStyleCnt="0"/>
      <dgm:spPr/>
    </dgm:pt>
    <dgm:pt modelId="{2567D4CB-3EC8-4D3B-8400-BDBD8320A369}" type="pres">
      <dgm:prSet presAssocID="{E8FE8E7F-1D4F-4FE4-9EFF-C10904337F29}" presName="tx1" presStyleLbl="revTx" presStyleIdx="3" presStyleCnt="8"/>
      <dgm:spPr/>
    </dgm:pt>
    <dgm:pt modelId="{3BEA6BB5-7126-4867-AA9F-9F21A81AF0EF}" type="pres">
      <dgm:prSet presAssocID="{E8FE8E7F-1D4F-4FE4-9EFF-C10904337F29}" presName="vert1" presStyleCnt="0"/>
      <dgm:spPr/>
    </dgm:pt>
    <dgm:pt modelId="{393ACAF2-A634-4EF0-AACA-FA01F3CD9E7C}" type="pres">
      <dgm:prSet presAssocID="{F95017BB-3A7F-4249-AD1F-16D27868F7C5}" presName="thickLine" presStyleLbl="alignNode1" presStyleIdx="4" presStyleCnt="8"/>
      <dgm:spPr/>
    </dgm:pt>
    <dgm:pt modelId="{0FA0F7EB-DD56-4E1F-BFA4-2B5E2BED11A0}" type="pres">
      <dgm:prSet presAssocID="{F95017BB-3A7F-4249-AD1F-16D27868F7C5}" presName="horz1" presStyleCnt="0"/>
      <dgm:spPr/>
    </dgm:pt>
    <dgm:pt modelId="{8F6CC2BF-2B03-410A-AE06-6D1D27297EB9}" type="pres">
      <dgm:prSet presAssocID="{F95017BB-3A7F-4249-AD1F-16D27868F7C5}" presName="tx1" presStyleLbl="revTx" presStyleIdx="4" presStyleCnt="8"/>
      <dgm:spPr/>
    </dgm:pt>
    <dgm:pt modelId="{77E55BC8-32FA-453F-8B25-5D699B0460E3}" type="pres">
      <dgm:prSet presAssocID="{F95017BB-3A7F-4249-AD1F-16D27868F7C5}" presName="vert1" presStyleCnt="0"/>
      <dgm:spPr/>
    </dgm:pt>
    <dgm:pt modelId="{61F74B48-1F54-4ABF-A537-3877C227916C}" type="pres">
      <dgm:prSet presAssocID="{FDC8F850-CAEE-4B30-B439-38D0D56326E6}" presName="thickLine" presStyleLbl="alignNode1" presStyleIdx="5" presStyleCnt="8"/>
      <dgm:spPr/>
    </dgm:pt>
    <dgm:pt modelId="{964B3CBE-F77B-4E72-845B-28AA88D78097}" type="pres">
      <dgm:prSet presAssocID="{FDC8F850-CAEE-4B30-B439-38D0D56326E6}" presName="horz1" presStyleCnt="0"/>
      <dgm:spPr/>
    </dgm:pt>
    <dgm:pt modelId="{69D56754-C524-4582-8880-AFFDFF1B5854}" type="pres">
      <dgm:prSet presAssocID="{FDC8F850-CAEE-4B30-B439-38D0D56326E6}" presName="tx1" presStyleLbl="revTx" presStyleIdx="5" presStyleCnt="8"/>
      <dgm:spPr/>
    </dgm:pt>
    <dgm:pt modelId="{B6A4CC88-AD1C-4F46-911D-00AD259D6383}" type="pres">
      <dgm:prSet presAssocID="{FDC8F850-CAEE-4B30-B439-38D0D56326E6}" presName="vert1" presStyleCnt="0"/>
      <dgm:spPr/>
    </dgm:pt>
    <dgm:pt modelId="{6BDC3949-740D-4DEC-B841-BB33906273CB}" type="pres">
      <dgm:prSet presAssocID="{60B258B1-2E78-4D3E-9311-DD2B61A85140}" presName="thickLine" presStyleLbl="alignNode1" presStyleIdx="6" presStyleCnt="8"/>
      <dgm:spPr/>
    </dgm:pt>
    <dgm:pt modelId="{883992ED-6471-4790-B85E-4754A22D6A1F}" type="pres">
      <dgm:prSet presAssocID="{60B258B1-2E78-4D3E-9311-DD2B61A85140}" presName="horz1" presStyleCnt="0"/>
      <dgm:spPr/>
    </dgm:pt>
    <dgm:pt modelId="{5CB63ED9-F3F9-4202-AD9E-ED9C55A00BAB}" type="pres">
      <dgm:prSet presAssocID="{60B258B1-2E78-4D3E-9311-DD2B61A85140}" presName="tx1" presStyleLbl="revTx" presStyleIdx="6" presStyleCnt="8"/>
      <dgm:spPr/>
    </dgm:pt>
    <dgm:pt modelId="{DF7578FA-73BE-4E9D-9D14-6408679DA6C6}" type="pres">
      <dgm:prSet presAssocID="{60B258B1-2E78-4D3E-9311-DD2B61A85140}" presName="vert1" presStyleCnt="0"/>
      <dgm:spPr/>
    </dgm:pt>
    <dgm:pt modelId="{F0A64843-8087-4B48-86BA-0E02504182BD}" type="pres">
      <dgm:prSet presAssocID="{9F6181EF-26BB-4D24-9371-0C6B936E3523}" presName="thickLine" presStyleLbl="alignNode1" presStyleIdx="7" presStyleCnt="8"/>
      <dgm:spPr/>
    </dgm:pt>
    <dgm:pt modelId="{A9F9E153-3FC3-4ED8-9B4C-2AF9379C11CD}" type="pres">
      <dgm:prSet presAssocID="{9F6181EF-26BB-4D24-9371-0C6B936E3523}" presName="horz1" presStyleCnt="0"/>
      <dgm:spPr/>
    </dgm:pt>
    <dgm:pt modelId="{A62B2A59-651C-4740-9303-C90C59B13EEF}" type="pres">
      <dgm:prSet presAssocID="{9F6181EF-26BB-4D24-9371-0C6B936E3523}" presName="tx1" presStyleLbl="revTx" presStyleIdx="7" presStyleCnt="8"/>
      <dgm:spPr/>
    </dgm:pt>
    <dgm:pt modelId="{F14D4652-D8DD-47F8-993D-DA9AAD51B391}" type="pres">
      <dgm:prSet presAssocID="{9F6181EF-26BB-4D24-9371-0C6B936E3523}" presName="vert1" presStyleCnt="0"/>
      <dgm:spPr/>
    </dgm:pt>
  </dgm:ptLst>
  <dgm:cxnLst>
    <dgm:cxn modelId="{03083F09-F52F-4E9C-ADAE-E1714DFA75B9}" type="presOf" srcId="{4C990667-1DB0-4699-AB46-496FAF2FDBD8}" destId="{1F867A6E-D80A-4441-9232-F72F0595049D}" srcOrd="0" destOrd="0" presId="urn:microsoft.com/office/officeart/2008/layout/LinedList"/>
    <dgm:cxn modelId="{9463F11D-415D-403C-8387-E48FFDEE696B}" type="presOf" srcId="{9F6181EF-26BB-4D24-9371-0C6B936E3523}" destId="{A62B2A59-651C-4740-9303-C90C59B13EEF}" srcOrd="0" destOrd="0" presId="urn:microsoft.com/office/officeart/2008/layout/LinedList"/>
    <dgm:cxn modelId="{42D23C24-0E35-4113-92FA-7DA94EA67E59}" srcId="{CFD59F7D-9B4A-41EF-AD87-BB54EAB64E6A}" destId="{F95017BB-3A7F-4249-AD1F-16D27868F7C5}" srcOrd="4" destOrd="0" parTransId="{B27961CE-AF78-416A-A9C5-3F98B14CF96E}" sibTransId="{4AF07190-3C62-48AD-8AA5-ACAB47684871}"/>
    <dgm:cxn modelId="{4F32B224-14D4-4F23-A766-9E47C76A1AB2}" srcId="{CFD59F7D-9B4A-41EF-AD87-BB54EAB64E6A}" destId="{9F6181EF-26BB-4D24-9371-0C6B936E3523}" srcOrd="7" destOrd="0" parTransId="{2E369B60-47AA-4F90-98FC-4A86697EFE08}" sibTransId="{B7411F4D-3998-469A-8BCC-359CC8752E2F}"/>
    <dgm:cxn modelId="{7001E62D-A4B0-4E1A-87B2-D903E4BFC77D}" srcId="{CFD59F7D-9B4A-41EF-AD87-BB54EAB64E6A}" destId="{60B258B1-2E78-4D3E-9311-DD2B61A85140}" srcOrd="6" destOrd="0" parTransId="{ACD7FF7A-1ACD-406A-B4FD-208DAF828DD5}" sibTransId="{5715A489-F696-4947-A31E-48777D78F7E2}"/>
    <dgm:cxn modelId="{A4821E36-5F80-4F85-AB7E-A10DB7C53707}" srcId="{CFD59F7D-9B4A-41EF-AD87-BB54EAB64E6A}" destId="{E8FE8E7F-1D4F-4FE4-9EFF-C10904337F29}" srcOrd="3" destOrd="0" parTransId="{41BE1DE9-A7D3-4CBB-B3A0-F6CF607ECE19}" sibTransId="{D988E2FF-0FBF-4079-99F9-F9AFD835BB17}"/>
    <dgm:cxn modelId="{6C483237-78BA-4CA1-9A29-6348CC10BDCE}" type="presOf" srcId="{E8FE8E7F-1D4F-4FE4-9EFF-C10904337F29}" destId="{2567D4CB-3EC8-4D3B-8400-BDBD8320A369}" srcOrd="0" destOrd="0" presId="urn:microsoft.com/office/officeart/2008/layout/LinedList"/>
    <dgm:cxn modelId="{35D84A63-9598-4DE7-A649-DB6D0583111D}" type="presOf" srcId="{60B258B1-2E78-4D3E-9311-DD2B61A85140}" destId="{5CB63ED9-F3F9-4202-AD9E-ED9C55A00BAB}" srcOrd="0" destOrd="0" presId="urn:microsoft.com/office/officeart/2008/layout/LinedList"/>
    <dgm:cxn modelId="{CA63D168-70A2-4E4A-AB61-AD1484EE65BE}" srcId="{CFD59F7D-9B4A-41EF-AD87-BB54EAB64E6A}" destId="{C8B8BC9E-74AA-43B6-A001-67456EAFC8FB}" srcOrd="2" destOrd="0" parTransId="{37994438-95E1-44EF-994F-B641FB5A1DEC}" sibTransId="{942146A1-0388-41D2-9883-2E71466D3E3C}"/>
    <dgm:cxn modelId="{4C8DC84E-B0BF-45FF-BA91-F0DD8A1574C3}" type="presOf" srcId="{C8B8BC9E-74AA-43B6-A001-67456EAFC8FB}" destId="{EF25276B-63AF-4B88-B81B-76F39FAE66FA}" srcOrd="0" destOrd="0" presId="urn:microsoft.com/office/officeart/2008/layout/LinedList"/>
    <dgm:cxn modelId="{C37A8570-E697-4054-B338-545EFA13D424}" srcId="{CFD59F7D-9B4A-41EF-AD87-BB54EAB64E6A}" destId="{4C990667-1DB0-4699-AB46-496FAF2FDBD8}" srcOrd="0" destOrd="0" parTransId="{B7067152-D902-427F-A8EF-0031A3808682}" sibTransId="{07FD8831-7AF0-48D7-AFD0-51892C05199C}"/>
    <dgm:cxn modelId="{00784B7B-AF7B-4BDB-8B45-44541945CB6B}" type="presOf" srcId="{FDC8F850-CAEE-4B30-B439-38D0D56326E6}" destId="{69D56754-C524-4582-8880-AFFDFF1B5854}" srcOrd="0" destOrd="0" presId="urn:microsoft.com/office/officeart/2008/layout/LinedList"/>
    <dgm:cxn modelId="{34717094-51E8-49AC-8502-0C6B5BF285AD}" srcId="{CFD59F7D-9B4A-41EF-AD87-BB54EAB64E6A}" destId="{AC174066-DB68-4D64-8DA4-C3329120266C}" srcOrd="1" destOrd="0" parTransId="{32C64E83-FB8A-4776-B796-42E313339A5E}" sibTransId="{9962F196-AEC3-4103-95E4-1B6071FC1361}"/>
    <dgm:cxn modelId="{25AA33B7-DE8C-4518-B5CE-F8C989549E80}" type="presOf" srcId="{CFD59F7D-9B4A-41EF-AD87-BB54EAB64E6A}" destId="{2BDE91F6-ABB5-4BB5-B19E-DC62BFAB3C2A}" srcOrd="0" destOrd="0" presId="urn:microsoft.com/office/officeart/2008/layout/LinedList"/>
    <dgm:cxn modelId="{F3308DD0-A5B6-436B-8E8D-D229D227DA0A}" srcId="{CFD59F7D-9B4A-41EF-AD87-BB54EAB64E6A}" destId="{FDC8F850-CAEE-4B30-B439-38D0D56326E6}" srcOrd="5" destOrd="0" parTransId="{3306D97B-F0EE-4F9E-8F6C-DD508D10254A}" sibTransId="{8D0A6233-BD66-42BB-A624-93C73247D480}"/>
    <dgm:cxn modelId="{B55A49EF-515A-41E3-9C4E-7BFF835C29F8}" type="presOf" srcId="{F95017BB-3A7F-4249-AD1F-16D27868F7C5}" destId="{8F6CC2BF-2B03-410A-AE06-6D1D27297EB9}" srcOrd="0" destOrd="0" presId="urn:microsoft.com/office/officeart/2008/layout/LinedList"/>
    <dgm:cxn modelId="{2A58C2FA-6255-45A6-8FFA-12B6E03E04BF}" type="presOf" srcId="{AC174066-DB68-4D64-8DA4-C3329120266C}" destId="{55346E89-A832-4D56-8875-1379FB426482}" srcOrd="0" destOrd="0" presId="urn:microsoft.com/office/officeart/2008/layout/LinedList"/>
    <dgm:cxn modelId="{258A329A-8749-4F61-B30D-2EBD14B8099A}" type="presParOf" srcId="{2BDE91F6-ABB5-4BB5-B19E-DC62BFAB3C2A}" destId="{D2B84016-7B8A-4EF4-B446-D72231D5AF97}" srcOrd="0" destOrd="0" presId="urn:microsoft.com/office/officeart/2008/layout/LinedList"/>
    <dgm:cxn modelId="{34538DEA-4FDD-4DBF-B8BE-7D4DBCF8C4F0}" type="presParOf" srcId="{2BDE91F6-ABB5-4BB5-B19E-DC62BFAB3C2A}" destId="{D68DE724-9EFA-48D5-84F6-3418513067E3}" srcOrd="1" destOrd="0" presId="urn:microsoft.com/office/officeart/2008/layout/LinedList"/>
    <dgm:cxn modelId="{8CD2D6B6-BAE6-486B-A652-CB5B1B8CE8E9}" type="presParOf" srcId="{D68DE724-9EFA-48D5-84F6-3418513067E3}" destId="{1F867A6E-D80A-4441-9232-F72F0595049D}" srcOrd="0" destOrd="0" presId="urn:microsoft.com/office/officeart/2008/layout/LinedList"/>
    <dgm:cxn modelId="{20106B04-3625-4B74-9DBA-0374FEAB8FFE}" type="presParOf" srcId="{D68DE724-9EFA-48D5-84F6-3418513067E3}" destId="{99A8C393-6B9B-4829-B91E-A75A609B5D8A}" srcOrd="1" destOrd="0" presId="urn:microsoft.com/office/officeart/2008/layout/LinedList"/>
    <dgm:cxn modelId="{B714B865-D976-4844-9F40-3E57891A643E}" type="presParOf" srcId="{2BDE91F6-ABB5-4BB5-B19E-DC62BFAB3C2A}" destId="{4FD4F1D3-B219-4F6F-A7EE-1B76A84F5DA3}" srcOrd="2" destOrd="0" presId="urn:microsoft.com/office/officeart/2008/layout/LinedList"/>
    <dgm:cxn modelId="{B4387696-182A-4C45-BA93-0711DFF43587}" type="presParOf" srcId="{2BDE91F6-ABB5-4BB5-B19E-DC62BFAB3C2A}" destId="{1B60F9AD-070D-4B70-86E4-5FE4831C91D4}" srcOrd="3" destOrd="0" presId="urn:microsoft.com/office/officeart/2008/layout/LinedList"/>
    <dgm:cxn modelId="{89AC33B8-C068-413B-9645-4303CDF78D15}" type="presParOf" srcId="{1B60F9AD-070D-4B70-86E4-5FE4831C91D4}" destId="{55346E89-A832-4D56-8875-1379FB426482}" srcOrd="0" destOrd="0" presId="urn:microsoft.com/office/officeart/2008/layout/LinedList"/>
    <dgm:cxn modelId="{05F93033-232A-44B6-8F36-2296A7D4E836}" type="presParOf" srcId="{1B60F9AD-070D-4B70-86E4-5FE4831C91D4}" destId="{E72D1F76-08AE-4BFF-9169-E0C7C6F92C93}" srcOrd="1" destOrd="0" presId="urn:microsoft.com/office/officeart/2008/layout/LinedList"/>
    <dgm:cxn modelId="{A26F3B00-A573-411C-A7AD-894E5FD9C70B}" type="presParOf" srcId="{2BDE91F6-ABB5-4BB5-B19E-DC62BFAB3C2A}" destId="{591D7569-9C41-494D-AEFF-4FF984380863}" srcOrd="4" destOrd="0" presId="urn:microsoft.com/office/officeart/2008/layout/LinedList"/>
    <dgm:cxn modelId="{9E7446A4-6A95-4B09-9523-F9F225AA87F1}" type="presParOf" srcId="{2BDE91F6-ABB5-4BB5-B19E-DC62BFAB3C2A}" destId="{0EA66666-E5F3-4BEE-BA63-6B39D791C10D}" srcOrd="5" destOrd="0" presId="urn:microsoft.com/office/officeart/2008/layout/LinedList"/>
    <dgm:cxn modelId="{49C2F96C-C2C3-4D79-ABE0-05C2999BC1D0}" type="presParOf" srcId="{0EA66666-E5F3-4BEE-BA63-6B39D791C10D}" destId="{EF25276B-63AF-4B88-B81B-76F39FAE66FA}" srcOrd="0" destOrd="0" presId="urn:microsoft.com/office/officeart/2008/layout/LinedList"/>
    <dgm:cxn modelId="{02A5FA39-9882-4037-93E3-953A1C5CCB51}" type="presParOf" srcId="{0EA66666-E5F3-4BEE-BA63-6B39D791C10D}" destId="{9E7576B0-19AF-4271-93AD-1FA7B79A768D}" srcOrd="1" destOrd="0" presId="urn:microsoft.com/office/officeart/2008/layout/LinedList"/>
    <dgm:cxn modelId="{1E73D65C-B6C6-4D7B-80A4-66C5115289F2}" type="presParOf" srcId="{2BDE91F6-ABB5-4BB5-B19E-DC62BFAB3C2A}" destId="{10206EEB-2612-4283-A9A9-EC705E2E47A6}" srcOrd="6" destOrd="0" presId="urn:microsoft.com/office/officeart/2008/layout/LinedList"/>
    <dgm:cxn modelId="{F2A1D5CE-A7E6-4A43-9264-B9AA61645A99}" type="presParOf" srcId="{2BDE91F6-ABB5-4BB5-B19E-DC62BFAB3C2A}" destId="{EDDC547E-BBED-4ADF-AA27-7C9F4949DA68}" srcOrd="7" destOrd="0" presId="urn:microsoft.com/office/officeart/2008/layout/LinedList"/>
    <dgm:cxn modelId="{A2AD8DBA-D198-49B8-9FA2-6487B00FCBF9}" type="presParOf" srcId="{EDDC547E-BBED-4ADF-AA27-7C9F4949DA68}" destId="{2567D4CB-3EC8-4D3B-8400-BDBD8320A369}" srcOrd="0" destOrd="0" presId="urn:microsoft.com/office/officeart/2008/layout/LinedList"/>
    <dgm:cxn modelId="{666ED87A-A65F-46F9-9EC2-DA39FF8E469E}" type="presParOf" srcId="{EDDC547E-BBED-4ADF-AA27-7C9F4949DA68}" destId="{3BEA6BB5-7126-4867-AA9F-9F21A81AF0EF}" srcOrd="1" destOrd="0" presId="urn:microsoft.com/office/officeart/2008/layout/LinedList"/>
    <dgm:cxn modelId="{19D24F11-D6D5-42AC-895F-899BB9872092}" type="presParOf" srcId="{2BDE91F6-ABB5-4BB5-B19E-DC62BFAB3C2A}" destId="{393ACAF2-A634-4EF0-AACA-FA01F3CD9E7C}" srcOrd="8" destOrd="0" presId="urn:microsoft.com/office/officeart/2008/layout/LinedList"/>
    <dgm:cxn modelId="{92B1529C-448A-4AE4-8239-53BE024E12C6}" type="presParOf" srcId="{2BDE91F6-ABB5-4BB5-B19E-DC62BFAB3C2A}" destId="{0FA0F7EB-DD56-4E1F-BFA4-2B5E2BED11A0}" srcOrd="9" destOrd="0" presId="urn:microsoft.com/office/officeart/2008/layout/LinedList"/>
    <dgm:cxn modelId="{C0DFBAD8-D717-46F3-B18C-C0D5B3A462BD}" type="presParOf" srcId="{0FA0F7EB-DD56-4E1F-BFA4-2B5E2BED11A0}" destId="{8F6CC2BF-2B03-410A-AE06-6D1D27297EB9}" srcOrd="0" destOrd="0" presId="urn:microsoft.com/office/officeart/2008/layout/LinedList"/>
    <dgm:cxn modelId="{41ADC376-77A3-4CC1-9950-AD772D48F451}" type="presParOf" srcId="{0FA0F7EB-DD56-4E1F-BFA4-2B5E2BED11A0}" destId="{77E55BC8-32FA-453F-8B25-5D699B0460E3}" srcOrd="1" destOrd="0" presId="urn:microsoft.com/office/officeart/2008/layout/LinedList"/>
    <dgm:cxn modelId="{1ED9160E-9F21-4303-B997-5787F0037B39}" type="presParOf" srcId="{2BDE91F6-ABB5-4BB5-B19E-DC62BFAB3C2A}" destId="{61F74B48-1F54-4ABF-A537-3877C227916C}" srcOrd="10" destOrd="0" presId="urn:microsoft.com/office/officeart/2008/layout/LinedList"/>
    <dgm:cxn modelId="{91B8CA72-7D93-4019-A97F-C9DF5AAA111D}" type="presParOf" srcId="{2BDE91F6-ABB5-4BB5-B19E-DC62BFAB3C2A}" destId="{964B3CBE-F77B-4E72-845B-28AA88D78097}" srcOrd="11" destOrd="0" presId="urn:microsoft.com/office/officeart/2008/layout/LinedList"/>
    <dgm:cxn modelId="{4002DE12-6BE3-4C67-8A0B-59A5C0C9AEC3}" type="presParOf" srcId="{964B3CBE-F77B-4E72-845B-28AA88D78097}" destId="{69D56754-C524-4582-8880-AFFDFF1B5854}" srcOrd="0" destOrd="0" presId="urn:microsoft.com/office/officeart/2008/layout/LinedList"/>
    <dgm:cxn modelId="{D6F11E90-F57E-4861-B3E3-DD4110738F54}" type="presParOf" srcId="{964B3CBE-F77B-4E72-845B-28AA88D78097}" destId="{B6A4CC88-AD1C-4F46-911D-00AD259D6383}" srcOrd="1" destOrd="0" presId="urn:microsoft.com/office/officeart/2008/layout/LinedList"/>
    <dgm:cxn modelId="{2464579A-0592-46BF-85A4-5AB5AB9E2580}" type="presParOf" srcId="{2BDE91F6-ABB5-4BB5-B19E-DC62BFAB3C2A}" destId="{6BDC3949-740D-4DEC-B841-BB33906273CB}" srcOrd="12" destOrd="0" presId="urn:microsoft.com/office/officeart/2008/layout/LinedList"/>
    <dgm:cxn modelId="{66E059C4-D89F-43D8-83BC-3CB6875E39A3}" type="presParOf" srcId="{2BDE91F6-ABB5-4BB5-B19E-DC62BFAB3C2A}" destId="{883992ED-6471-4790-B85E-4754A22D6A1F}" srcOrd="13" destOrd="0" presId="urn:microsoft.com/office/officeart/2008/layout/LinedList"/>
    <dgm:cxn modelId="{0C21F0BD-DC1F-4545-A6B4-CDBB72F917BC}" type="presParOf" srcId="{883992ED-6471-4790-B85E-4754A22D6A1F}" destId="{5CB63ED9-F3F9-4202-AD9E-ED9C55A00BAB}" srcOrd="0" destOrd="0" presId="urn:microsoft.com/office/officeart/2008/layout/LinedList"/>
    <dgm:cxn modelId="{6E9ACD27-1761-4C6F-A312-63ED5F693C6E}" type="presParOf" srcId="{883992ED-6471-4790-B85E-4754A22D6A1F}" destId="{DF7578FA-73BE-4E9D-9D14-6408679DA6C6}" srcOrd="1" destOrd="0" presId="urn:microsoft.com/office/officeart/2008/layout/LinedList"/>
    <dgm:cxn modelId="{43083133-D54F-43FB-AB39-5868AA93DDC9}" type="presParOf" srcId="{2BDE91F6-ABB5-4BB5-B19E-DC62BFAB3C2A}" destId="{F0A64843-8087-4B48-86BA-0E02504182BD}" srcOrd="14" destOrd="0" presId="urn:microsoft.com/office/officeart/2008/layout/LinedList"/>
    <dgm:cxn modelId="{A5B8C6F6-0F9D-4EED-9ED4-02D11F6388BA}" type="presParOf" srcId="{2BDE91F6-ABB5-4BB5-B19E-DC62BFAB3C2A}" destId="{A9F9E153-3FC3-4ED8-9B4C-2AF9379C11CD}" srcOrd="15" destOrd="0" presId="urn:microsoft.com/office/officeart/2008/layout/LinedList"/>
    <dgm:cxn modelId="{1F67835F-6023-4D1B-9D7A-D1126439346B}" type="presParOf" srcId="{A9F9E153-3FC3-4ED8-9B4C-2AF9379C11CD}" destId="{A62B2A59-651C-4740-9303-C90C59B13EEF}" srcOrd="0" destOrd="0" presId="urn:microsoft.com/office/officeart/2008/layout/LinedList"/>
    <dgm:cxn modelId="{F90E0E86-AEDF-4E02-8E81-0675235AC100}" type="presParOf" srcId="{A9F9E153-3FC3-4ED8-9B4C-2AF9379C11CD}" destId="{F14D4652-D8DD-47F8-993D-DA9AAD51B39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6C64AC7-59D8-41E1-B7D6-BDC0ACC38D2A}"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8D238DFF-417D-40C8-B0B6-9AA73024DA94}">
      <dgm:prSet/>
      <dgm:spPr/>
      <dgm:t>
        <a:bodyPr/>
        <a:lstStyle/>
        <a:p>
          <a:r>
            <a:rPr lang="en-US" b="1" dirty="0"/>
            <a:t>Current State</a:t>
          </a:r>
          <a:endParaRPr lang="en-US" dirty="0"/>
        </a:p>
      </dgm:t>
    </dgm:pt>
    <dgm:pt modelId="{E147DBE9-B5B3-4720-AE24-3F151E6ECCD4}" type="parTrans" cxnId="{CAC730BD-1696-4C3B-B1B5-AF855DA7EDBA}">
      <dgm:prSet/>
      <dgm:spPr/>
      <dgm:t>
        <a:bodyPr/>
        <a:lstStyle/>
        <a:p>
          <a:endParaRPr lang="en-US"/>
        </a:p>
      </dgm:t>
    </dgm:pt>
    <dgm:pt modelId="{BC9598FD-5A54-4465-94BE-A4495911DA4B}" type="sibTrans" cxnId="{CAC730BD-1696-4C3B-B1B5-AF855DA7EDBA}">
      <dgm:prSet/>
      <dgm:spPr/>
      <dgm:t>
        <a:bodyPr/>
        <a:lstStyle/>
        <a:p>
          <a:endParaRPr lang="en-US"/>
        </a:p>
      </dgm:t>
    </dgm:pt>
    <dgm:pt modelId="{7816659B-E28C-47CB-A2E0-2F89FD74F4FE}">
      <dgm:prSet/>
      <dgm:spPr/>
      <dgm:t>
        <a:bodyPr/>
        <a:lstStyle/>
        <a:p>
          <a:r>
            <a:rPr lang="en-US" dirty="0"/>
            <a:t>Designing and leading hospice‑specific emergency initiatives</a:t>
          </a:r>
        </a:p>
      </dgm:t>
    </dgm:pt>
    <dgm:pt modelId="{E1358005-28D5-4FBD-AEF2-345198FF77A1}" type="parTrans" cxnId="{6C6FE1F9-EC41-46A2-BB52-5A587FAFE8B9}">
      <dgm:prSet/>
      <dgm:spPr/>
      <dgm:t>
        <a:bodyPr/>
        <a:lstStyle/>
        <a:p>
          <a:endParaRPr lang="en-US"/>
        </a:p>
      </dgm:t>
    </dgm:pt>
    <dgm:pt modelId="{A8E2FBEE-82B0-480B-B829-163B09F58AC4}" type="sibTrans" cxnId="{6C6FE1F9-EC41-46A2-BB52-5A587FAFE8B9}">
      <dgm:prSet/>
      <dgm:spPr/>
      <dgm:t>
        <a:bodyPr/>
        <a:lstStyle/>
        <a:p>
          <a:endParaRPr lang="en-US"/>
        </a:p>
      </dgm:t>
    </dgm:pt>
    <dgm:pt modelId="{38E69FA0-D8D9-4F64-A58B-4EFD13CB4700}">
      <dgm:prSet/>
      <dgm:spPr/>
      <dgm:t>
        <a:bodyPr/>
        <a:lstStyle/>
        <a:p>
          <a:r>
            <a:rPr lang="en-US" dirty="0"/>
            <a:t>Key Insight</a:t>
          </a:r>
        </a:p>
      </dgm:t>
    </dgm:pt>
    <dgm:pt modelId="{68580CC6-3286-4188-8AFD-10A2075D90BC}" type="parTrans" cxnId="{5A7FFBA6-A407-4C0F-89D1-084F82B5E132}">
      <dgm:prSet/>
      <dgm:spPr/>
      <dgm:t>
        <a:bodyPr/>
        <a:lstStyle/>
        <a:p>
          <a:endParaRPr lang="en-US"/>
        </a:p>
      </dgm:t>
    </dgm:pt>
    <dgm:pt modelId="{69ECFF39-CA63-4D53-A754-970FAA0E80E7}" type="sibTrans" cxnId="{5A7FFBA6-A407-4C0F-89D1-084F82B5E132}">
      <dgm:prSet/>
      <dgm:spPr/>
      <dgm:t>
        <a:bodyPr/>
        <a:lstStyle/>
        <a:p>
          <a:endParaRPr lang="en-US"/>
        </a:p>
      </dgm:t>
    </dgm:pt>
    <dgm:pt modelId="{7452D435-F9B8-41CF-85C7-C56376DD390A}">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effectLst/>
              <a:latin typeface="Aptos" panose="020B0004020202020204" pitchFamily="34" charset="0"/>
              <a:ea typeface="Aptos" panose="020B0004020202020204" pitchFamily="34" charset="0"/>
              <a:cs typeface="Times New Roman" panose="02020603050405020304" pitchFamily="18" charset="0"/>
            </a:rPr>
            <a:t>“We are no longer adjacent to emergency response—we are embedded within it.”</a:t>
          </a:r>
          <a:endParaRPr lang="en-US" dirty="0"/>
        </a:p>
      </dgm:t>
    </dgm:pt>
    <dgm:pt modelId="{C685EC04-DB91-459D-B05C-E9375961815E}" type="parTrans" cxnId="{2B6266D7-5199-40D2-8DBA-40D58FA82055}">
      <dgm:prSet/>
      <dgm:spPr/>
    </dgm:pt>
    <dgm:pt modelId="{B2EE5E20-AF0E-45E9-9061-2CCF0CF93DC5}" type="sibTrans" cxnId="{2B6266D7-5199-40D2-8DBA-40D58FA82055}">
      <dgm:prSet/>
      <dgm:spPr/>
    </dgm:pt>
    <dgm:pt modelId="{2ADE9EE0-64BE-447F-B5AB-8A178FC69E5B}" type="pres">
      <dgm:prSet presAssocID="{76C64AC7-59D8-41E1-B7D6-BDC0ACC38D2A}" presName="Name0" presStyleCnt="0">
        <dgm:presLayoutVars>
          <dgm:dir/>
          <dgm:animLvl val="lvl"/>
          <dgm:resizeHandles val="exact"/>
        </dgm:presLayoutVars>
      </dgm:prSet>
      <dgm:spPr/>
    </dgm:pt>
    <dgm:pt modelId="{BCFDCA00-859E-4764-9764-ED1099A9657A}" type="pres">
      <dgm:prSet presAssocID="{38E69FA0-D8D9-4F64-A58B-4EFD13CB4700}" presName="boxAndChildren" presStyleCnt="0"/>
      <dgm:spPr/>
    </dgm:pt>
    <dgm:pt modelId="{A5D712F4-DF5A-470E-A724-A8AA342867A2}" type="pres">
      <dgm:prSet presAssocID="{38E69FA0-D8D9-4F64-A58B-4EFD13CB4700}" presName="parentTextBox" presStyleLbl="alignNode1" presStyleIdx="0" presStyleCnt="2"/>
      <dgm:spPr/>
    </dgm:pt>
    <dgm:pt modelId="{FBD870A0-6644-46C2-AFD1-7004250A3F84}" type="pres">
      <dgm:prSet presAssocID="{38E69FA0-D8D9-4F64-A58B-4EFD13CB4700}" presName="descendantBox" presStyleLbl="bgAccFollowNode1" presStyleIdx="0" presStyleCnt="2"/>
      <dgm:spPr/>
    </dgm:pt>
    <dgm:pt modelId="{F1616BEB-D2BE-413E-AD32-89C376F5698C}" type="pres">
      <dgm:prSet presAssocID="{BC9598FD-5A54-4465-94BE-A4495911DA4B}" presName="sp" presStyleCnt="0"/>
      <dgm:spPr/>
    </dgm:pt>
    <dgm:pt modelId="{0205015F-B96B-428F-A477-1DCB43A51BD7}" type="pres">
      <dgm:prSet presAssocID="{8D238DFF-417D-40C8-B0B6-9AA73024DA94}" presName="arrowAndChildren" presStyleCnt="0"/>
      <dgm:spPr/>
    </dgm:pt>
    <dgm:pt modelId="{30F82DA6-384A-476E-8BAD-89AE662E99C3}" type="pres">
      <dgm:prSet presAssocID="{8D238DFF-417D-40C8-B0B6-9AA73024DA94}" presName="parentTextArrow" presStyleLbl="node1" presStyleIdx="0" presStyleCnt="0"/>
      <dgm:spPr/>
    </dgm:pt>
    <dgm:pt modelId="{23CA8F46-08A1-405C-AC54-CE4EB09A796F}" type="pres">
      <dgm:prSet presAssocID="{8D238DFF-417D-40C8-B0B6-9AA73024DA94}" presName="arrow" presStyleLbl="alignNode1" presStyleIdx="1" presStyleCnt="2"/>
      <dgm:spPr/>
    </dgm:pt>
    <dgm:pt modelId="{8CF85824-1310-4E2C-8417-2D5688B2F0C7}" type="pres">
      <dgm:prSet presAssocID="{8D238DFF-417D-40C8-B0B6-9AA73024DA94}" presName="descendantArrow" presStyleLbl="bgAccFollowNode1" presStyleIdx="1" presStyleCnt="2"/>
      <dgm:spPr/>
    </dgm:pt>
  </dgm:ptLst>
  <dgm:cxnLst>
    <dgm:cxn modelId="{C32E3B16-9311-463E-BD1D-B1ED97E1841C}" type="presOf" srcId="{38E69FA0-D8D9-4F64-A58B-4EFD13CB4700}" destId="{A5D712F4-DF5A-470E-A724-A8AA342867A2}" srcOrd="0" destOrd="0" presId="urn:microsoft.com/office/officeart/2016/7/layout/VerticalDownArrowProcess"/>
    <dgm:cxn modelId="{45837042-A4C0-48C8-B90B-118490F12282}" type="presOf" srcId="{76C64AC7-59D8-41E1-B7D6-BDC0ACC38D2A}" destId="{2ADE9EE0-64BE-447F-B5AB-8A178FC69E5B}" srcOrd="0" destOrd="0" presId="urn:microsoft.com/office/officeart/2016/7/layout/VerticalDownArrowProcess"/>
    <dgm:cxn modelId="{B82A4C50-E41E-4EEB-A0D6-C9B99C2BBF48}" type="presOf" srcId="{8D238DFF-417D-40C8-B0B6-9AA73024DA94}" destId="{30F82DA6-384A-476E-8BAD-89AE662E99C3}" srcOrd="0" destOrd="0" presId="urn:microsoft.com/office/officeart/2016/7/layout/VerticalDownArrowProcess"/>
    <dgm:cxn modelId="{5A7FFBA6-A407-4C0F-89D1-084F82B5E132}" srcId="{76C64AC7-59D8-41E1-B7D6-BDC0ACC38D2A}" destId="{38E69FA0-D8D9-4F64-A58B-4EFD13CB4700}" srcOrd="1" destOrd="0" parTransId="{68580CC6-3286-4188-8AFD-10A2075D90BC}" sibTransId="{69ECFF39-CA63-4D53-A754-970FAA0E80E7}"/>
    <dgm:cxn modelId="{9AAAF9B0-7F88-4634-9E1B-224046190339}" type="presOf" srcId="{7816659B-E28C-47CB-A2E0-2F89FD74F4FE}" destId="{8CF85824-1310-4E2C-8417-2D5688B2F0C7}" srcOrd="0" destOrd="0" presId="urn:microsoft.com/office/officeart/2016/7/layout/VerticalDownArrowProcess"/>
    <dgm:cxn modelId="{E7476BB1-8748-4E2D-BBEF-55612DE973CF}" type="presOf" srcId="{8D238DFF-417D-40C8-B0B6-9AA73024DA94}" destId="{23CA8F46-08A1-405C-AC54-CE4EB09A796F}" srcOrd="1" destOrd="0" presId="urn:microsoft.com/office/officeart/2016/7/layout/VerticalDownArrowProcess"/>
    <dgm:cxn modelId="{CAC730BD-1696-4C3B-B1B5-AF855DA7EDBA}" srcId="{76C64AC7-59D8-41E1-B7D6-BDC0ACC38D2A}" destId="{8D238DFF-417D-40C8-B0B6-9AA73024DA94}" srcOrd="0" destOrd="0" parTransId="{E147DBE9-B5B3-4720-AE24-3F151E6ECCD4}" sibTransId="{BC9598FD-5A54-4465-94BE-A4495911DA4B}"/>
    <dgm:cxn modelId="{2B6266D7-5199-40D2-8DBA-40D58FA82055}" srcId="{38E69FA0-D8D9-4F64-A58B-4EFD13CB4700}" destId="{7452D435-F9B8-41CF-85C7-C56376DD390A}" srcOrd="0" destOrd="0" parTransId="{C685EC04-DB91-459D-B05C-E9375961815E}" sibTransId="{B2EE5E20-AF0E-45E9-9061-2CCF0CF93DC5}"/>
    <dgm:cxn modelId="{6C6FE1F9-EC41-46A2-BB52-5A587FAFE8B9}" srcId="{8D238DFF-417D-40C8-B0B6-9AA73024DA94}" destId="{7816659B-E28C-47CB-A2E0-2F89FD74F4FE}" srcOrd="0" destOrd="0" parTransId="{E1358005-28D5-4FBD-AEF2-345198FF77A1}" sibTransId="{A8E2FBEE-82B0-480B-B829-163B09F58AC4}"/>
    <dgm:cxn modelId="{65E572FA-CB57-4BC4-A96D-4D2479E69EE2}" type="presOf" srcId="{7452D435-F9B8-41CF-85C7-C56376DD390A}" destId="{FBD870A0-6644-46C2-AFD1-7004250A3F84}" srcOrd="0" destOrd="0" presId="urn:microsoft.com/office/officeart/2016/7/layout/VerticalDownArrowProcess"/>
    <dgm:cxn modelId="{4F6E3121-1D7B-40F5-B270-4D300DD4DFDE}" type="presParOf" srcId="{2ADE9EE0-64BE-447F-B5AB-8A178FC69E5B}" destId="{BCFDCA00-859E-4764-9764-ED1099A9657A}" srcOrd="0" destOrd="0" presId="urn:microsoft.com/office/officeart/2016/7/layout/VerticalDownArrowProcess"/>
    <dgm:cxn modelId="{6CF2A1D5-AB33-4601-A365-214660EF4402}" type="presParOf" srcId="{BCFDCA00-859E-4764-9764-ED1099A9657A}" destId="{A5D712F4-DF5A-470E-A724-A8AA342867A2}" srcOrd="0" destOrd="0" presId="urn:microsoft.com/office/officeart/2016/7/layout/VerticalDownArrowProcess"/>
    <dgm:cxn modelId="{623850AD-7E13-471C-A569-4790B28B7A75}" type="presParOf" srcId="{BCFDCA00-859E-4764-9764-ED1099A9657A}" destId="{FBD870A0-6644-46C2-AFD1-7004250A3F84}" srcOrd="1" destOrd="0" presId="urn:microsoft.com/office/officeart/2016/7/layout/VerticalDownArrowProcess"/>
    <dgm:cxn modelId="{46BDF895-815A-465C-A9F8-7112AB1D21E9}" type="presParOf" srcId="{2ADE9EE0-64BE-447F-B5AB-8A178FC69E5B}" destId="{F1616BEB-D2BE-413E-AD32-89C376F5698C}" srcOrd="1" destOrd="0" presId="urn:microsoft.com/office/officeart/2016/7/layout/VerticalDownArrowProcess"/>
    <dgm:cxn modelId="{9C328838-244B-4062-B560-6A0DBFA954F3}" type="presParOf" srcId="{2ADE9EE0-64BE-447F-B5AB-8A178FC69E5B}" destId="{0205015F-B96B-428F-A477-1DCB43A51BD7}" srcOrd="2" destOrd="0" presId="urn:microsoft.com/office/officeart/2016/7/layout/VerticalDownArrowProcess"/>
    <dgm:cxn modelId="{5644F3AD-E00F-4EA1-AE7F-BA66C1D3C643}" type="presParOf" srcId="{0205015F-B96B-428F-A477-1DCB43A51BD7}" destId="{30F82DA6-384A-476E-8BAD-89AE662E99C3}" srcOrd="0" destOrd="0" presId="urn:microsoft.com/office/officeart/2016/7/layout/VerticalDownArrowProcess"/>
    <dgm:cxn modelId="{4AB96C87-4FED-4A96-8239-DBE7C9467FF4}" type="presParOf" srcId="{0205015F-B96B-428F-A477-1DCB43A51BD7}" destId="{23CA8F46-08A1-405C-AC54-CE4EB09A796F}" srcOrd="1" destOrd="0" presId="urn:microsoft.com/office/officeart/2016/7/layout/VerticalDownArrowProcess"/>
    <dgm:cxn modelId="{9FC3F2FB-5AC3-4477-A46B-F470C709386C}" type="presParOf" srcId="{0205015F-B96B-428F-A477-1DCB43A51BD7}" destId="{8CF85824-1310-4E2C-8417-2D5688B2F0C7}"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93894C-7EE5-49F3-B373-881E813175A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5D58CFE-C637-4B85-93C2-B0E8E37095EC}">
      <dgm:prSet/>
      <dgm:spPr>
        <a:solidFill>
          <a:schemeClr val="accent1">
            <a:lumMod val="40000"/>
            <a:lumOff val="60000"/>
          </a:schemeClr>
        </a:solidFill>
      </dgm:spPr>
      <dgm:t>
        <a:bodyPr/>
        <a:lstStyle/>
        <a:p>
          <a:r>
            <a:rPr lang="en-US" dirty="0">
              <a:solidFill>
                <a:srgbClr val="31434E"/>
              </a:solidFill>
            </a:rPr>
            <a:t>NYCEM Interagency Steering Committee Call</a:t>
          </a:r>
        </a:p>
      </dgm:t>
    </dgm:pt>
    <dgm:pt modelId="{D0FA4A8D-2ABA-4D5C-8B53-418C43CC66BF}" type="parTrans" cxnId="{3DA90467-457B-441A-9661-4CCDAE526246}">
      <dgm:prSet/>
      <dgm:spPr/>
      <dgm:t>
        <a:bodyPr/>
        <a:lstStyle/>
        <a:p>
          <a:endParaRPr lang="en-US"/>
        </a:p>
      </dgm:t>
    </dgm:pt>
    <dgm:pt modelId="{461165BF-286A-4C7D-B8CE-2C5192DFDDDD}" type="sibTrans" cxnId="{3DA90467-457B-441A-9661-4CCDAE526246}">
      <dgm:prSet/>
      <dgm:spPr/>
      <dgm:t>
        <a:bodyPr/>
        <a:lstStyle/>
        <a:p>
          <a:endParaRPr lang="en-US"/>
        </a:p>
      </dgm:t>
    </dgm:pt>
    <dgm:pt modelId="{BBB5753D-78DA-4E74-89BB-902E4FAA8A32}">
      <dgm:prSet/>
      <dgm:spPr/>
      <dgm:t>
        <a:bodyPr/>
        <a:lstStyle/>
        <a:p>
          <a:r>
            <a:rPr lang="en-US" dirty="0"/>
            <a:t>Biweekly </a:t>
          </a:r>
        </a:p>
      </dgm:t>
    </dgm:pt>
    <dgm:pt modelId="{033EA247-8E98-4238-9EFC-065E67B511A5}" type="parTrans" cxnId="{6417D6C0-3175-474B-8D46-3A9F22883570}">
      <dgm:prSet/>
      <dgm:spPr/>
      <dgm:t>
        <a:bodyPr/>
        <a:lstStyle/>
        <a:p>
          <a:endParaRPr lang="en-US"/>
        </a:p>
      </dgm:t>
    </dgm:pt>
    <dgm:pt modelId="{A5391891-2B82-483D-9156-FBD025F6E4C2}" type="sibTrans" cxnId="{6417D6C0-3175-474B-8D46-3A9F22883570}">
      <dgm:prSet/>
      <dgm:spPr/>
      <dgm:t>
        <a:bodyPr/>
        <a:lstStyle/>
        <a:p>
          <a:endParaRPr lang="en-US"/>
        </a:p>
      </dgm:t>
    </dgm:pt>
    <dgm:pt modelId="{42A3101B-DC0B-4199-A4A4-5BAAA3D7EFFD}">
      <dgm:prSet/>
      <dgm:spPr/>
      <dgm:t>
        <a:bodyPr/>
        <a:lstStyle/>
        <a:p>
          <a:r>
            <a:rPr lang="en-US" dirty="0"/>
            <a:t>EOC activation for FIFA World Cup and summer events</a:t>
          </a:r>
        </a:p>
      </dgm:t>
    </dgm:pt>
    <dgm:pt modelId="{1664675E-CCCF-4FA6-BDE3-2526194DC522}" type="parTrans" cxnId="{023B8F93-A5BD-4FB8-9DFF-42CE5174AA83}">
      <dgm:prSet/>
      <dgm:spPr/>
      <dgm:t>
        <a:bodyPr/>
        <a:lstStyle/>
        <a:p>
          <a:endParaRPr lang="en-US"/>
        </a:p>
      </dgm:t>
    </dgm:pt>
    <dgm:pt modelId="{7D059ABA-E2E4-4F32-A401-16325F1CB3A4}" type="sibTrans" cxnId="{023B8F93-A5BD-4FB8-9DFF-42CE5174AA83}">
      <dgm:prSet/>
      <dgm:spPr/>
      <dgm:t>
        <a:bodyPr/>
        <a:lstStyle/>
        <a:p>
          <a:endParaRPr lang="en-US"/>
        </a:p>
      </dgm:t>
    </dgm:pt>
    <dgm:pt modelId="{D1950A53-6212-44A4-977B-6213C4D36D95}">
      <dgm:prSet/>
      <dgm:spPr>
        <a:solidFill>
          <a:schemeClr val="accent1">
            <a:lumMod val="40000"/>
            <a:lumOff val="60000"/>
          </a:schemeClr>
        </a:solidFill>
      </dgm:spPr>
      <dgm:t>
        <a:bodyPr/>
        <a:lstStyle/>
        <a:p>
          <a:r>
            <a:rPr lang="en-US" dirty="0">
              <a:solidFill>
                <a:srgbClr val="31434E"/>
              </a:solidFill>
            </a:rPr>
            <a:t>FIFA NYC Health &amp; Medical Steering Committee</a:t>
          </a:r>
        </a:p>
      </dgm:t>
    </dgm:pt>
    <dgm:pt modelId="{E873FE49-0048-40ED-A8C0-E98F4428D060}" type="parTrans" cxnId="{40B80BA7-AC2D-4873-893B-F5B0F5856E01}">
      <dgm:prSet/>
      <dgm:spPr/>
      <dgm:t>
        <a:bodyPr/>
        <a:lstStyle/>
        <a:p>
          <a:endParaRPr lang="en-US"/>
        </a:p>
      </dgm:t>
    </dgm:pt>
    <dgm:pt modelId="{1D8F853F-2CE1-4DCD-9764-00B618AB045D}" type="sibTrans" cxnId="{40B80BA7-AC2D-4873-893B-F5B0F5856E01}">
      <dgm:prSet/>
      <dgm:spPr/>
      <dgm:t>
        <a:bodyPr/>
        <a:lstStyle/>
        <a:p>
          <a:endParaRPr lang="en-US"/>
        </a:p>
      </dgm:t>
    </dgm:pt>
    <dgm:pt modelId="{375EFB75-665E-4776-A098-B86CF777D367}">
      <dgm:prSet/>
      <dgm:spPr/>
      <dgm:t>
        <a:bodyPr/>
        <a:lstStyle/>
        <a:p>
          <a:r>
            <a:rPr lang="en-US" dirty="0"/>
            <a:t>FIFA and Sail250 planning updates</a:t>
          </a:r>
        </a:p>
      </dgm:t>
    </dgm:pt>
    <dgm:pt modelId="{A8BE8208-46B4-405F-97D7-EFD3E66E700A}" type="parTrans" cxnId="{D0E8DF9F-1ACA-4AF3-829E-08F870A615AB}">
      <dgm:prSet/>
      <dgm:spPr/>
      <dgm:t>
        <a:bodyPr/>
        <a:lstStyle/>
        <a:p>
          <a:endParaRPr lang="en-US"/>
        </a:p>
      </dgm:t>
    </dgm:pt>
    <dgm:pt modelId="{53CB5203-9A73-40E0-B4B2-F0CBBD807030}" type="sibTrans" cxnId="{D0E8DF9F-1ACA-4AF3-829E-08F870A615AB}">
      <dgm:prSet/>
      <dgm:spPr/>
      <dgm:t>
        <a:bodyPr/>
        <a:lstStyle/>
        <a:p>
          <a:endParaRPr lang="en-US"/>
        </a:p>
      </dgm:t>
    </dgm:pt>
    <dgm:pt modelId="{85E16F48-513F-4114-8AED-B71E32E7B867}">
      <dgm:prSet/>
      <dgm:spPr>
        <a:solidFill>
          <a:schemeClr val="accent1">
            <a:lumMod val="40000"/>
            <a:lumOff val="60000"/>
          </a:schemeClr>
        </a:solidFill>
      </dgm:spPr>
      <dgm:t>
        <a:bodyPr/>
        <a:lstStyle/>
        <a:p>
          <a:r>
            <a:rPr lang="en-US" dirty="0">
              <a:solidFill>
                <a:srgbClr val="31434E"/>
              </a:solidFill>
            </a:rPr>
            <a:t>FIFA Medical and Public Health Workgroup</a:t>
          </a:r>
        </a:p>
      </dgm:t>
    </dgm:pt>
    <dgm:pt modelId="{3B84A22A-2AEF-49EA-A9D7-ADCD484300F1}" type="parTrans" cxnId="{A10506BD-F9ED-446C-BA7A-11F20A7E6520}">
      <dgm:prSet/>
      <dgm:spPr/>
      <dgm:t>
        <a:bodyPr/>
        <a:lstStyle/>
        <a:p>
          <a:endParaRPr lang="en-US"/>
        </a:p>
      </dgm:t>
    </dgm:pt>
    <dgm:pt modelId="{41C74C61-AC02-4252-8AC8-C5D7E019304F}" type="sibTrans" cxnId="{A10506BD-F9ED-446C-BA7A-11F20A7E6520}">
      <dgm:prSet/>
      <dgm:spPr/>
      <dgm:t>
        <a:bodyPr/>
        <a:lstStyle/>
        <a:p>
          <a:endParaRPr lang="en-US"/>
        </a:p>
      </dgm:t>
    </dgm:pt>
    <dgm:pt modelId="{6083E0D6-1A88-411A-9D13-5E3613436CC3}">
      <dgm:prSet/>
      <dgm:spPr/>
      <dgm:t>
        <a:bodyPr/>
        <a:lstStyle/>
        <a:p>
          <a:r>
            <a:rPr lang="en-US" dirty="0"/>
            <a:t>Joint briefings for NY and NJ</a:t>
          </a:r>
        </a:p>
      </dgm:t>
    </dgm:pt>
    <dgm:pt modelId="{F3F367C6-8428-4B90-9ED5-568DDE1C414A}" type="parTrans" cxnId="{C6DD6DC8-4543-431E-AC4E-60F2C66E9AFC}">
      <dgm:prSet/>
      <dgm:spPr/>
      <dgm:t>
        <a:bodyPr/>
        <a:lstStyle/>
        <a:p>
          <a:endParaRPr lang="en-US"/>
        </a:p>
      </dgm:t>
    </dgm:pt>
    <dgm:pt modelId="{1CBB0200-A097-4E5D-BCF9-CA564BC50AAE}" type="sibTrans" cxnId="{C6DD6DC8-4543-431E-AC4E-60F2C66E9AFC}">
      <dgm:prSet/>
      <dgm:spPr/>
      <dgm:t>
        <a:bodyPr/>
        <a:lstStyle/>
        <a:p>
          <a:endParaRPr lang="en-US"/>
        </a:p>
      </dgm:t>
    </dgm:pt>
    <dgm:pt modelId="{01EF8F35-F961-4EFB-BDD0-321B8ED59874}">
      <dgm:prSet/>
      <dgm:spPr/>
      <dgm:t>
        <a:bodyPr/>
        <a:lstStyle/>
        <a:p>
          <a:pPr>
            <a:buNone/>
          </a:pPr>
          <a:endParaRPr lang="en-US" dirty="0"/>
        </a:p>
      </dgm:t>
    </dgm:pt>
    <dgm:pt modelId="{41EA4B96-A178-4365-ADB8-30668DD8AD56}" type="parTrans" cxnId="{9E45BA7D-1BDE-453F-AD05-23F4BCA1CB38}">
      <dgm:prSet/>
      <dgm:spPr/>
      <dgm:t>
        <a:bodyPr/>
        <a:lstStyle/>
        <a:p>
          <a:endParaRPr lang="en-US"/>
        </a:p>
      </dgm:t>
    </dgm:pt>
    <dgm:pt modelId="{55DD3B8F-973A-4110-9A70-949FC43467D8}" type="sibTrans" cxnId="{9E45BA7D-1BDE-453F-AD05-23F4BCA1CB38}">
      <dgm:prSet/>
      <dgm:spPr/>
      <dgm:t>
        <a:bodyPr/>
        <a:lstStyle/>
        <a:p>
          <a:endParaRPr lang="en-US"/>
        </a:p>
      </dgm:t>
    </dgm:pt>
    <dgm:pt modelId="{C461C461-BE6A-45CB-9917-AAF48A2DF351}">
      <dgm:prSet/>
      <dgm:spPr/>
      <dgm:t>
        <a:bodyPr/>
        <a:lstStyle/>
        <a:p>
          <a:pPr>
            <a:buNone/>
          </a:pPr>
          <a:endParaRPr lang="en-US" dirty="0"/>
        </a:p>
      </dgm:t>
    </dgm:pt>
    <dgm:pt modelId="{734ADFD2-503F-4FDD-80F6-C79543C0E52A}" type="parTrans" cxnId="{76D01368-9A4B-445A-A2C4-CD38CF37E03E}">
      <dgm:prSet/>
      <dgm:spPr/>
      <dgm:t>
        <a:bodyPr/>
        <a:lstStyle/>
        <a:p>
          <a:endParaRPr lang="en-US"/>
        </a:p>
      </dgm:t>
    </dgm:pt>
    <dgm:pt modelId="{33BC742A-C1DE-4150-A0A9-A3391335CBFE}" type="sibTrans" cxnId="{76D01368-9A4B-445A-A2C4-CD38CF37E03E}">
      <dgm:prSet/>
      <dgm:spPr/>
      <dgm:t>
        <a:bodyPr/>
        <a:lstStyle/>
        <a:p>
          <a:endParaRPr lang="en-US"/>
        </a:p>
      </dgm:t>
    </dgm:pt>
    <dgm:pt modelId="{CECF29BF-9492-4C4A-9940-A387F154D63B}">
      <dgm:prSet/>
      <dgm:spPr/>
      <dgm:t>
        <a:bodyPr/>
        <a:lstStyle/>
        <a:p>
          <a:pPr>
            <a:buNone/>
          </a:pPr>
          <a:endParaRPr lang="en-US" dirty="0"/>
        </a:p>
      </dgm:t>
    </dgm:pt>
    <dgm:pt modelId="{88040B22-7E0F-4205-80D8-DB45232260F9}" type="parTrans" cxnId="{0A320F29-0343-40A6-A69C-CF0C7D01D5B9}">
      <dgm:prSet/>
      <dgm:spPr/>
      <dgm:t>
        <a:bodyPr/>
        <a:lstStyle/>
        <a:p>
          <a:endParaRPr lang="en-US"/>
        </a:p>
      </dgm:t>
    </dgm:pt>
    <dgm:pt modelId="{CCAFB59C-C598-4027-87C5-182A58B56085}" type="sibTrans" cxnId="{0A320F29-0343-40A6-A69C-CF0C7D01D5B9}">
      <dgm:prSet/>
      <dgm:spPr/>
      <dgm:t>
        <a:bodyPr/>
        <a:lstStyle/>
        <a:p>
          <a:endParaRPr lang="en-US"/>
        </a:p>
      </dgm:t>
    </dgm:pt>
    <dgm:pt modelId="{0F188D16-672A-426C-A580-CD43375768E4}" type="pres">
      <dgm:prSet presAssocID="{D993894C-7EE5-49F3-B373-881E813175AC}" presName="linear" presStyleCnt="0">
        <dgm:presLayoutVars>
          <dgm:animLvl val="lvl"/>
          <dgm:resizeHandles val="exact"/>
        </dgm:presLayoutVars>
      </dgm:prSet>
      <dgm:spPr/>
    </dgm:pt>
    <dgm:pt modelId="{B25C0E2E-D7C5-4A68-8A7C-6EB2C93B3014}" type="pres">
      <dgm:prSet presAssocID="{D5D58CFE-C637-4B85-93C2-B0E8E37095EC}" presName="parentText" presStyleLbl="node1" presStyleIdx="0" presStyleCnt="3">
        <dgm:presLayoutVars>
          <dgm:chMax val="0"/>
          <dgm:bulletEnabled val="1"/>
        </dgm:presLayoutVars>
      </dgm:prSet>
      <dgm:spPr/>
    </dgm:pt>
    <dgm:pt modelId="{4777DB86-B740-4FE9-9B23-CD76E14AA4A3}" type="pres">
      <dgm:prSet presAssocID="{D5D58CFE-C637-4B85-93C2-B0E8E37095EC}" presName="childText" presStyleLbl="revTx" presStyleIdx="0" presStyleCnt="3">
        <dgm:presLayoutVars>
          <dgm:bulletEnabled val="1"/>
        </dgm:presLayoutVars>
      </dgm:prSet>
      <dgm:spPr/>
    </dgm:pt>
    <dgm:pt modelId="{AF65626D-0B89-4B47-8558-EE9227EC1589}" type="pres">
      <dgm:prSet presAssocID="{D1950A53-6212-44A4-977B-6213C4D36D95}" presName="parentText" presStyleLbl="node1" presStyleIdx="1" presStyleCnt="3">
        <dgm:presLayoutVars>
          <dgm:chMax val="0"/>
          <dgm:bulletEnabled val="1"/>
        </dgm:presLayoutVars>
      </dgm:prSet>
      <dgm:spPr/>
    </dgm:pt>
    <dgm:pt modelId="{3B168CFA-F3C7-4072-BCF5-7F5E1BA50270}" type="pres">
      <dgm:prSet presAssocID="{D1950A53-6212-44A4-977B-6213C4D36D95}" presName="childText" presStyleLbl="revTx" presStyleIdx="1" presStyleCnt="3">
        <dgm:presLayoutVars>
          <dgm:bulletEnabled val="1"/>
        </dgm:presLayoutVars>
      </dgm:prSet>
      <dgm:spPr/>
    </dgm:pt>
    <dgm:pt modelId="{32B6E3EB-3A05-411E-BF58-82791A13A8FB}" type="pres">
      <dgm:prSet presAssocID="{85E16F48-513F-4114-8AED-B71E32E7B867}" presName="parentText" presStyleLbl="node1" presStyleIdx="2" presStyleCnt="3">
        <dgm:presLayoutVars>
          <dgm:chMax val="0"/>
          <dgm:bulletEnabled val="1"/>
        </dgm:presLayoutVars>
      </dgm:prSet>
      <dgm:spPr/>
    </dgm:pt>
    <dgm:pt modelId="{24419C59-9ACE-46AB-A176-A1949CAEF759}" type="pres">
      <dgm:prSet presAssocID="{85E16F48-513F-4114-8AED-B71E32E7B867}" presName="childText" presStyleLbl="revTx" presStyleIdx="2" presStyleCnt="3">
        <dgm:presLayoutVars>
          <dgm:bulletEnabled val="1"/>
        </dgm:presLayoutVars>
      </dgm:prSet>
      <dgm:spPr/>
    </dgm:pt>
  </dgm:ptLst>
  <dgm:cxnLst>
    <dgm:cxn modelId="{5E03DD07-A2FD-4B47-A666-5C89D6E684D8}" type="presOf" srcId="{6083E0D6-1A88-411A-9D13-5E3613436CC3}" destId="{24419C59-9ACE-46AB-A176-A1949CAEF759}" srcOrd="0" destOrd="0" presId="urn:microsoft.com/office/officeart/2005/8/layout/vList2"/>
    <dgm:cxn modelId="{5B174015-4561-49F4-B5D4-2A7AD6C7391F}" type="presOf" srcId="{CECF29BF-9492-4C4A-9940-A387F154D63B}" destId="{24419C59-9ACE-46AB-A176-A1949CAEF759}" srcOrd="0" destOrd="1" presId="urn:microsoft.com/office/officeart/2005/8/layout/vList2"/>
    <dgm:cxn modelId="{AA8D4217-00FD-40A7-970F-57ED4F1A2CA5}" type="presOf" srcId="{D5D58CFE-C637-4B85-93C2-B0E8E37095EC}" destId="{B25C0E2E-D7C5-4A68-8A7C-6EB2C93B3014}" srcOrd="0" destOrd="0" presId="urn:microsoft.com/office/officeart/2005/8/layout/vList2"/>
    <dgm:cxn modelId="{2C91B318-CF21-4E6E-9838-9081A341A88B}" type="presOf" srcId="{BBB5753D-78DA-4E74-89BB-902E4FAA8A32}" destId="{4777DB86-B740-4FE9-9B23-CD76E14AA4A3}" srcOrd="0" destOrd="0" presId="urn:microsoft.com/office/officeart/2005/8/layout/vList2"/>
    <dgm:cxn modelId="{0A320F29-0343-40A6-A69C-CF0C7D01D5B9}" srcId="{85E16F48-513F-4114-8AED-B71E32E7B867}" destId="{CECF29BF-9492-4C4A-9940-A387F154D63B}" srcOrd="1" destOrd="0" parTransId="{88040B22-7E0F-4205-80D8-DB45232260F9}" sibTransId="{CCAFB59C-C598-4027-87C5-182A58B56085}"/>
    <dgm:cxn modelId="{3DA90467-457B-441A-9661-4CCDAE526246}" srcId="{D993894C-7EE5-49F3-B373-881E813175AC}" destId="{D5D58CFE-C637-4B85-93C2-B0E8E37095EC}" srcOrd="0" destOrd="0" parTransId="{D0FA4A8D-2ABA-4D5C-8B53-418C43CC66BF}" sibTransId="{461165BF-286A-4C7D-B8CE-2C5192DFDDDD}"/>
    <dgm:cxn modelId="{76D01368-9A4B-445A-A2C4-CD38CF37E03E}" srcId="{D1950A53-6212-44A4-977B-6213C4D36D95}" destId="{C461C461-BE6A-45CB-9917-AAF48A2DF351}" srcOrd="1" destOrd="0" parTransId="{734ADFD2-503F-4FDD-80F6-C79543C0E52A}" sibTransId="{33BC742A-C1DE-4150-A0A9-A3391335CBFE}"/>
    <dgm:cxn modelId="{9E45BA7D-1BDE-453F-AD05-23F4BCA1CB38}" srcId="{D5D58CFE-C637-4B85-93C2-B0E8E37095EC}" destId="{01EF8F35-F961-4EFB-BDD0-321B8ED59874}" srcOrd="2" destOrd="0" parTransId="{41EA4B96-A178-4365-ADB8-30668DD8AD56}" sibTransId="{55DD3B8F-973A-4110-9A70-949FC43467D8}"/>
    <dgm:cxn modelId="{1AE5BF80-0318-46BB-813C-4FE3D8C5A886}" type="presOf" srcId="{375EFB75-665E-4776-A098-B86CF777D367}" destId="{3B168CFA-F3C7-4072-BCF5-7F5E1BA50270}" srcOrd="0" destOrd="0" presId="urn:microsoft.com/office/officeart/2005/8/layout/vList2"/>
    <dgm:cxn modelId="{D8361891-DFEB-4E73-8582-344C582DE1D3}" type="presOf" srcId="{01EF8F35-F961-4EFB-BDD0-321B8ED59874}" destId="{4777DB86-B740-4FE9-9B23-CD76E14AA4A3}" srcOrd="0" destOrd="2" presId="urn:microsoft.com/office/officeart/2005/8/layout/vList2"/>
    <dgm:cxn modelId="{023B8F93-A5BD-4FB8-9DFF-42CE5174AA83}" srcId="{D5D58CFE-C637-4B85-93C2-B0E8E37095EC}" destId="{42A3101B-DC0B-4199-A4A4-5BAAA3D7EFFD}" srcOrd="1" destOrd="0" parTransId="{1664675E-CCCF-4FA6-BDE3-2526194DC522}" sibTransId="{7D059ABA-E2E4-4F32-A401-16325F1CB3A4}"/>
    <dgm:cxn modelId="{97833B94-29D7-48CD-A9CF-E2EC853339CF}" type="presOf" srcId="{D993894C-7EE5-49F3-B373-881E813175AC}" destId="{0F188D16-672A-426C-A580-CD43375768E4}" srcOrd="0" destOrd="0" presId="urn:microsoft.com/office/officeart/2005/8/layout/vList2"/>
    <dgm:cxn modelId="{D0E8DF9F-1ACA-4AF3-829E-08F870A615AB}" srcId="{D1950A53-6212-44A4-977B-6213C4D36D95}" destId="{375EFB75-665E-4776-A098-B86CF777D367}" srcOrd="0" destOrd="0" parTransId="{A8BE8208-46B4-405F-97D7-EFD3E66E700A}" sibTransId="{53CB5203-9A73-40E0-B4B2-F0CBBD807030}"/>
    <dgm:cxn modelId="{40B80BA7-AC2D-4873-893B-F5B0F5856E01}" srcId="{D993894C-7EE5-49F3-B373-881E813175AC}" destId="{D1950A53-6212-44A4-977B-6213C4D36D95}" srcOrd="1" destOrd="0" parTransId="{E873FE49-0048-40ED-A8C0-E98F4428D060}" sibTransId="{1D8F853F-2CE1-4DCD-9764-00B618AB045D}"/>
    <dgm:cxn modelId="{A10506BD-F9ED-446C-BA7A-11F20A7E6520}" srcId="{D993894C-7EE5-49F3-B373-881E813175AC}" destId="{85E16F48-513F-4114-8AED-B71E32E7B867}" srcOrd="2" destOrd="0" parTransId="{3B84A22A-2AEF-49EA-A9D7-ADCD484300F1}" sibTransId="{41C74C61-AC02-4252-8AC8-C5D7E019304F}"/>
    <dgm:cxn modelId="{6417D6C0-3175-474B-8D46-3A9F22883570}" srcId="{D5D58CFE-C637-4B85-93C2-B0E8E37095EC}" destId="{BBB5753D-78DA-4E74-89BB-902E4FAA8A32}" srcOrd="0" destOrd="0" parTransId="{033EA247-8E98-4238-9EFC-065E67B511A5}" sibTransId="{A5391891-2B82-483D-9156-FBD025F6E4C2}"/>
    <dgm:cxn modelId="{5984F7C3-7EDB-4A56-A43B-9150FC10B3BF}" type="presOf" srcId="{C461C461-BE6A-45CB-9917-AAF48A2DF351}" destId="{3B168CFA-F3C7-4072-BCF5-7F5E1BA50270}" srcOrd="0" destOrd="1" presId="urn:microsoft.com/office/officeart/2005/8/layout/vList2"/>
    <dgm:cxn modelId="{476F24C7-5893-40D1-9ECD-39DB31B1D115}" type="presOf" srcId="{42A3101B-DC0B-4199-A4A4-5BAAA3D7EFFD}" destId="{4777DB86-B740-4FE9-9B23-CD76E14AA4A3}" srcOrd="0" destOrd="1" presId="urn:microsoft.com/office/officeart/2005/8/layout/vList2"/>
    <dgm:cxn modelId="{C6DD6DC8-4543-431E-AC4E-60F2C66E9AFC}" srcId="{85E16F48-513F-4114-8AED-B71E32E7B867}" destId="{6083E0D6-1A88-411A-9D13-5E3613436CC3}" srcOrd="0" destOrd="0" parTransId="{F3F367C6-8428-4B90-9ED5-568DDE1C414A}" sibTransId="{1CBB0200-A097-4E5D-BCF9-CA564BC50AAE}"/>
    <dgm:cxn modelId="{D9A4CDEA-A063-4991-9B6B-F2D56F5F4CD0}" type="presOf" srcId="{85E16F48-513F-4114-8AED-B71E32E7B867}" destId="{32B6E3EB-3A05-411E-BF58-82791A13A8FB}" srcOrd="0" destOrd="0" presId="urn:microsoft.com/office/officeart/2005/8/layout/vList2"/>
    <dgm:cxn modelId="{CDE670EB-73E8-4451-B78C-136D9EECBF9E}" type="presOf" srcId="{D1950A53-6212-44A4-977B-6213C4D36D95}" destId="{AF65626D-0B89-4B47-8558-EE9227EC1589}" srcOrd="0" destOrd="0" presId="urn:microsoft.com/office/officeart/2005/8/layout/vList2"/>
    <dgm:cxn modelId="{0BC910E0-4333-40F9-9B80-C504AFDBA52C}" type="presParOf" srcId="{0F188D16-672A-426C-A580-CD43375768E4}" destId="{B25C0E2E-D7C5-4A68-8A7C-6EB2C93B3014}" srcOrd="0" destOrd="0" presId="urn:microsoft.com/office/officeart/2005/8/layout/vList2"/>
    <dgm:cxn modelId="{9A43151C-A88F-491D-8EB8-50A056561F8D}" type="presParOf" srcId="{0F188D16-672A-426C-A580-CD43375768E4}" destId="{4777DB86-B740-4FE9-9B23-CD76E14AA4A3}" srcOrd="1" destOrd="0" presId="urn:microsoft.com/office/officeart/2005/8/layout/vList2"/>
    <dgm:cxn modelId="{21E2188E-2791-44F6-A13E-4B0E7E868EDD}" type="presParOf" srcId="{0F188D16-672A-426C-A580-CD43375768E4}" destId="{AF65626D-0B89-4B47-8558-EE9227EC1589}" srcOrd="2" destOrd="0" presId="urn:microsoft.com/office/officeart/2005/8/layout/vList2"/>
    <dgm:cxn modelId="{983EC38C-898A-4248-8793-A992E15FA2FC}" type="presParOf" srcId="{0F188D16-672A-426C-A580-CD43375768E4}" destId="{3B168CFA-F3C7-4072-BCF5-7F5E1BA50270}" srcOrd="3" destOrd="0" presId="urn:microsoft.com/office/officeart/2005/8/layout/vList2"/>
    <dgm:cxn modelId="{CB39C582-D9FF-46EF-B698-6FE44F5614C7}" type="presParOf" srcId="{0F188D16-672A-426C-A580-CD43375768E4}" destId="{32B6E3EB-3A05-411E-BF58-82791A13A8FB}" srcOrd="4" destOrd="0" presId="urn:microsoft.com/office/officeart/2005/8/layout/vList2"/>
    <dgm:cxn modelId="{98BD90DA-F187-4A8B-85B2-825EFD060B14}" type="presParOf" srcId="{0F188D16-672A-426C-A580-CD43375768E4}" destId="{24419C59-9ACE-46AB-A176-A1949CAEF759}"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BA781B-5FD4-4398-90E2-5DD3ACDFF0AE}" type="doc">
      <dgm:prSet loTypeId="urn:microsoft.com/office/officeart/2017/3/layout/HorizontalLabelsTimeline" loCatId="process" qsTypeId="urn:microsoft.com/office/officeart/2005/8/quickstyle/simple2" qsCatId="simple" csTypeId="urn:microsoft.com/office/officeart/2005/8/colors/accent3_2" csCatId="accent3" phldr="1"/>
      <dgm:spPr/>
      <dgm:t>
        <a:bodyPr/>
        <a:lstStyle/>
        <a:p>
          <a:endParaRPr lang="en-US"/>
        </a:p>
      </dgm:t>
    </dgm:pt>
    <dgm:pt modelId="{38B84C35-9E2C-4CC0-B169-B23EDC5DA83D}">
      <dgm:prSet/>
      <dgm:spPr>
        <a:solidFill>
          <a:schemeClr val="accent6">
            <a:lumMod val="75000"/>
          </a:schemeClr>
        </a:solidFill>
        <a:ln>
          <a:solidFill>
            <a:schemeClr val="accent6">
              <a:lumMod val="75000"/>
            </a:schemeClr>
          </a:solidFill>
        </a:ln>
      </dgm:spPr>
      <dgm:t>
        <a:bodyPr/>
        <a:lstStyle/>
        <a:p>
          <a:pPr>
            <a:defRPr b="1"/>
          </a:pPr>
          <a:r>
            <a:rPr lang="en-US"/>
            <a:t>April 20 (11am – 12pm)</a:t>
          </a:r>
        </a:p>
      </dgm:t>
    </dgm:pt>
    <dgm:pt modelId="{D59D04D2-581C-47B8-98FE-33C2B659F951}" type="parTrans" cxnId="{C1A1888F-B565-42B0-B929-904699061B3C}">
      <dgm:prSet/>
      <dgm:spPr/>
      <dgm:t>
        <a:bodyPr/>
        <a:lstStyle/>
        <a:p>
          <a:endParaRPr lang="en-US"/>
        </a:p>
      </dgm:t>
    </dgm:pt>
    <dgm:pt modelId="{DE387FF4-096A-42AE-97DB-87743990B4FA}" type="sibTrans" cxnId="{C1A1888F-B565-42B0-B929-904699061B3C}">
      <dgm:prSet/>
      <dgm:spPr/>
      <dgm:t>
        <a:bodyPr/>
        <a:lstStyle/>
        <a:p>
          <a:endParaRPr lang="en-US"/>
        </a:p>
      </dgm:t>
    </dgm:pt>
    <dgm:pt modelId="{81E4DC93-5370-4313-86B6-115E745349AE}">
      <dgm:prSet custT="1"/>
      <dgm:spPr>
        <a:solidFill>
          <a:schemeClr val="accent6">
            <a:lumMod val="20000"/>
            <a:lumOff val="80000"/>
          </a:schemeClr>
        </a:solidFill>
        <a:ln>
          <a:solidFill>
            <a:schemeClr val="accent6">
              <a:lumMod val="75000"/>
              <a:alpha val="90000"/>
            </a:schemeClr>
          </a:solidFill>
        </a:ln>
      </dgm:spPr>
      <dgm:t>
        <a:bodyPr/>
        <a:lstStyle/>
        <a:p>
          <a:r>
            <a:rPr lang="en-US" sz="1400" b="1" u="sng">
              <a:solidFill>
                <a:schemeClr val="accent1"/>
              </a:solidFill>
            </a:rPr>
            <a:t>Part 1</a:t>
          </a:r>
        </a:p>
      </dgm:t>
    </dgm:pt>
    <dgm:pt modelId="{B3277BCD-0C14-48BC-AB90-59171873BAA3}" type="parTrans" cxnId="{FEB88E88-398C-4D0F-99B6-B6DE492FC627}">
      <dgm:prSet/>
      <dgm:spPr/>
      <dgm:t>
        <a:bodyPr/>
        <a:lstStyle/>
        <a:p>
          <a:endParaRPr lang="en-US"/>
        </a:p>
      </dgm:t>
    </dgm:pt>
    <dgm:pt modelId="{AE125C35-9693-4FC4-AC47-291574DFAF4C}" type="sibTrans" cxnId="{FEB88E88-398C-4D0F-99B6-B6DE492FC627}">
      <dgm:prSet/>
      <dgm:spPr/>
      <dgm:t>
        <a:bodyPr/>
        <a:lstStyle/>
        <a:p>
          <a:endParaRPr lang="en-US"/>
        </a:p>
      </dgm:t>
    </dgm:pt>
    <dgm:pt modelId="{0F319AE1-E722-4C24-A5C4-829515467EA7}">
      <dgm:prSet custT="1"/>
      <dgm:spPr>
        <a:solidFill>
          <a:schemeClr val="accent6">
            <a:lumMod val="20000"/>
            <a:lumOff val="80000"/>
          </a:schemeClr>
        </a:solidFill>
        <a:ln>
          <a:solidFill>
            <a:schemeClr val="accent6">
              <a:lumMod val="75000"/>
              <a:alpha val="90000"/>
            </a:schemeClr>
          </a:solidFill>
        </a:ln>
      </dgm:spPr>
      <dgm:t>
        <a:bodyPr/>
        <a:lstStyle/>
        <a:p>
          <a:r>
            <a:rPr lang="en-US" sz="1400" b="1">
              <a:solidFill>
                <a:schemeClr val="accent1"/>
              </a:solidFill>
            </a:rPr>
            <a:t>Scenario Briefing (ESF – 8 Command Element Call)</a:t>
          </a:r>
        </a:p>
      </dgm:t>
    </dgm:pt>
    <dgm:pt modelId="{0ECBC290-5918-4B99-83F0-3B409F73B42E}" type="parTrans" cxnId="{CCBF8456-0510-4BA8-BB67-B189E7FD02F2}">
      <dgm:prSet/>
      <dgm:spPr/>
      <dgm:t>
        <a:bodyPr/>
        <a:lstStyle/>
        <a:p>
          <a:endParaRPr lang="en-US"/>
        </a:p>
      </dgm:t>
    </dgm:pt>
    <dgm:pt modelId="{C5448A30-D467-4A42-9FE8-DFD74D9EB512}" type="sibTrans" cxnId="{CCBF8456-0510-4BA8-BB67-B189E7FD02F2}">
      <dgm:prSet/>
      <dgm:spPr/>
      <dgm:t>
        <a:bodyPr/>
        <a:lstStyle/>
        <a:p>
          <a:endParaRPr lang="en-US"/>
        </a:p>
      </dgm:t>
    </dgm:pt>
    <dgm:pt modelId="{65E012A8-3A61-4E39-97B5-C2BFD62AAECD}">
      <dgm:prSet custT="1"/>
      <dgm:spPr>
        <a:solidFill>
          <a:schemeClr val="accent6">
            <a:lumMod val="20000"/>
            <a:lumOff val="80000"/>
          </a:schemeClr>
        </a:solidFill>
        <a:ln>
          <a:solidFill>
            <a:schemeClr val="accent6">
              <a:lumMod val="75000"/>
              <a:alpha val="90000"/>
            </a:schemeClr>
          </a:solidFill>
        </a:ln>
      </dgm:spPr>
      <dgm:t>
        <a:bodyPr/>
        <a:lstStyle/>
        <a:p>
          <a:r>
            <a:rPr lang="en-US" sz="1400" b="1">
              <a:solidFill>
                <a:schemeClr val="accent1"/>
              </a:solidFill>
              <a:latin typeface="Segoe UI Semibold"/>
            </a:rPr>
            <a:t>3.5 days</a:t>
          </a:r>
          <a:r>
            <a:rPr lang="en-US" sz="1400" b="1">
              <a:solidFill>
                <a:schemeClr val="accent1"/>
              </a:solidFill>
            </a:rPr>
            <a:t> to complete internal tasks</a:t>
          </a:r>
        </a:p>
      </dgm:t>
    </dgm:pt>
    <dgm:pt modelId="{9D43642D-8F91-42DB-A046-9AD459B303D6}" type="parTrans" cxnId="{1B961416-BE1F-4DD7-834E-B573E721EC3B}">
      <dgm:prSet/>
      <dgm:spPr/>
      <dgm:t>
        <a:bodyPr/>
        <a:lstStyle/>
        <a:p>
          <a:endParaRPr lang="en-US"/>
        </a:p>
      </dgm:t>
    </dgm:pt>
    <dgm:pt modelId="{0F1DF501-BE1F-47E6-A0CB-562480174959}" type="sibTrans" cxnId="{1B961416-BE1F-4DD7-834E-B573E721EC3B}">
      <dgm:prSet/>
      <dgm:spPr/>
      <dgm:t>
        <a:bodyPr/>
        <a:lstStyle/>
        <a:p>
          <a:endParaRPr lang="en-US"/>
        </a:p>
      </dgm:t>
    </dgm:pt>
    <dgm:pt modelId="{102F961C-FA46-40F4-83F7-C87843400B7A}">
      <dgm:prSet/>
      <dgm:spPr>
        <a:solidFill>
          <a:schemeClr val="accent6">
            <a:lumMod val="75000"/>
          </a:schemeClr>
        </a:solidFill>
        <a:ln>
          <a:solidFill>
            <a:schemeClr val="accent6">
              <a:lumMod val="75000"/>
            </a:schemeClr>
          </a:solidFill>
        </a:ln>
      </dgm:spPr>
      <dgm:t>
        <a:bodyPr/>
        <a:lstStyle/>
        <a:p>
          <a:pPr>
            <a:defRPr b="1"/>
          </a:pPr>
          <a:r>
            <a:rPr lang="en-US"/>
            <a:t>April 24 (10am – 12pm)</a:t>
          </a:r>
        </a:p>
      </dgm:t>
    </dgm:pt>
    <dgm:pt modelId="{92EE5FEA-0B23-4BF5-9C93-11C3098F7A9F}" type="parTrans" cxnId="{3094CA0C-76E1-469C-876C-379886EDB0AA}">
      <dgm:prSet/>
      <dgm:spPr/>
      <dgm:t>
        <a:bodyPr/>
        <a:lstStyle/>
        <a:p>
          <a:endParaRPr lang="en-US"/>
        </a:p>
      </dgm:t>
    </dgm:pt>
    <dgm:pt modelId="{7D7EA297-D4F5-47C2-8FAF-565F70F9783C}" type="sibTrans" cxnId="{3094CA0C-76E1-469C-876C-379886EDB0AA}">
      <dgm:prSet/>
      <dgm:spPr/>
      <dgm:t>
        <a:bodyPr/>
        <a:lstStyle/>
        <a:p>
          <a:endParaRPr lang="en-US"/>
        </a:p>
      </dgm:t>
    </dgm:pt>
    <dgm:pt modelId="{7CFF2A57-9C3D-4C65-A46C-8A6C3E5F30AA}">
      <dgm:prSet custT="1"/>
      <dgm:spPr>
        <a:solidFill>
          <a:schemeClr val="accent6">
            <a:lumMod val="20000"/>
            <a:lumOff val="80000"/>
            <a:alpha val="90000"/>
          </a:schemeClr>
        </a:solidFill>
        <a:ln>
          <a:solidFill>
            <a:schemeClr val="accent6">
              <a:lumMod val="75000"/>
              <a:alpha val="90000"/>
            </a:schemeClr>
          </a:solidFill>
        </a:ln>
      </dgm:spPr>
      <dgm:t>
        <a:bodyPr/>
        <a:lstStyle/>
        <a:p>
          <a:r>
            <a:rPr lang="en-US" sz="1400" b="1" u="sng">
              <a:solidFill>
                <a:schemeClr val="accent1"/>
              </a:solidFill>
            </a:rPr>
            <a:t>Part 2</a:t>
          </a:r>
        </a:p>
      </dgm:t>
    </dgm:pt>
    <dgm:pt modelId="{BB50E29E-383E-4D72-A1D6-D1DBE9F5E83C}" type="parTrans" cxnId="{406D7FA1-0B19-4051-8637-8208EC26C5D2}">
      <dgm:prSet/>
      <dgm:spPr/>
      <dgm:t>
        <a:bodyPr/>
        <a:lstStyle/>
        <a:p>
          <a:endParaRPr lang="en-US"/>
        </a:p>
      </dgm:t>
    </dgm:pt>
    <dgm:pt modelId="{979FD82C-545D-495B-8EFA-5CEA97A6C44F}" type="sibTrans" cxnId="{406D7FA1-0B19-4051-8637-8208EC26C5D2}">
      <dgm:prSet/>
      <dgm:spPr/>
      <dgm:t>
        <a:bodyPr/>
        <a:lstStyle/>
        <a:p>
          <a:endParaRPr lang="en-US"/>
        </a:p>
      </dgm:t>
    </dgm:pt>
    <dgm:pt modelId="{321853FC-024A-47DF-A68B-FCD3E6EDD48E}">
      <dgm:prSet custT="1"/>
      <dgm:spPr>
        <a:solidFill>
          <a:schemeClr val="accent6">
            <a:lumMod val="20000"/>
            <a:lumOff val="80000"/>
            <a:alpha val="90000"/>
          </a:schemeClr>
        </a:solidFill>
        <a:ln>
          <a:solidFill>
            <a:schemeClr val="accent6">
              <a:lumMod val="75000"/>
              <a:alpha val="90000"/>
            </a:schemeClr>
          </a:solidFill>
        </a:ln>
      </dgm:spPr>
      <dgm:t>
        <a:bodyPr/>
        <a:lstStyle/>
        <a:p>
          <a:r>
            <a:rPr lang="en-US" sz="1400" b="1">
              <a:solidFill>
                <a:schemeClr val="accent1"/>
              </a:solidFill>
            </a:rPr>
            <a:t>Hospital Operations Coordination Call</a:t>
          </a:r>
        </a:p>
      </dgm:t>
    </dgm:pt>
    <dgm:pt modelId="{8D423A0D-583A-4120-8ABB-385C0AB58A0D}" type="parTrans" cxnId="{8C45E5C7-FD0D-4D17-BD18-C62A74C97ABE}">
      <dgm:prSet/>
      <dgm:spPr/>
      <dgm:t>
        <a:bodyPr/>
        <a:lstStyle/>
        <a:p>
          <a:endParaRPr lang="en-US"/>
        </a:p>
      </dgm:t>
    </dgm:pt>
    <dgm:pt modelId="{17311441-0543-4F09-8480-C32B6A08342A}" type="sibTrans" cxnId="{8C45E5C7-FD0D-4D17-BD18-C62A74C97ABE}">
      <dgm:prSet/>
      <dgm:spPr/>
      <dgm:t>
        <a:bodyPr/>
        <a:lstStyle/>
        <a:p>
          <a:endParaRPr lang="en-US"/>
        </a:p>
      </dgm:t>
    </dgm:pt>
    <dgm:pt modelId="{8AF56EB2-8794-431C-804B-3308B88F9F46}">
      <dgm:prSet custT="1"/>
      <dgm:spPr>
        <a:solidFill>
          <a:schemeClr val="accent6">
            <a:lumMod val="20000"/>
            <a:lumOff val="80000"/>
            <a:alpha val="90000"/>
          </a:schemeClr>
        </a:solidFill>
        <a:ln>
          <a:solidFill>
            <a:schemeClr val="accent6">
              <a:lumMod val="75000"/>
              <a:alpha val="90000"/>
            </a:schemeClr>
          </a:solidFill>
        </a:ln>
      </dgm:spPr>
      <dgm:t>
        <a:bodyPr/>
        <a:lstStyle/>
        <a:p>
          <a:r>
            <a:rPr lang="en-US" sz="1400" b="1">
              <a:solidFill>
                <a:schemeClr val="accent1"/>
              </a:solidFill>
            </a:rPr>
            <a:t>2-hour, </a:t>
          </a:r>
          <a:r>
            <a:rPr lang="en-US" sz="1400" b="0">
              <a:solidFill>
                <a:schemeClr val="accent1"/>
              </a:solidFill>
              <a:latin typeface="Segoe UI Semibold"/>
            </a:rPr>
            <a:t>hybrid</a:t>
          </a:r>
          <a:r>
            <a:rPr lang="en-US" sz="1400" b="1">
              <a:solidFill>
                <a:schemeClr val="accent1"/>
              </a:solidFill>
            </a:rPr>
            <a:t> exercise</a:t>
          </a:r>
        </a:p>
      </dgm:t>
    </dgm:pt>
    <dgm:pt modelId="{C32AC3FA-AED5-4386-88A4-75E521972A85}" type="parTrans" cxnId="{786F275E-E73D-4F76-B7F1-227258B9E7F0}">
      <dgm:prSet/>
      <dgm:spPr/>
      <dgm:t>
        <a:bodyPr/>
        <a:lstStyle/>
        <a:p>
          <a:endParaRPr lang="en-US"/>
        </a:p>
      </dgm:t>
    </dgm:pt>
    <dgm:pt modelId="{7C006A64-A1E5-4632-810B-33B9023E01EE}" type="sibTrans" cxnId="{786F275E-E73D-4F76-B7F1-227258B9E7F0}">
      <dgm:prSet/>
      <dgm:spPr/>
      <dgm:t>
        <a:bodyPr/>
        <a:lstStyle/>
        <a:p>
          <a:endParaRPr lang="en-US"/>
        </a:p>
      </dgm:t>
    </dgm:pt>
    <dgm:pt modelId="{42162D2D-8D62-4631-AEB6-28E751622F9B}">
      <dgm:prSet/>
      <dgm:spPr>
        <a:solidFill>
          <a:schemeClr val="accent6">
            <a:lumMod val="75000"/>
          </a:schemeClr>
        </a:solidFill>
        <a:ln>
          <a:solidFill>
            <a:schemeClr val="accent6">
              <a:lumMod val="75000"/>
            </a:schemeClr>
          </a:solidFill>
        </a:ln>
      </dgm:spPr>
      <dgm:t>
        <a:bodyPr/>
        <a:lstStyle/>
        <a:p>
          <a:pPr>
            <a:defRPr b="1"/>
          </a:pPr>
          <a:r>
            <a:rPr lang="en-US"/>
            <a:t>April 24 – May 1</a:t>
          </a:r>
        </a:p>
      </dgm:t>
    </dgm:pt>
    <dgm:pt modelId="{AE5F74BD-DA48-4C94-BD74-2C89703E8001}" type="parTrans" cxnId="{D17E683D-31EB-4019-A1FD-85C9E9AD93A2}">
      <dgm:prSet/>
      <dgm:spPr/>
      <dgm:t>
        <a:bodyPr/>
        <a:lstStyle/>
        <a:p>
          <a:endParaRPr lang="en-US"/>
        </a:p>
      </dgm:t>
    </dgm:pt>
    <dgm:pt modelId="{69DFC861-E897-4747-B456-E3CFC4D70541}" type="sibTrans" cxnId="{D17E683D-31EB-4019-A1FD-85C9E9AD93A2}">
      <dgm:prSet/>
      <dgm:spPr/>
      <dgm:t>
        <a:bodyPr/>
        <a:lstStyle/>
        <a:p>
          <a:endParaRPr lang="en-US"/>
        </a:p>
      </dgm:t>
    </dgm:pt>
    <dgm:pt modelId="{DCA5A441-5B0B-4701-8177-1139F8FDC39F}">
      <dgm:prSet custT="1"/>
      <dgm:spPr>
        <a:solidFill>
          <a:schemeClr val="accent6">
            <a:lumMod val="20000"/>
            <a:lumOff val="80000"/>
            <a:alpha val="90000"/>
          </a:schemeClr>
        </a:solidFill>
        <a:ln>
          <a:solidFill>
            <a:schemeClr val="accent6">
              <a:lumMod val="75000"/>
              <a:alpha val="90000"/>
            </a:schemeClr>
          </a:solidFill>
        </a:ln>
      </dgm:spPr>
      <dgm:t>
        <a:bodyPr/>
        <a:lstStyle/>
        <a:p>
          <a:r>
            <a:rPr lang="en-US" sz="1400" b="1" u="sng">
              <a:solidFill>
                <a:schemeClr val="accent1"/>
              </a:solidFill>
            </a:rPr>
            <a:t>Part 3</a:t>
          </a:r>
        </a:p>
      </dgm:t>
    </dgm:pt>
    <dgm:pt modelId="{79748748-65C3-4950-B6D4-43EF6CC6E509}" type="parTrans" cxnId="{FCF918D1-E59E-407D-A9E3-6FFEA51556F7}">
      <dgm:prSet/>
      <dgm:spPr/>
      <dgm:t>
        <a:bodyPr/>
        <a:lstStyle/>
        <a:p>
          <a:endParaRPr lang="en-US"/>
        </a:p>
      </dgm:t>
    </dgm:pt>
    <dgm:pt modelId="{A61E45B5-AB72-4693-AEC9-463FB279D3AE}" type="sibTrans" cxnId="{FCF918D1-E59E-407D-A9E3-6FFEA51556F7}">
      <dgm:prSet/>
      <dgm:spPr/>
      <dgm:t>
        <a:bodyPr/>
        <a:lstStyle/>
        <a:p>
          <a:endParaRPr lang="en-US"/>
        </a:p>
      </dgm:t>
    </dgm:pt>
    <dgm:pt modelId="{8523DECC-F29E-4F7B-AC31-72E9AA609E71}">
      <dgm:prSet custT="1"/>
      <dgm:spPr>
        <a:solidFill>
          <a:schemeClr val="accent6">
            <a:lumMod val="20000"/>
            <a:lumOff val="80000"/>
            <a:alpha val="90000"/>
          </a:schemeClr>
        </a:solidFill>
        <a:ln>
          <a:solidFill>
            <a:schemeClr val="accent6">
              <a:lumMod val="75000"/>
              <a:alpha val="90000"/>
            </a:schemeClr>
          </a:solidFill>
        </a:ln>
      </dgm:spPr>
      <dgm:t>
        <a:bodyPr/>
        <a:lstStyle/>
        <a:p>
          <a:r>
            <a:rPr lang="en-US" sz="1400" b="1">
              <a:solidFill>
                <a:schemeClr val="accent1"/>
              </a:solidFill>
            </a:rPr>
            <a:t>Post-exercise survey</a:t>
          </a:r>
        </a:p>
      </dgm:t>
    </dgm:pt>
    <dgm:pt modelId="{6A0484FB-1CD6-4A46-B3A6-4E9156D5D007}" type="parTrans" cxnId="{3A691B20-507E-4F22-A316-0443DD5DBC54}">
      <dgm:prSet/>
      <dgm:spPr/>
      <dgm:t>
        <a:bodyPr/>
        <a:lstStyle/>
        <a:p>
          <a:endParaRPr lang="en-US"/>
        </a:p>
      </dgm:t>
    </dgm:pt>
    <dgm:pt modelId="{B4DA7A87-83B2-48CE-BF0B-AB453D130EDA}" type="sibTrans" cxnId="{3A691B20-507E-4F22-A316-0443DD5DBC54}">
      <dgm:prSet/>
      <dgm:spPr/>
      <dgm:t>
        <a:bodyPr/>
        <a:lstStyle/>
        <a:p>
          <a:endParaRPr lang="en-US"/>
        </a:p>
      </dgm:t>
    </dgm:pt>
    <dgm:pt modelId="{F7CFDD85-48E7-4583-BD4D-5944C88F9E3D}">
      <dgm:prSet custT="1"/>
      <dgm:spPr>
        <a:solidFill>
          <a:schemeClr val="accent6">
            <a:lumMod val="20000"/>
            <a:lumOff val="80000"/>
            <a:alpha val="90000"/>
          </a:schemeClr>
        </a:solidFill>
        <a:ln>
          <a:solidFill>
            <a:schemeClr val="accent6">
              <a:lumMod val="75000"/>
              <a:alpha val="90000"/>
            </a:schemeClr>
          </a:solidFill>
        </a:ln>
      </dgm:spPr>
      <dgm:t>
        <a:bodyPr/>
        <a:lstStyle/>
        <a:p>
          <a:r>
            <a:rPr lang="en-US" sz="1400" b="1">
              <a:solidFill>
                <a:schemeClr val="accent1"/>
              </a:solidFill>
            </a:rPr>
            <a:t>9 days to complete</a:t>
          </a:r>
        </a:p>
        <a:p>
          <a:endParaRPr lang="en-US" sz="1400" b="1">
            <a:solidFill>
              <a:schemeClr val="accent1"/>
            </a:solidFill>
          </a:endParaRPr>
        </a:p>
      </dgm:t>
    </dgm:pt>
    <dgm:pt modelId="{DB88642C-EFB2-4405-B748-25F9C29DA29F}" type="parTrans" cxnId="{5AADF959-87A9-499B-B316-9C1B2A6167AB}">
      <dgm:prSet/>
      <dgm:spPr/>
      <dgm:t>
        <a:bodyPr/>
        <a:lstStyle/>
        <a:p>
          <a:endParaRPr lang="en-US"/>
        </a:p>
      </dgm:t>
    </dgm:pt>
    <dgm:pt modelId="{DB9ABA7B-6134-4089-8A97-890FB5107619}" type="sibTrans" cxnId="{5AADF959-87A9-499B-B316-9C1B2A6167AB}">
      <dgm:prSet/>
      <dgm:spPr/>
      <dgm:t>
        <a:bodyPr/>
        <a:lstStyle/>
        <a:p>
          <a:endParaRPr lang="en-US"/>
        </a:p>
      </dgm:t>
    </dgm:pt>
    <dgm:pt modelId="{B9E7039A-08D4-49CE-BE76-D75BC045FD4E}">
      <dgm:prSet custT="1"/>
      <dgm:spPr>
        <a:solidFill>
          <a:schemeClr val="accent6">
            <a:lumMod val="20000"/>
            <a:lumOff val="80000"/>
          </a:schemeClr>
        </a:solidFill>
        <a:ln>
          <a:solidFill>
            <a:schemeClr val="accent6">
              <a:lumMod val="75000"/>
              <a:alpha val="90000"/>
            </a:schemeClr>
          </a:solidFill>
        </a:ln>
      </dgm:spPr>
      <dgm:t>
        <a:bodyPr/>
        <a:lstStyle/>
        <a:p>
          <a:r>
            <a:rPr lang="en-US" sz="1400" b="1">
              <a:solidFill>
                <a:schemeClr val="accent1"/>
              </a:solidFill>
            </a:rPr>
            <a:t>Complete Part 1 Survey</a:t>
          </a:r>
        </a:p>
      </dgm:t>
    </dgm:pt>
    <dgm:pt modelId="{C932DB54-D69D-4E8B-9DE4-4FFCDB001222}" type="parTrans" cxnId="{C6479BF9-0BD4-4428-B8EB-6D5B76CAC67F}">
      <dgm:prSet/>
      <dgm:spPr/>
      <dgm:t>
        <a:bodyPr/>
        <a:lstStyle/>
        <a:p>
          <a:endParaRPr lang="en-US"/>
        </a:p>
      </dgm:t>
    </dgm:pt>
    <dgm:pt modelId="{9A0D6F9A-790D-45D3-A87E-8C6FF07A4F0F}" type="sibTrans" cxnId="{C6479BF9-0BD4-4428-B8EB-6D5B76CAC67F}">
      <dgm:prSet/>
      <dgm:spPr/>
      <dgm:t>
        <a:bodyPr/>
        <a:lstStyle/>
        <a:p>
          <a:endParaRPr lang="en-US"/>
        </a:p>
      </dgm:t>
    </dgm:pt>
    <dgm:pt modelId="{D86AC3A5-A904-4778-9137-0510AC8A5F81}" type="pres">
      <dgm:prSet presAssocID="{46BA781B-5FD4-4398-90E2-5DD3ACDFF0AE}" presName="root" presStyleCnt="0">
        <dgm:presLayoutVars>
          <dgm:chMax/>
          <dgm:chPref/>
          <dgm:animLvl val="lvl"/>
        </dgm:presLayoutVars>
      </dgm:prSet>
      <dgm:spPr/>
    </dgm:pt>
    <dgm:pt modelId="{AAE97524-3225-4114-AEEA-D0BA8F728C2C}" type="pres">
      <dgm:prSet presAssocID="{46BA781B-5FD4-4398-90E2-5DD3ACDFF0AE}" presName="divider" presStyleLbl="fgAcc1" presStyleIdx="0" presStyleCnt="1"/>
      <dgm:spPr>
        <a:ln>
          <a:solidFill>
            <a:schemeClr val="accent6">
              <a:lumMod val="75000"/>
            </a:schemeClr>
          </a:solidFill>
        </a:ln>
      </dgm:spPr>
    </dgm:pt>
    <dgm:pt modelId="{74B733E3-63CC-408A-A9BE-1B4D73ECCB48}" type="pres">
      <dgm:prSet presAssocID="{46BA781B-5FD4-4398-90E2-5DD3ACDFF0AE}" presName="nodes" presStyleCnt="0">
        <dgm:presLayoutVars>
          <dgm:chMax/>
          <dgm:chPref/>
          <dgm:animLvl val="lvl"/>
        </dgm:presLayoutVars>
      </dgm:prSet>
      <dgm:spPr/>
    </dgm:pt>
    <dgm:pt modelId="{E7A65B21-EE09-4FE5-94B5-A6BDDC1E37AE}" type="pres">
      <dgm:prSet presAssocID="{38B84C35-9E2C-4CC0-B169-B23EDC5DA83D}" presName="composite" presStyleCnt="0"/>
      <dgm:spPr/>
    </dgm:pt>
    <dgm:pt modelId="{FA5716F3-3589-41A9-8A75-EEB534D27214}" type="pres">
      <dgm:prSet presAssocID="{38B84C35-9E2C-4CC0-B169-B23EDC5DA83D}" presName="L1TextContainer" presStyleLbl="alignNode1" presStyleIdx="0" presStyleCnt="3">
        <dgm:presLayoutVars>
          <dgm:chMax val="1"/>
          <dgm:chPref val="1"/>
          <dgm:bulletEnabled val="1"/>
        </dgm:presLayoutVars>
      </dgm:prSet>
      <dgm:spPr/>
    </dgm:pt>
    <dgm:pt modelId="{E121ADD5-B526-42C0-A53A-B2781761C78A}" type="pres">
      <dgm:prSet presAssocID="{38B84C35-9E2C-4CC0-B169-B23EDC5DA83D}" presName="L2TextContainerWrapper" presStyleCnt="0">
        <dgm:presLayoutVars>
          <dgm:bulletEnabled val="1"/>
        </dgm:presLayoutVars>
      </dgm:prSet>
      <dgm:spPr/>
    </dgm:pt>
    <dgm:pt modelId="{180CB421-1B06-4575-A069-D599977A8E9B}" type="pres">
      <dgm:prSet presAssocID="{38B84C35-9E2C-4CC0-B169-B23EDC5DA83D}" presName="L2TextContainer" presStyleLbl="bgAccFollowNode1" presStyleIdx="0" presStyleCnt="3"/>
      <dgm:spPr/>
    </dgm:pt>
    <dgm:pt modelId="{E411C76D-ACBD-4055-99A2-73254C516055}" type="pres">
      <dgm:prSet presAssocID="{38B84C35-9E2C-4CC0-B169-B23EDC5DA83D}" presName="FlexibleEmptyPlaceHolder" presStyleCnt="0"/>
      <dgm:spPr/>
    </dgm:pt>
    <dgm:pt modelId="{A0069C17-85BD-43A4-9D0A-1EAED8852499}" type="pres">
      <dgm:prSet presAssocID="{38B84C35-9E2C-4CC0-B169-B23EDC5DA83D}" presName="ConnectLine" presStyleLbl="sibTrans1D1" presStyleIdx="0" presStyleCnt="3"/>
      <dgm:spPr>
        <a:ln>
          <a:solidFill>
            <a:schemeClr val="accent6">
              <a:lumMod val="75000"/>
            </a:schemeClr>
          </a:solidFill>
        </a:ln>
      </dgm:spPr>
    </dgm:pt>
    <dgm:pt modelId="{A10E0001-76D4-4F2C-8567-FED31D4C15F7}" type="pres">
      <dgm:prSet presAssocID="{38B84C35-9E2C-4CC0-B169-B23EDC5DA83D}" presName="ConnectorPoint" presStyleLbl="node1" presStyleIdx="0" presStyleCnt="3"/>
      <dgm:spPr>
        <a:solidFill>
          <a:schemeClr val="accent6">
            <a:lumMod val="75000"/>
          </a:schemeClr>
        </a:solidFill>
        <a:ln w="6350" cap="flat" cmpd="sng" algn="ctr">
          <a:solidFill>
            <a:schemeClr val="lt1">
              <a:hueOff val="0"/>
              <a:satOff val="0"/>
              <a:lumOff val="0"/>
              <a:alphaOff val="0"/>
            </a:schemeClr>
          </a:solidFill>
          <a:prstDash val="solid"/>
        </a:ln>
        <a:effectLst/>
      </dgm:spPr>
    </dgm:pt>
    <dgm:pt modelId="{04D1A25F-CD67-44A8-A5C2-D269A35EFAE2}" type="pres">
      <dgm:prSet presAssocID="{38B84C35-9E2C-4CC0-B169-B23EDC5DA83D}" presName="EmptyPlaceHolder" presStyleCnt="0"/>
      <dgm:spPr/>
    </dgm:pt>
    <dgm:pt modelId="{A766DFF5-F6D6-4767-B4BB-28B30E034959}" type="pres">
      <dgm:prSet presAssocID="{DE387FF4-096A-42AE-97DB-87743990B4FA}" presName="spaceBetweenRectangles" presStyleCnt="0"/>
      <dgm:spPr/>
    </dgm:pt>
    <dgm:pt modelId="{B9B03C36-CD6F-4D06-BE06-440EBED8EEC5}" type="pres">
      <dgm:prSet presAssocID="{102F961C-FA46-40F4-83F7-C87843400B7A}" presName="composite" presStyleCnt="0"/>
      <dgm:spPr/>
    </dgm:pt>
    <dgm:pt modelId="{59E33CE0-1971-4345-A972-EC232AF65D8D}" type="pres">
      <dgm:prSet presAssocID="{102F961C-FA46-40F4-83F7-C87843400B7A}" presName="L1TextContainer" presStyleLbl="alignNode1" presStyleIdx="1" presStyleCnt="3">
        <dgm:presLayoutVars>
          <dgm:chMax val="1"/>
          <dgm:chPref val="1"/>
          <dgm:bulletEnabled val="1"/>
        </dgm:presLayoutVars>
      </dgm:prSet>
      <dgm:spPr/>
    </dgm:pt>
    <dgm:pt modelId="{4E3A44A8-652A-4F03-9BCC-B894778F5A68}" type="pres">
      <dgm:prSet presAssocID="{102F961C-FA46-40F4-83F7-C87843400B7A}" presName="L2TextContainerWrapper" presStyleCnt="0">
        <dgm:presLayoutVars>
          <dgm:bulletEnabled val="1"/>
        </dgm:presLayoutVars>
      </dgm:prSet>
      <dgm:spPr/>
    </dgm:pt>
    <dgm:pt modelId="{0F66703E-F787-4D7C-AC01-6E2BEA63E51C}" type="pres">
      <dgm:prSet presAssocID="{102F961C-FA46-40F4-83F7-C87843400B7A}" presName="L2TextContainer" presStyleLbl="bgAccFollowNode1" presStyleIdx="1" presStyleCnt="3"/>
      <dgm:spPr/>
    </dgm:pt>
    <dgm:pt modelId="{B9B883EE-431F-404A-B518-6ACDC14270D1}" type="pres">
      <dgm:prSet presAssocID="{102F961C-FA46-40F4-83F7-C87843400B7A}" presName="FlexibleEmptyPlaceHolder" presStyleCnt="0"/>
      <dgm:spPr/>
    </dgm:pt>
    <dgm:pt modelId="{1383E59D-A487-42B8-820F-A5873186703B}" type="pres">
      <dgm:prSet presAssocID="{102F961C-FA46-40F4-83F7-C87843400B7A}" presName="ConnectLine" presStyleLbl="sibTrans1D1" presStyleIdx="1" presStyleCnt="3"/>
      <dgm:spPr/>
    </dgm:pt>
    <dgm:pt modelId="{33E4EAA2-4D03-42C3-A76A-2C2FB17AA4DF}" type="pres">
      <dgm:prSet presAssocID="{102F961C-FA46-40F4-83F7-C87843400B7A}" presName="ConnectorPoint" presStyleLbl="node1" presStyleIdx="1" presStyleCnt="3"/>
      <dgm:spPr>
        <a:solidFill>
          <a:schemeClr val="accent6">
            <a:lumMod val="75000"/>
          </a:schemeClr>
        </a:solidFill>
        <a:ln w="6350" cap="flat" cmpd="sng" algn="ctr">
          <a:solidFill>
            <a:schemeClr val="lt1">
              <a:hueOff val="0"/>
              <a:satOff val="0"/>
              <a:lumOff val="0"/>
              <a:alphaOff val="0"/>
            </a:schemeClr>
          </a:solidFill>
          <a:prstDash val="solid"/>
        </a:ln>
        <a:effectLst/>
      </dgm:spPr>
    </dgm:pt>
    <dgm:pt modelId="{E120EBF9-21CA-4BC2-B8ED-D80EC9D8E8C6}" type="pres">
      <dgm:prSet presAssocID="{102F961C-FA46-40F4-83F7-C87843400B7A}" presName="EmptyPlaceHolder" presStyleCnt="0"/>
      <dgm:spPr/>
    </dgm:pt>
    <dgm:pt modelId="{17FA078A-DAD1-45C3-B927-1A9B3878D45A}" type="pres">
      <dgm:prSet presAssocID="{7D7EA297-D4F5-47C2-8FAF-565F70F9783C}" presName="spaceBetweenRectangles" presStyleCnt="0"/>
      <dgm:spPr/>
    </dgm:pt>
    <dgm:pt modelId="{E6849C97-17AC-4E06-A2FB-D6AC7F1A8E3F}" type="pres">
      <dgm:prSet presAssocID="{42162D2D-8D62-4631-AEB6-28E751622F9B}" presName="composite" presStyleCnt="0"/>
      <dgm:spPr/>
    </dgm:pt>
    <dgm:pt modelId="{40FF6DEC-6840-4062-9D58-C238B7831AA4}" type="pres">
      <dgm:prSet presAssocID="{42162D2D-8D62-4631-AEB6-28E751622F9B}" presName="L1TextContainer" presStyleLbl="alignNode1" presStyleIdx="2" presStyleCnt="3">
        <dgm:presLayoutVars>
          <dgm:chMax val="1"/>
          <dgm:chPref val="1"/>
          <dgm:bulletEnabled val="1"/>
        </dgm:presLayoutVars>
      </dgm:prSet>
      <dgm:spPr/>
    </dgm:pt>
    <dgm:pt modelId="{87C6B81D-8331-48BF-996A-431583DA026E}" type="pres">
      <dgm:prSet presAssocID="{42162D2D-8D62-4631-AEB6-28E751622F9B}" presName="L2TextContainerWrapper" presStyleCnt="0">
        <dgm:presLayoutVars>
          <dgm:bulletEnabled val="1"/>
        </dgm:presLayoutVars>
      </dgm:prSet>
      <dgm:spPr/>
    </dgm:pt>
    <dgm:pt modelId="{C14BD17C-B796-494B-AB21-B6DA5D4EFAD2}" type="pres">
      <dgm:prSet presAssocID="{42162D2D-8D62-4631-AEB6-28E751622F9B}" presName="L2TextContainer" presStyleLbl="bgAccFollowNode1" presStyleIdx="2" presStyleCnt="3"/>
      <dgm:spPr/>
    </dgm:pt>
    <dgm:pt modelId="{90E94AF2-43B1-4DB0-93BE-60B020C9F553}" type="pres">
      <dgm:prSet presAssocID="{42162D2D-8D62-4631-AEB6-28E751622F9B}" presName="FlexibleEmptyPlaceHolder" presStyleCnt="0"/>
      <dgm:spPr/>
    </dgm:pt>
    <dgm:pt modelId="{36B27DAB-93CB-4305-8386-62605DBB61C2}" type="pres">
      <dgm:prSet presAssocID="{42162D2D-8D62-4631-AEB6-28E751622F9B}" presName="ConnectLine" presStyleLbl="sibTrans1D1" presStyleIdx="2" presStyleCnt="3"/>
      <dgm:spPr>
        <a:ln>
          <a:solidFill>
            <a:schemeClr val="accent6">
              <a:lumMod val="75000"/>
            </a:schemeClr>
          </a:solidFill>
        </a:ln>
      </dgm:spPr>
    </dgm:pt>
    <dgm:pt modelId="{DCBFD9CC-F784-4C76-BB38-19B0E78FA234}" type="pres">
      <dgm:prSet presAssocID="{42162D2D-8D62-4631-AEB6-28E751622F9B}" presName="ConnectorPoint" presStyleLbl="node1" presStyleIdx="2" presStyleCnt="3"/>
      <dgm:spPr>
        <a:solidFill>
          <a:schemeClr val="accent6">
            <a:lumMod val="75000"/>
          </a:schemeClr>
        </a:solidFill>
        <a:ln w="6350" cap="flat" cmpd="sng" algn="ctr">
          <a:solidFill>
            <a:schemeClr val="lt1">
              <a:hueOff val="0"/>
              <a:satOff val="0"/>
              <a:lumOff val="0"/>
              <a:alphaOff val="0"/>
            </a:schemeClr>
          </a:solidFill>
          <a:prstDash val="solid"/>
        </a:ln>
        <a:effectLst/>
      </dgm:spPr>
    </dgm:pt>
    <dgm:pt modelId="{AFA97E5A-FABA-4D83-AEC3-1FF1F7A8D5A8}" type="pres">
      <dgm:prSet presAssocID="{42162D2D-8D62-4631-AEB6-28E751622F9B}" presName="EmptyPlaceHolder" presStyleCnt="0"/>
      <dgm:spPr/>
    </dgm:pt>
  </dgm:ptLst>
  <dgm:cxnLst>
    <dgm:cxn modelId="{21078C02-15A5-4207-9310-E7A31D11E99B}" type="presOf" srcId="{42162D2D-8D62-4631-AEB6-28E751622F9B}" destId="{40FF6DEC-6840-4062-9D58-C238B7831AA4}" srcOrd="0" destOrd="0" presId="urn:microsoft.com/office/officeart/2017/3/layout/HorizontalLabelsTimeline"/>
    <dgm:cxn modelId="{73CBF303-1EF8-41D5-952E-295B25CC2660}" type="presOf" srcId="{81E4DC93-5370-4313-86B6-115E745349AE}" destId="{180CB421-1B06-4575-A069-D599977A8E9B}" srcOrd="0" destOrd="0" presId="urn:microsoft.com/office/officeart/2017/3/layout/HorizontalLabelsTimeline"/>
    <dgm:cxn modelId="{3094CA0C-76E1-469C-876C-379886EDB0AA}" srcId="{46BA781B-5FD4-4398-90E2-5DD3ACDFF0AE}" destId="{102F961C-FA46-40F4-83F7-C87843400B7A}" srcOrd="1" destOrd="0" parTransId="{92EE5FEA-0B23-4BF5-9C93-11C3098F7A9F}" sibTransId="{7D7EA297-D4F5-47C2-8FAF-565F70F9783C}"/>
    <dgm:cxn modelId="{1B961416-BE1F-4DD7-834E-B573E721EC3B}" srcId="{38B84C35-9E2C-4CC0-B169-B23EDC5DA83D}" destId="{65E012A8-3A61-4E39-97B5-C2BFD62AAECD}" srcOrd="2" destOrd="0" parTransId="{9D43642D-8F91-42DB-A046-9AD459B303D6}" sibTransId="{0F1DF501-BE1F-47E6-A0CB-562480174959}"/>
    <dgm:cxn modelId="{2D3FE419-DD5A-4F7A-AA46-3BABA0E005F2}" type="presOf" srcId="{F7CFDD85-48E7-4583-BD4D-5944C88F9E3D}" destId="{C14BD17C-B796-494B-AB21-B6DA5D4EFAD2}" srcOrd="0" destOrd="2" presId="urn:microsoft.com/office/officeart/2017/3/layout/HorizontalLabelsTimeline"/>
    <dgm:cxn modelId="{3A691B20-507E-4F22-A316-0443DD5DBC54}" srcId="{42162D2D-8D62-4631-AEB6-28E751622F9B}" destId="{8523DECC-F29E-4F7B-AC31-72E9AA609E71}" srcOrd="1" destOrd="0" parTransId="{6A0484FB-1CD6-4A46-B3A6-4E9156D5D007}" sibTransId="{B4DA7A87-83B2-48CE-BF0B-AB453D130EDA}"/>
    <dgm:cxn modelId="{D17E683D-31EB-4019-A1FD-85C9E9AD93A2}" srcId="{46BA781B-5FD4-4398-90E2-5DD3ACDFF0AE}" destId="{42162D2D-8D62-4631-AEB6-28E751622F9B}" srcOrd="2" destOrd="0" parTransId="{AE5F74BD-DA48-4C94-BD74-2C89703E8001}" sibTransId="{69DFC861-E897-4747-B456-E3CFC4D70541}"/>
    <dgm:cxn modelId="{786F275E-E73D-4F76-B7F1-227258B9E7F0}" srcId="{102F961C-FA46-40F4-83F7-C87843400B7A}" destId="{8AF56EB2-8794-431C-804B-3308B88F9F46}" srcOrd="2" destOrd="0" parTransId="{C32AC3FA-AED5-4386-88A4-75E521972A85}" sibTransId="{7C006A64-A1E5-4632-810B-33B9023E01EE}"/>
    <dgm:cxn modelId="{EDA74B6B-CE94-411D-91D9-BCE85F57AF22}" type="presOf" srcId="{0F319AE1-E722-4C24-A5C4-829515467EA7}" destId="{180CB421-1B06-4575-A069-D599977A8E9B}" srcOrd="0" destOrd="1" presId="urn:microsoft.com/office/officeart/2017/3/layout/HorizontalLabelsTimeline"/>
    <dgm:cxn modelId="{4E41C76E-6B86-40AB-B7FF-F3C1E6704DD0}" type="presOf" srcId="{102F961C-FA46-40F4-83F7-C87843400B7A}" destId="{59E33CE0-1971-4345-A972-EC232AF65D8D}" srcOrd="0" destOrd="0" presId="urn:microsoft.com/office/officeart/2017/3/layout/HorizontalLabelsTimeline"/>
    <dgm:cxn modelId="{00288170-4413-4248-8B70-D2E90814EF7A}" type="presOf" srcId="{8523DECC-F29E-4F7B-AC31-72E9AA609E71}" destId="{C14BD17C-B796-494B-AB21-B6DA5D4EFAD2}" srcOrd="0" destOrd="1" presId="urn:microsoft.com/office/officeart/2017/3/layout/HorizontalLabelsTimeline"/>
    <dgm:cxn modelId="{1746E952-3BFB-4B00-85E2-FB42A621F909}" type="presOf" srcId="{46BA781B-5FD4-4398-90E2-5DD3ACDFF0AE}" destId="{D86AC3A5-A904-4778-9137-0510AC8A5F81}" srcOrd="0" destOrd="0" presId="urn:microsoft.com/office/officeart/2017/3/layout/HorizontalLabelsTimeline"/>
    <dgm:cxn modelId="{CCBF8456-0510-4BA8-BB67-B189E7FD02F2}" srcId="{38B84C35-9E2C-4CC0-B169-B23EDC5DA83D}" destId="{0F319AE1-E722-4C24-A5C4-829515467EA7}" srcOrd="1" destOrd="0" parTransId="{0ECBC290-5918-4B99-83F0-3B409F73B42E}" sibTransId="{C5448A30-D467-4A42-9FE8-DFD74D9EB512}"/>
    <dgm:cxn modelId="{5AADF959-87A9-499B-B316-9C1B2A6167AB}" srcId="{42162D2D-8D62-4631-AEB6-28E751622F9B}" destId="{F7CFDD85-48E7-4583-BD4D-5944C88F9E3D}" srcOrd="2" destOrd="0" parTransId="{DB88642C-EFB2-4405-B748-25F9C29DA29F}" sibTransId="{DB9ABA7B-6134-4089-8A97-890FB5107619}"/>
    <dgm:cxn modelId="{13BE7F7B-A8AC-4A1E-B5C7-7D31EE39A68D}" type="presOf" srcId="{DCA5A441-5B0B-4701-8177-1139F8FDC39F}" destId="{C14BD17C-B796-494B-AB21-B6DA5D4EFAD2}" srcOrd="0" destOrd="0" presId="urn:microsoft.com/office/officeart/2017/3/layout/HorizontalLabelsTimeline"/>
    <dgm:cxn modelId="{FEB88E88-398C-4D0F-99B6-B6DE492FC627}" srcId="{38B84C35-9E2C-4CC0-B169-B23EDC5DA83D}" destId="{81E4DC93-5370-4313-86B6-115E745349AE}" srcOrd="0" destOrd="0" parTransId="{B3277BCD-0C14-48BC-AB90-59171873BAA3}" sibTransId="{AE125C35-9693-4FC4-AC47-291574DFAF4C}"/>
    <dgm:cxn modelId="{C1A1888F-B565-42B0-B929-904699061B3C}" srcId="{46BA781B-5FD4-4398-90E2-5DD3ACDFF0AE}" destId="{38B84C35-9E2C-4CC0-B169-B23EDC5DA83D}" srcOrd="0" destOrd="0" parTransId="{D59D04D2-581C-47B8-98FE-33C2B659F951}" sibTransId="{DE387FF4-096A-42AE-97DB-87743990B4FA}"/>
    <dgm:cxn modelId="{406D7FA1-0B19-4051-8637-8208EC26C5D2}" srcId="{102F961C-FA46-40F4-83F7-C87843400B7A}" destId="{7CFF2A57-9C3D-4C65-A46C-8A6C3E5F30AA}" srcOrd="0" destOrd="0" parTransId="{BB50E29E-383E-4D72-A1D6-D1DBE9F5E83C}" sibTransId="{979FD82C-545D-495B-8EFA-5CEA97A6C44F}"/>
    <dgm:cxn modelId="{842C4FA2-FE0B-4226-BA6B-6E42D7D704AA}" type="presOf" srcId="{8AF56EB2-8794-431C-804B-3308B88F9F46}" destId="{0F66703E-F787-4D7C-AC01-6E2BEA63E51C}" srcOrd="0" destOrd="2" presId="urn:microsoft.com/office/officeart/2017/3/layout/HorizontalLabelsTimeline"/>
    <dgm:cxn modelId="{C0287FAB-A341-4BB5-B133-A063C134D1FB}" type="presOf" srcId="{38B84C35-9E2C-4CC0-B169-B23EDC5DA83D}" destId="{FA5716F3-3589-41A9-8A75-EEB534D27214}" srcOrd="0" destOrd="0" presId="urn:microsoft.com/office/officeart/2017/3/layout/HorizontalLabelsTimeline"/>
    <dgm:cxn modelId="{8C45E5C7-FD0D-4D17-BD18-C62A74C97ABE}" srcId="{102F961C-FA46-40F4-83F7-C87843400B7A}" destId="{321853FC-024A-47DF-A68B-FCD3E6EDD48E}" srcOrd="1" destOrd="0" parTransId="{8D423A0D-583A-4120-8ABB-385C0AB58A0D}" sibTransId="{17311441-0543-4F09-8480-C32B6A08342A}"/>
    <dgm:cxn modelId="{7676D9CB-DC2A-46C6-8143-2EA8D3B10F5E}" type="presOf" srcId="{7CFF2A57-9C3D-4C65-A46C-8A6C3E5F30AA}" destId="{0F66703E-F787-4D7C-AC01-6E2BEA63E51C}" srcOrd="0" destOrd="0" presId="urn:microsoft.com/office/officeart/2017/3/layout/HorizontalLabelsTimeline"/>
    <dgm:cxn modelId="{FCF918D1-E59E-407D-A9E3-6FFEA51556F7}" srcId="{42162D2D-8D62-4631-AEB6-28E751622F9B}" destId="{DCA5A441-5B0B-4701-8177-1139F8FDC39F}" srcOrd="0" destOrd="0" parTransId="{79748748-65C3-4950-B6D4-43EF6CC6E509}" sibTransId="{A61E45B5-AB72-4693-AEC9-463FB279D3AE}"/>
    <dgm:cxn modelId="{6292B3DA-8A0B-4B7A-BE4F-CF949A94659E}" type="presOf" srcId="{321853FC-024A-47DF-A68B-FCD3E6EDD48E}" destId="{0F66703E-F787-4D7C-AC01-6E2BEA63E51C}" srcOrd="0" destOrd="1" presId="urn:microsoft.com/office/officeart/2017/3/layout/HorizontalLabelsTimeline"/>
    <dgm:cxn modelId="{7B0C24DF-17FF-4E88-A229-13D591E418EE}" type="presOf" srcId="{65E012A8-3A61-4E39-97B5-C2BFD62AAECD}" destId="{180CB421-1B06-4575-A069-D599977A8E9B}" srcOrd="0" destOrd="2" presId="urn:microsoft.com/office/officeart/2017/3/layout/HorizontalLabelsTimeline"/>
    <dgm:cxn modelId="{C6479BF9-0BD4-4428-B8EB-6D5B76CAC67F}" srcId="{38B84C35-9E2C-4CC0-B169-B23EDC5DA83D}" destId="{B9E7039A-08D4-49CE-BE76-D75BC045FD4E}" srcOrd="3" destOrd="0" parTransId="{C932DB54-D69D-4E8B-9DE4-4FFCDB001222}" sibTransId="{9A0D6F9A-790D-45D3-A87E-8C6FF07A4F0F}"/>
    <dgm:cxn modelId="{EA7331FD-EB70-424D-BF55-9D90C0D0A9BA}" type="presOf" srcId="{B9E7039A-08D4-49CE-BE76-D75BC045FD4E}" destId="{180CB421-1B06-4575-A069-D599977A8E9B}" srcOrd="0" destOrd="3" presId="urn:microsoft.com/office/officeart/2017/3/layout/HorizontalLabelsTimeline"/>
    <dgm:cxn modelId="{F5386B31-B0BF-4055-8C12-0E35E3D028B3}" type="presParOf" srcId="{D86AC3A5-A904-4778-9137-0510AC8A5F81}" destId="{AAE97524-3225-4114-AEEA-D0BA8F728C2C}" srcOrd="0" destOrd="0" presId="urn:microsoft.com/office/officeart/2017/3/layout/HorizontalLabelsTimeline"/>
    <dgm:cxn modelId="{EF598621-A2C7-4999-BA2A-A79C0BC81F13}" type="presParOf" srcId="{D86AC3A5-A904-4778-9137-0510AC8A5F81}" destId="{74B733E3-63CC-408A-A9BE-1B4D73ECCB48}" srcOrd="1" destOrd="0" presId="urn:microsoft.com/office/officeart/2017/3/layout/HorizontalLabelsTimeline"/>
    <dgm:cxn modelId="{2D07D1C4-43C0-44B2-9FF5-FFBBA7E15CAC}" type="presParOf" srcId="{74B733E3-63CC-408A-A9BE-1B4D73ECCB48}" destId="{E7A65B21-EE09-4FE5-94B5-A6BDDC1E37AE}" srcOrd="0" destOrd="0" presId="urn:microsoft.com/office/officeart/2017/3/layout/HorizontalLabelsTimeline"/>
    <dgm:cxn modelId="{D798BFBB-76D8-4464-A763-6EBDCC45B1DD}" type="presParOf" srcId="{E7A65B21-EE09-4FE5-94B5-A6BDDC1E37AE}" destId="{FA5716F3-3589-41A9-8A75-EEB534D27214}" srcOrd="0" destOrd="0" presId="urn:microsoft.com/office/officeart/2017/3/layout/HorizontalLabelsTimeline"/>
    <dgm:cxn modelId="{79ACBC23-0A3F-4154-ADEC-922955955D3D}" type="presParOf" srcId="{E7A65B21-EE09-4FE5-94B5-A6BDDC1E37AE}" destId="{E121ADD5-B526-42C0-A53A-B2781761C78A}" srcOrd="1" destOrd="0" presId="urn:microsoft.com/office/officeart/2017/3/layout/HorizontalLabelsTimeline"/>
    <dgm:cxn modelId="{5CBDF578-BFA8-4B62-907B-5956E54B6A4F}" type="presParOf" srcId="{E121ADD5-B526-42C0-A53A-B2781761C78A}" destId="{180CB421-1B06-4575-A069-D599977A8E9B}" srcOrd="0" destOrd="0" presId="urn:microsoft.com/office/officeart/2017/3/layout/HorizontalLabelsTimeline"/>
    <dgm:cxn modelId="{9A0D490D-D164-4802-A5FD-A69635B7796C}" type="presParOf" srcId="{E121ADD5-B526-42C0-A53A-B2781761C78A}" destId="{E411C76D-ACBD-4055-99A2-73254C516055}" srcOrd="1" destOrd="0" presId="urn:microsoft.com/office/officeart/2017/3/layout/HorizontalLabelsTimeline"/>
    <dgm:cxn modelId="{56F3C99B-869A-49FF-99C7-5B49C55C4114}" type="presParOf" srcId="{E7A65B21-EE09-4FE5-94B5-A6BDDC1E37AE}" destId="{A0069C17-85BD-43A4-9D0A-1EAED8852499}" srcOrd="2" destOrd="0" presId="urn:microsoft.com/office/officeart/2017/3/layout/HorizontalLabelsTimeline"/>
    <dgm:cxn modelId="{299CE5A6-2B19-4E6F-9689-E23FA1DEC93D}" type="presParOf" srcId="{E7A65B21-EE09-4FE5-94B5-A6BDDC1E37AE}" destId="{A10E0001-76D4-4F2C-8567-FED31D4C15F7}" srcOrd="3" destOrd="0" presId="urn:microsoft.com/office/officeart/2017/3/layout/HorizontalLabelsTimeline"/>
    <dgm:cxn modelId="{089B09FC-EB2E-472B-B8DC-684E3759AC07}" type="presParOf" srcId="{E7A65B21-EE09-4FE5-94B5-A6BDDC1E37AE}" destId="{04D1A25F-CD67-44A8-A5C2-D269A35EFAE2}" srcOrd="4" destOrd="0" presId="urn:microsoft.com/office/officeart/2017/3/layout/HorizontalLabelsTimeline"/>
    <dgm:cxn modelId="{D230534E-A7AB-47D6-B834-0953ACFF21A0}" type="presParOf" srcId="{74B733E3-63CC-408A-A9BE-1B4D73ECCB48}" destId="{A766DFF5-F6D6-4767-B4BB-28B30E034959}" srcOrd="1" destOrd="0" presId="urn:microsoft.com/office/officeart/2017/3/layout/HorizontalLabelsTimeline"/>
    <dgm:cxn modelId="{68D7C8F1-6EA7-4E8B-8DEA-3360A3440304}" type="presParOf" srcId="{74B733E3-63CC-408A-A9BE-1B4D73ECCB48}" destId="{B9B03C36-CD6F-4D06-BE06-440EBED8EEC5}" srcOrd="2" destOrd="0" presId="urn:microsoft.com/office/officeart/2017/3/layout/HorizontalLabelsTimeline"/>
    <dgm:cxn modelId="{D4D51274-B909-47E4-84E5-110260355139}" type="presParOf" srcId="{B9B03C36-CD6F-4D06-BE06-440EBED8EEC5}" destId="{59E33CE0-1971-4345-A972-EC232AF65D8D}" srcOrd="0" destOrd="0" presId="urn:microsoft.com/office/officeart/2017/3/layout/HorizontalLabelsTimeline"/>
    <dgm:cxn modelId="{F1783720-E429-4627-8D6F-F7AD95BF62D7}" type="presParOf" srcId="{B9B03C36-CD6F-4D06-BE06-440EBED8EEC5}" destId="{4E3A44A8-652A-4F03-9BCC-B894778F5A68}" srcOrd="1" destOrd="0" presId="urn:microsoft.com/office/officeart/2017/3/layout/HorizontalLabelsTimeline"/>
    <dgm:cxn modelId="{BE6B1E74-7C33-4850-B214-D328F079CDF3}" type="presParOf" srcId="{4E3A44A8-652A-4F03-9BCC-B894778F5A68}" destId="{0F66703E-F787-4D7C-AC01-6E2BEA63E51C}" srcOrd="0" destOrd="0" presId="urn:microsoft.com/office/officeart/2017/3/layout/HorizontalLabelsTimeline"/>
    <dgm:cxn modelId="{31408DAA-3723-48FC-ABF5-94E095CE9AD9}" type="presParOf" srcId="{4E3A44A8-652A-4F03-9BCC-B894778F5A68}" destId="{B9B883EE-431F-404A-B518-6ACDC14270D1}" srcOrd="1" destOrd="0" presId="urn:microsoft.com/office/officeart/2017/3/layout/HorizontalLabelsTimeline"/>
    <dgm:cxn modelId="{B02FA901-5702-43B8-8AD0-4EAE637D7304}" type="presParOf" srcId="{B9B03C36-CD6F-4D06-BE06-440EBED8EEC5}" destId="{1383E59D-A487-42B8-820F-A5873186703B}" srcOrd="2" destOrd="0" presId="urn:microsoft.com/office/officeart/2017/3/layout/HorizontalLabelsTimeline"/>
    <dgm:cxn modelId="{882F764D-C8E8-42F7-B6A7-D782A947E39C}" type="presParOf" srcId="{B9B03C36-CD6F-4D06-BE06-440EBED8EEC5}" destId="{33E4EAA2-4D03-42C3-A76A-2C2FB17AA4DF}" srcOrd="3" destOrd="0" presId="urn:microsoft.com/office/officeart/2017/3/layout/HorizontalLabelsTimeline"/>
    <dgm:cxn modelId="{7B98FC56-0E96-43D6-AF5B-993A5F263FCB}" type="presParOf" srcId="{B9B03C36-CD6F-4D06-BE06-440EBED8EEC5}" destId="{E120EBF9-21CA-4BC2-B8ED-D80EC9D8E8C6}" srcOrd="4" destOrd="0" presId="urn:microsoft.com/office/officeart/2017/3/layout/HorizontalLabelsTimeline"/>
    <dgm:cxn modelId="{034E62EC-AFC2-4345-B4BC-323803C157F0}" type="presParOf" srcId="{74B733E3-63CC-408A-A9BE-1B4D73ECCB48}" destId="{17FA078A-DAD1-45C3-B927-1A9B3878D45A}" srcOrd="3" destOrd="0" presId="urn:microsoft.com/office/officeart/2017/3/layout/HorizontalLabelsTimeline"/>
    <dgm:cxn modelId="{79D01040-1CFA-46CA-884A-2B3C0E2F8768}" type="presParOf" srcId="{74B733E3-63CC-408A-A9BE-1B4D73ECCB48}" destId="{E6849C97-17AC-4E06-A2FB-D6AC7F1A8E3F}" srcOrd="4" destOrd="0" presId="urn:microsoft.com/office/officeart/2017/3/layout/HorizontalLabelsTimeline"/>
    <dgm:cxn modelId="{E275417C-429E-44CB-8FF5-AE71030455D3}" type="presParOf" srcId="{E6849C97-17AC-4E06-A2FB-D6AC7F1A8E3F}" destId="{40FF6DEC-6840-4062-9D58-C238B7831AA4}" srcOrd="0" destOrd="0" presId="urn:microsoft.com/office/officeart/2017/3/layout/HorizontalLabelsTimeline"/>
    <dgm:cxn modelId="{71FA9A98-C031-430C-8720-073EC61CA78E}" type="presParOf" srcId="{E6849C97-17AC-4E06-A2FB-D6AC7F1A8E3F}" destId="{87C6B81D-8331-48BF-996A-431583DA026E}" srcOrd="1" destOrd="0" presId="urn:microsoft.com/office/officeart/2017/3/layout/HorizontalLabelsTimeline"/>
    <dgm:cxn modelId="{A69EBB99-3420-49C9-9527-F8437C06D073}" type="presParOf" srcId="{87C6B81D-8331-48BF-996A-431583DA026E}" destId="{C14BD17C-B796-494B-AB21-B6DA5D4EFAD2}" srcOrd="0" destOrd="0" presId="urn:microsoft.com/office/officeart/2017/3/layout/HorizontalLabelsTimeline"/>
    <dgm:cxn modelId="{3A8083CF-B9B7-47B8-A133-992358AB21C4}" type="presParOf" srcId="{87C6B81D-8331-48BF-996A-431583DA026E}" destId="{90E94AF2-43B1-4DB0-93BE-60B020C9F553}" srcOrd="1" destOrd="0" presId="urn:microsoft.com/office/officeart/2017/3/layout/HorizontalLabelsTimeline"/>
    <dgm:cxn modelId="{48148E23-5129-4C55-9999-16EA1B66D1E4}" type="presParOf" srcId="{E6849C97-17AC-4E06-A2FB-D6AC7F1A8E3F}" destId="{36B27DAB-93CB-4305-8386-62605DBB61C2}" srcOrd="2" destOrd="0" presId="urn:microsoft.com/office/officeart/2017/3/layout/HorizontalLabelsTimeline"/>
    <dgm:cxn modelId="{7F476843-0CDC-441B-A6FB-597149E32A7D}" type="presParOf" srcId="{E6849C97-17AC-4E06-A2FB-D6AC7F1A8E3F}" destId="{DCBFD9CC-F784-4C76-BB38-19B0E78FA234}" srcOrd="3" destOrd="0" presId="urn:microsoft.com/office/officeart/2017/3/layout/HorizontalLabelsTimeline"/>
    <dgm:cxn modelId="{A54CBBE1-CF6A-482A-96F2-169C0EEEC2AA}" type="presParOf" srcId="{E6849C97-17AC-4E06-A2FB-D6AC7F1A8E3F}" destId="{AFA97E5A-FABA-4D83-AEC3-1FF1F7A8D5A8}" srcOrd="4" destOrd="0" presId="urn:microsoft.com/office/officeart/2017/3/layout/HorizontalLabelsTimeline"/>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CD425B-0C19-4778-A6E0-73A86D52F272}" type="doc">
      <dgm:prSet loTypeId="urn:microsoft.com/office/officeart/2008/layout/LinedList" loCatId="list" qsTypeId="urn:microsoft.com/office/officeart/2005/8/quickstyle/simple5" qsCatId="simple" csTypeId="urn:microsoft.com/office/officeart/2005/8/colors/accent0_3" csCatId="mainScheme" phldr="1"/>
      <dgm:spPr/>
      <dgm:t>
        <a:bodyPr/>
        <a:lstStyle/>
        <a:p>
          <a:endParaRPr lang="en-US"/>
        </a:p>
      </dgm:t>
    </dgm:pt>
    <dgm:pt modelId="{FE781F25-D670-461A-86F1-A8774A8082FE}">
      <dgm:prSet/>
      <dgm:spPr/>
      <dgm:t>
        <a:bodyPr/>
        <a:lstStyle/>
        <a:p>
          <a:r>
            <a:rPr lang="en-US" dirty="0"/>
            <a:t>Jeanne Chirico, MPA President and CEO</a:t>
          </a:r>
        </a:p>
      </dgm:t>
    </dgm:pt>
    <dgm:pt modelId="{69DC1821-8C2E-4E53-90C3-E6C213D35232}" type="parTrans" cxnId="{89DDA32A-1DBE-435E-93E5-849080E9A3B8}">
      <dgm:prSet/>
      <dgm:spPr/>
      <dgm:t>
        <a:bodyPr/>
        <a:lstStyle/>
        <a:p>
          <a:endParaRPr lang="en-US"/>
        </a:p>
      </dgm:t>
    </dgm:pt>
    <dgm:pt modelId="{46E8E5C0-9D8A-44F3-8141-853E88CE4362}" type="sibTrans" cxnId="{89DDA32A-1DBE-435E-93E5-849080E9A3B8}">
      <dgm:prSet/>
      <dgm:spPr/>
      <dgm:t>
        <a:bodyPr/>
        <a:lstStyle/>
        <a:p>
          <a:endParaRPr lang="en-US"/>
        </a:p>
      </dgm:t>
    </dgm:pt>
    <dgm:pt modelId="{91C2A042-7950-4B10-938D-907DDD48B441}">
      <dgm:prSet/>
      <dgm:spPr/>
      <dgm:t>
        <a:bodyPr/>
        <a:lstStyle/>
        <a:p>
          <a:r>
            <a:rPr lang="en-US" dirty="0"/>
            <a:t>Eva Cohen, BSW</a:t>
          </a:r>
        </a:p>
        <a:p>
          <a:r>
            <a:rPr lang="en-US" dirty="0"/>
            <a:t>Director of Regulatory and Community Affairs</a:t>
          </a:r>
        </a:p>
      </dgm:t>
    </dgm:pt>
    <dgm:pt modelId="{54E5CD26-8151-456D-B59E-7E6CD1794A7A}" type="parTrans" cxnId="{841EBB29-8970-4A62-875C-C3FF277493DC}">
      <dgm:prSet/>
      <dgm:spPr/>
      <dgm:t>
        <a:bodyPr/>
        <a:lstStyle/>
        <a:p>
          <a:endParaRPr lang="en-US"/>
        </a:p>
      </dgm:t>
    </dgm:pt>
    <dgm:pt modelId="{6BB9CA7F-AADF-42AB-9222-8362B3AEE4BF}" type="sibTrans" cxnId="{841EBB29-8970-4A62-875C-C3FF277493DC}">
      <dgm:prSet/>
      <dgm:spPr/>
      <dgm:t>
        <a:bodyPr/>
        <a:lstStyle/>
        <a:p>
          <a:endParaRPr lang="en-US"/>
        </a:p>
      </dgm:t>
    </dgm:pt>
    <dgm:pt modelId="{C2EC7A7E-F7FD-48AC-BA7D-3FD8E7ADCECA}" type="pres">
      <dgm:prSet presAssocID="{80CD425B-0C19-4778-A6E0-73A86D52F272}" presName="vert0" presStyleCnt="0">
        <dgm:presLayoutVars>
          <dgm:dir/>
          <dgm:animOne val="branch"/>
          <dgm:animLvl val="lvl"/>
        </dgm:presLayoutVars>
      </dgm:prSet>
      <dgm:spPr/>
    </dgm:pt>
    <dgm:pt modelId="{F842C9F3-DCEB-4658-AE69-BBBDFF4084CA}" type="pres">
      <dgm:prSet presAssocID="{FE781F25-D670-461A-86F1-A8774A8082FE}" presName="thickLine" presStyleLbl="alignNode1" presStyleIdx="0" presStyleCnt="2"/>
      <dgm:spPr/>
    </dgm:pt>
    <dgm:pt modelId="{BA7EE990-8332-4FC0-8055-2882105E1D01}" type="pres">
      <dgm:prSet presAssocID="{FE781F25-D670-461A-86F1-A8774A8082FE}" presName="horz1" presStyleCnt="0"/>
      <dgm:spPr/>
    </dgm:pt>
    <dgm:pt modelId="{0F234677-70F5-4458-A249-DD4C08EDA374}" type="pres">
      <dgm:prSet presAssocID="{FE781F25-D670-461A-86F1-A8774A8082FE}" presName="tx1" presStyleLbl="revTx" presStyleIdx="0" presStyleCnt="2"/>
      <dgm:spPr/>
    </dgm:pt>
    <dgm:pt modelId="{6936A5BD-782E-4BE0-9B23-55A09E58EBEE}" type="pres">
      <dgm:prSet presAssocID="{FE781F25-D670-461A-86F1-A8774A8082FE}" presName="vert1" presStyleCnt="0"/>
      <dgm:spPr/>
    </dgm:pt>
    <dgm:pt modelId="{B6BF9926-1007-49E1-968F-49BA24BE1768}" type="pres">
      <dgm:prSet presAssocID="{91C2A042-7950-4B10-938D-907DDD48B441}" presName="thickLine" presStyleLbl="alignNode1" presStyleIdx="1" presStyleCnt="2"/>
      <dgm:spPr/>
    </dgm:pt>
    <dgm:pt modelId="{1DC4814E-C6D3-4659-804F-F45EA9F47838}" type="pres">
      <dgm:prSet presAssocID="{91C2A042-7950-4B10-938D-907DDD48B441}" presName="horz1" presStyleCnt="0"/>
      <dgm:spPr/>
    </dgm:pt>
    <dgm:pt modelId="{A5C6ED48-5D9C-45C7-A2BD-1DE92A0C36BC}" type="pres">
      <dgm:prSet presAssocID="{91C2A042-7950-4B10-938D-907DDD48B441}" presName="tx1" presStyleLbl="revTx" presStyleIdx="1" presStyleCnt="2"/>
      <dgm:spPr/>
    </dgm:pt>
    <dgm:pt modelId="{520D0725-5364-4E82-9313-B73D7EC772EB}" type="pres">
      <dgm:prSet presAssocID="{91C2A042-7950-4B10-938D-907DDD48B441}" presName="vert1" presStyleCnt="0"/>
      <dgm:spPr/>
    </dgm:pt>
  </dgm:ptLst>
  <dgm:cxnLst>
    <dgm:cxn modelId="{C15C6C20-27B5-46DC-BA39-7F3A12638E01}" type="presOf" srcId="{FE781F25-D670-461A-86F1-A8774A8082FE}" destId="{0F234677-70F5-4458-A249-DD4C08EDA374}" srcOrd="0" destOrd="0" presId="urn:microsoft.com/office/officeart/2008/layout/LinedList"/>
    <dgm:cxn modelId="{841EBB29-8970-4A62-875C-C3FF277493DC}" srcId="{80CD425B-0C19-4778-A6E0-73A86D52F272}" destId="{91C2A042-7950-4B10-938D-907DDD48B441}" srcOrd="1" destOrd="0" parTransId="{54E5CD26-8151-456D-B59E-7E6CD1794A7A}" sibTransId="{6BB9CA7F-AADF-42AB-9222-8362B3AEE4BF}"/>
    <dgm:cxn modelId="{89DDA32A-1DBE-435E-93E5-849080E9A3B8}" srcId="{80CD425B-0C19-4778-A6E0-73A86D52F272}" destId="{FE781F25-D670-461A-86F1-A8774A8082FE}" srcOrd="0" destOrd="0" parTransId="{69DC1821-8C2E-4E53-90C3-E6C213D35232}" sibTransId="{46E8E5C0-9D8A-44F3-8141-853E88CE4362}"/>
    <dgm:cxn modelId="{4F43F861-209C-44B1-B003-C7B8B91DF2EB}" type="presOf" srcId="{91C2A042-7950-4B10-938D-907DDD48B441}" destId="{A5C6ED48-5D9C-45C7-A2BD-1DE92A0C36BC}" srcOrd="0" destOrd="0" presId="urn:microsoft.com/office/officeart/2008/layout/LinedList"/>
    <dgm:cxn modelId="{EE0D94E2-D216-412B-8A4E-20F976815B4A}" type="presOf" srcId="{80CD425B-0C19-4778-A6E0-73A86D52F272}" destId="{C2EC7A7E-F7FD-48AC-BA7D-3FD8E7ADCECA}" srcOrd="0" destOrd="0" presId="urn:microsoft.com/office/officeart/2008/layout/LinedList"/>
    <dgm:cxn modelId="{1F088D4E-75FF-4EFA-9813-5E2B393E09F9}" type="presParOf" srcId="{C2EC7A7E-F7FD-48AC-BA7D-3FD8E7ADCECA}" destId="{F842C9F3-DCEB-4658-AE69-BBBDFF4084CA}" srcOrd="0" destOrd="0" presId="urn:microsoft.com/office/officeart/2008/layout/LinedList"/>
    <dgm:cxn modelId="{0A166CDF-0D67-4CA8-8ED4-358DD67E2FF2}" type="presParOf" srcId="{C2EC7A7E-F7FD-48AC-BA7D-3FD8E7ADCECA}" destId="{BA7EE990-8332-4FC0-8055-2882105E1D01}" srcOrd="1" destOrd="0" presId="urn:microsoft.com/office/officeart/2008/layout/LinedList"/>
    <dgm:cxn modelId="{8F011F37-9FAE-4098-9BBE-77463CDDD862}" type="presParOf" srcId="{BA7EE990-8332-4FC0-8055-2882105E1D01}" destId="{0F234677-70F5-4458-A249-DD4C08EDA374}" srcOrd="0" destOrd="0" presId="urn:microsoft.com/office/officeart/2008/layout/LinedList"/>
    <dgm:cxn modelId="{5628D07E-714E-4738-BA41-6F59C01629F3}" type="presParOf" srcId="{BA7EE990-8332-4FC0-8055-2882105E1D01}" destId="{6936A5BD-782E-4BE0-9B23-55A09E58EBEE}" srcOrd="1" destOrd="0" presId="urn:microsoft.com/office/officeart/2008/layout/LinedList"/>
    <dgm:cxn modelId="{68ABD840-B1ED-4A01-A945-D4D6A535B731}" type="presParOf" srcId="{C2EC7A7E-F7FD-48AC-BA7D-3FD8E7ADCECA}" destId="{B6BF9926-1007-49E1-968F-49BA24BE1768}" srcOrd="2" destOrd="0" presId="urn:microsoft.com/office/officeart/2008/layout/LinedList"/>
    <dgm:cxn modelId="{91D73A40-993C-4231-B2EF-F757B73E9873}" type="presParOf" srcId="{C2EC7A7E-F7FD-48AC-BA7D-3FD8E7ADCECA}" destId="{1DC4814E-C6D3-4659-804F-F45EA9F47838}" srcOrd="3" destOrd="0" presId="urn:microsoft.com/office/officeart/2008/layout/LinedList"/>
    <dgm:cxn modelId="{10078F47-9DAB-445C-A715-96107A7A852E}" type="presParOf" srcId="{1DC4814E-C6D3-4659-804F-F45EA9F47838}" destId="{A5C6ED48-5D9C-45C7-A2BD-1DE92A0C36BC}" srcOrd="0" destOrd="0" presId="urn:microsoft.com/office/officeart/2008/layout/LinedList"/>
    <dgm:cxn modelId="{E55C5991-E85A-40E3-B300-B6AB1924FD32}" type="presParOf" srcId="{1DC4814E-C6D3-4659-804F-F45EA9F47838}" destId="{520D0725-5364-4E82-9313-B73D7EC772E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DF9A6A-ED6D-4F47-83B5-9942DDD1ACD9}"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F56E2996-F932-418D-9875-9C4EAC6D9C7B}">
      <dgm:prSet phldrT="[Text]" phldr="0"/>
      <dgm:spPr/>
      <dgm:t>
        <a:bodyPr/>
        <a:lstStyle/>
        <a:p>
          <a:r>
            <a:rPr lang="en-US" dirty="0"/>
            <a:t>Observation</a:t>
          </a:r>
        </a:p>
      </dgm:t>
    </dgm:pt>
    <dgm:pt modelId="{222698B0-C4E3-439A-8DE8-10A84C888344}" type="parTrans" cxnId="{4F35494E-545B-4C28-B771-9C6C775ED3A7}">
      <dgm:prSet/>
      <dgm:spPr/>
      <dgm:t>
        <a:bodyPr/>
        <a:lstStyle/>
        <a:p>
          <a:endParaRPr lang="en-US"/>
        </a:p>
      </dgm:t>
    </dgm:pt>
    <dgm:pt modelId="{BAD3579C-E568-4D8F-9E45-7CC37E876D5D}" type="sibTrans" cxnId="{4F35494E-545B-4C28-B771-9C6C775ED3A7}">
      <dgm:prSet/>
      <dgm:spPr/>
      <dgm:t>
        <a:bodyPr/>
        <a:lstStyle/>
        <a:p>
          <a:endParaRPr lang="en-US"/>
        </a:p>
      </dgm:t>
    </dgm:pt>
    <dgm:pt modelId="{7A6145A8-5983-4E50-B0CA-41BBB165C906}">
      <dgm:prSet phldrT="[Text]" phldr="0"/>
      <dgm:spPr/>
      <dgm:t>
        <a:bodyPr/>
        <a:lstStyle/>
        <a:p>
          <a:r>
            <a:rPr lang="en-US" dirty="0"/>
            <a:t>Understanding</a:t>
          </a:r>
        </a:p>
      </dgm:t>
    </dgm:pt>
    <dgm:pt modelId="{BEE0C757-C3B9-40DE-ACB4-47632A54E6E9}" type="parTrans" cxnId="{C1F0D12E-7D8D-43C4-9885-A07ABD6157DC}">
      <dgm:prSet/>
      <dgm:spPr/>
      <dgm:t>
        <a:bodyPr/>
        <a:lstStyle/>
        <a:p>
          <a:endParaRPr lang="en-US"/>
        </a:p>
      </dgm:t>
    </dgm:pt>
    <dgm:pt modelId="{59713302-B709-4F20-BC04-ABB9F7E5120B}" type="sibTrans" cxnId="{C1F0D12E-7D8D-43C4-9885-A07ABD6157DC}">
      <dgm:prSet/>
      <dgm:spPr/>
      <dgm:t>
        <a:bodyPr/>
        <a:lstStyle/>
        <a:p>
          <a:endParaRPr lang="en-US"/>
        </a:p>
      </dgm:t>
    </dgm:pt>
    <dgm:pt modelId="{42FE5CCA-E14F-48A5-ACC4-7796EAB62374}">
      <dgm:prSet phldrT="[Text]" phldr="0"/>
      <dgm:spPr/>
      <dgm:t>
        <a:bodyPr/>
        <a:lstStyle/>
        <a:p>
          <a:r>
            <a:rPr lang="en-US" dirty="0"/>
            <a:t>Direction</a:t>
          </a:r>
        </a:p>
      </dgm:t>
    </dgm:pt>
    <dgm:pt modelId="{BC8066E7-ADC8-4566-92E1-20E3FEAE615E}" type="parTrans" cxnId="{DD22828D-78C9-40DE-A894-C2E609B3AE94}">
      <dgm:prSet/>
      <dgm:spPr/>
      <dgm:t>
        <a:bodyPr/>
        <a:lstStyle/>
        <a:p>
          <a:endParaRPr lang="en-US"/>
        </a:p>
      </dgm:t>
    </dgm:pt>
    <dgm:pt modelId="{E945BFAA-EA25-44A1-B2A0-521C50E33E3A}" type="sibTrans" cxnId="{DD22828D-78C9-40DE-A894-C2E609B3AE94}">
      <dgm:prSet/>
      <dgm:spPr/>
      <dgm:t>
        <a:bodyPr/>
        <a:lstStyle/>
        <a:p>
          <a:endParaRPr lang="en-US"/>
        </a:p>
      </dgm:t>
    </dgm:pt>
    <dgm:pt modelId="{5C7C4125-1037-4DCC-A67F-2BB115977529}">
      <dgm:prSet phldrT="[Text]" phldr="0"/>
      <dgm:spPr/>
      <dgm:t>
        <a:bodyPr/>
        <a:lstStyle/>
        <a:p>
          <a:r>
            <a:rPr lang="en-US" dirty="0"/>
            <a:t>Integration</a:t>
          </a:r>
        </a:p>
      </dgm:t>
    </dgm:pt>
    <dgm:pt modelId="{7BF34A56-483F-4F1E-BE17-8D47737BFAA2}" type="parTrans" cxnId="{457BB9EF-C9BD-40B8-B2F4-8143EB219C36}">
      <dgm:prSet/>
      <dgm:spPr/>
      <dgm:t>
        <a:bodyPr/>
        <a:lstStyle/>
        <a:p>
          <a:endParaRPr lang="en-US"/>
        </a:p>
      </dgm:t>
    </dgm:pt>
    <dgm:pt modelId="{14CA6BC0-FF3F-4C6B-BE2D-5E8F914A4568}" type="sibTrans" cxnId="{457BB9EF-C9BD-40B8-B2F4-8143EB219C36}">
      <dgm:prSet/>
      <dgm:spPr/>
      <dgm:t>
        <a:bodyPr/>
        <a:lstStyle/>
        <a:p>
          <a:endParaRPr lang="en-US"/>
        </a:p>
      </dgm:t>
    </dgm:pt>
    <dgm:pt modelId="{09888328-9CF5-46F4-AF4B-CD8835E81C90}">
      <dgm:prSet phldrT="[Text]" phldr="0"/>
      <dgm:spPr/>
      <dgm:t>
        <a:bodyPr/>
        <a:lstStyle/>
        <a:p>
          <a:r>
            <a:rPr lang="en-US" dirty="0"/>
            <a:t>*Leadership</a:t>
          </a:r>
        </a:p>
      </dgm:t>
    </dgm:pt>
    <dgm:pt modelId="{55C5AEA4-98AB-4918-B6ED-FDC554EFCC44}" type="parTrans" cxnId="{2F629F17-5983-460F-BFF4-4560F89BF44A}">
      <dgm:prSet/>
      <dgm:spPr/>
      <dgm:t>
        <a:bodyPr/>
        <a:lstStyle/>
        <a:p>
          <a:endParaRPr lang="en-US"/>
        </a:p>
      </dgm:t>
    </dgm:pt>
    <dgm:pt modelId="{C3811A72-27B1-4858-BF19-2C1C7C11868A}" type="sibTrans" cxnId="{2F629F17-5983-460F-BFF4-4560F89BF44A}">
      <dgm:prSet/>
      <dgm:spPr/>
      <dgm:t>
        <a:bodyPr/>
        <a:lstStyle/>
        <a:p>
          <a:endParaRPr lang="en-US"/>
        </a:p>
      </dgm:t>
    </dgm:pt>
    <dgm:pt modelId="{340BDE15-F9AF-4706-83E6-DA3A33219224}" type="pres">
      <dgm:prSet presAssocID="{A2DF9A6A-ED6D-4F47-83B5-9942DDD1ACD9}" presName="rootnode" presStyleCnt="0">
        <dgm:presLayoutVars>
          <dgm:chMax/>
          <dgm:chPref/>
          <dgm:dir/>
          <dgm:animLvl val="lvl"/>
        </dgm:presLayoutVars>
      </dgm:prSet>
      <dgm:spPr/>
    </dgm:pt>
    <dgm:pt modelId="{D533DA67-9B5B-4A1A-8859-8FE95CD7C8B0}" type="pres">
      <dgm:prSet presAssocID="{F56E2996-F932-418D-9875-9C4EAC6D9C7B}" presName="composite" presStyleCnt="0"/>
      <dgm:spPr/>
    </dgm:pt>
    <dgm:pt modelId="{F0CD6061-D171-4F11-883C-B62932E2ED41}" type="pres">
      <dgm:prSet presAssocID="{F56E2996-F932-418D-9875-9C4EAC6D9C7B}" presName="LShape" presStyleLbl="alignNode1" presStyleIdx="0" presStyleCnt="9"/>
      <dgm:spPr/>
    </dgm:pt>
    <dgm:pt modelId="{5961338B-E021-429A-ADE3-F01B24D6E4E9}" type="pres">
      <dgm:prSet presAssocID="{F56E2996-F932-418D-9875-9C4EAC6D9C7B}" presName="ParentText" presStyleLbl="revTx" presStyleIdx="0" presStyleCnt="5">
        <dgm:presLayoutVars>
          <dgm:chMax val="0"/>
          <dgm:chPref val="0"/>
          <dgm:bulletEnabled val="1"/>
        </dgm:presLayoutVars>
      </dgm:prSet>
      <dgm:spPr/>
    </dgm:pt>
    <dgm:pt modelId="{8452FF45-850E-4202-AFD8-7EFA80EAEF55}" type="pres">
      <dgm:prSet presAssocID="{F56E2996-F932-418D-9875-9C4EAC6D9C7B}" presName="Triangle" presStyleLbl="alignNode1" presStyleIdx="1" presStyleCnt="9"/>
      <dgm:spPr/>
    </dgm:pt>
    <dgm:pt modelId="{BBE42BA6-3F40-4DEB-85D4-779715095D33}" type="pres">
      <dgm:prSet presAssocID="{BAD3579C-E568-4D8F-9E45-7CC37E876D5D}" presName="sibTrans" presStyleCnt="0"/>
      <dgm:spPr/>
    </dgm:pt>
    <dgm:pt modelId="{85A75DD3-D45C-41D1-9DD6-07DE6641349F}" type="pres">
      <dgm:prSet presAssocID="{BAD3579C-E568-4D8F-9E45-7CC37E876D5D}" presName="space" presStyleCnt="0"/>
      <dgm:spPr/>
    </dgm:pt>
    <dgm:pt modelId="{5D804837-622E-417C-BF97-1B5D73FAD7FF}" type="pres">
      <dgm:prSet presAssocID="{7A6145A8-5983-4E50-B0CA-41BBB165C906}" presName="composite" presStyleCnt="0"/>
      <dgm:spPr/>
    </dgm:pt>
    <dgm:pt modelId="{E5017E9B-1075-43BF-BE20-6442407B9769}" type="pres">
      <dgm:prSet presAssocID="{7A6145A8-5983-4E50-B0CA-41BBB165C906}" presName="LShape" presStyleLbl="alignNode1" presStyleIdx="2" presStyleCnt="9"/>
      <dgm:spPr/>
    </dgm:pt>
    <dgm:pt modelId="{E401B3B0-7651-448A-9778-DC58618A36F3}" type="pres">
      <dgm:prSet presAssocID="{7A6145A8-5983-4E50-B0CA-41BBB165C906}" presName="ParentText" presStyleLbl="revTx" presStyleIdx="1" presStyleCnt="5">
        <dgm:presLayoutVars>
          <dgm:chMax val="0"/>
          <dgm:chPref val="0"/>
          <dgm:bulletEnabled val="1"/>
        </dgm:presLayoutVars>
      </dgm:prSet>
      <dgm:spPr/>
    </dgm:pt>
    <dgm:pt modelId="{46820167-6D70-403B-9CC9-C8EF1C306CF8}" type="pres">
      <dgm:prSet presAssocID="{7A6145A8-5983-4E50-B0CA-41BBB165C906}" presName="Triangle" presStyleLbl="alignNode1" presStyleIdx="3" presStyleCnt="9"/>
      <dgm:spPr/>
    </dgm:pt>
    <dgm:pt modelId="{E3929E6B-BBDD-4F59-AD3E-56ED1A76B430}" type="pres">
      <dgm:prSet presAssocID="{59713302-B709-4F20-BC04-ABB9F7E5120B}" presName="sibTrans" presStyleCnt="0"/>
      <dgm:spPr/>
    </dgm:pt>
    <dgm:pt modelId="{F3E6E475-A727-4D78-9137-040A7EEC03F9}" type="pres">
      <dgm:prSet presAssocID="{59713302-B709-4F20-BC04-ABB9F7E5120B}" presName="space" presStyleCnt="0"/>
      <dgm:spPr/>
    </dgm:pt>
    <dgm:pt modelId="{B5EDBF4B-9F7F-48E8-9F3B-72671E801349}" type="pres">
      <dgm:prSet presAssocID="{42FE5CCA-E14F-48A5-ACC4-7796EAB62374}" presName="composite" presStyleCnt="0"/>
      <dgm:spPr/>
    </dgm:pt>
    <dgm:pt modelId="{868B6362-F769-4DB6-8B59-C03FCFFB50FF}" type="pres">
      <dgm:prSet presAssocID="{42FE5CCA-E14F-48A5-ACC4-7796EAB62374}" presName="LShape" presStyleLbl="alignNode1" presStyleIdx="4" presStyleCnt="9"/>
      <dgm:spPr/>
    </dgm:pt>
    <dgm:pt modelId="{C2D6B2EE-1B6E-47C5-AC1F-E3F66F67DB05}" type="pres">
      <dgm:prSet presAssocID="{42FE5CCA-E14F-48A5-ACC4-7796EAB62374}" presName="ParentText" presStyleLbl="revTx" presStyleIdx="2" presStyleCnt="5">
        <dgm:presLayoutVars>
          <dgm:chMax val="0"/>
          <dgm:chPref val="0"/>
          <dgm:bulletEnabled val="1"/>
        </dgm:presLayoutVars>
      </dgm:prSet>
      <dgm:spPr/>
    </dgm:pt>
    <dgm:pt modelId="{2065E31D-2F7A-46C9-AF10-B4C8DC54E47A}" type="pres">
      <dgm:prSet presAssocID="{42FE5CCA-E14F-48A5-ACC4-7796EAB62374}" presName="Triangle" presStyleLbl="alignNode1" presStyleIdx="5" presStyleCnt="9"/>
      <dgm:spPr/>
    </dgm:pt>
    <dgm:pt modelId="{99EB8246-7EBD-4415-84FA-811D61F501DD}" type="pres">
      <dgm:prSet presAssocID="{E945BFAA-EA25-44A1-B2A0-521C50E33E3A}" presName="sibTrans" presStyleCnt="0"/>
      <dgm:spPr/>
    </dgm:pt>
    <dgm:pt modelId="{FE212AC4-E5D0-48B5-BE42-F7A194BC0928}" type="pres">
      <dgm:prSet presAssocID="{E945BFAA-EA25-44A1-B2A0-521C50E33E3A}" presName="space" presStyleCnt="0"/>
      <dgm:spPr/>
    </dgm:pt>
    <dgm:pt modelId="{C8390BB3-67BF-4DF6-BB84-A9D7D5C102CD}" type="pres">
      <dgm:prSet presAssocID="{5C7C4125-1037-4DCC-A67F-2BB115977529}" presName="composite" presStyleCnt="0"/>
      <dgm:spPr/>
    </dgm:pt>
    <dgm:pt modelId="{E2E4C7A1-B6EB-4EFE-A246-9134F868755B}" type="pres">
      <dgm:prSet presAssocID="{5C7C4125-1037-4DCC-A67F-2BB115977529}" presName="LShape" presStyleLbl="alignNode1" presStyleIdx="6" presStyleCnt="9"/>
      <dgm:spPr/>
    </dgm:pt>
    <dgm:pt modelId="{65BE16F0-8FE8-4451-8BC0-63029A41051E}" type="pres">
      <dgm:prSet presAssocID="{5C7C4125-1037-4DCC-A67F-2BB115977529}" presName="ParentText" presStyleLbl="revTx" presStyleIdx="3" presStyleCnt="5">
        <dgm:presLayoutVars>
          <dgm:chMax val="0"/>
          <dgm:chPref val="0"/>
          <dgm:bulletEnabled val="1"/>
        </dgm:presLayoutVars>
      </dgm:prSet>
      <dgm:spPr/>
    </dgm:pt>
    <dgm:pt modelId="{67BDBF64-B07E-450B-B5CC-E30B2CE4EFF4}" type="pres">
      <dgm:prSet presAssocID="{5C7C4125-1037-4DCC-A67F-2BB115977529}" presName="Triangle" presStyleLbl="alignNode1" presStyleIdx="7" presStyleCnt="9"/>
      <dgm:spPr/>
    </dgm:pt>
    <dgm:pt modelId="{62F5565B-FB5C-4090-B073-8CDD07CCE371}" type="pres">
      <dgm:prSet presAssocID="{14CA6BC0-FF3F-4C6B-BE2D-5E8F914A4568}" presName="sibTrans" presStyleCnt="0"/>
      <dgm:spPr/>
    </dgm:pt>
    <dgm:pt modelId="{03CFCC89-2FBE-45BF-97FA-B1AB75548984}" type="pres">
      <dgm:prSet presAssocID="{14CA6BC0-FF3F-4C6B-BE2D-5E8F914A4568}" presName="space" presStyleCnt="0"/>
      <dgm:spPr/>
    </dgm:pt>
    <dgm:pt modelId="{B8AD6331-F1B9-43D6-97FD-8F8DE212E3FB}" type="pres">
      <dgm:prSet presAssocID="{09888328-9CF5-46F4-AF4B-CD8835E81C90}" presName="composite" presStyleCnt="0"/>
      <dgm:spPr/>
    </dgm:pt>
    <dgm:pt modelId="{773FEAD8-5183-4944-9491-96C6E052CDBE}" type="pres">
      <dgm:prSet presAssocID="{09888328-9CF5-46F4-AF4B-CD8835E81C90}" presName="LShape" presStyleLbl="alignNode1" presStyleIdx="8" presStyleCnt="9"/>
      <dgm:spPr/>
    </dgm:pt>
    <dgm:pt modelId="{2BA2E087-A00B-498B-8CC0-4843311D9219}" type="pres">
      <dgm:prSet presAssocID="{09888328-9CF5-46F4-AF4B-CD8835E81C90}" presName="ParentText" presStyleLbl="revTx" presStyleIdx="4" presStyleCnt="5">
        <dgm:presLayoutVars>
          <dgm:chMax val="0"/>
          <dgm:chPref val="0"/>
          <dgm:bulletEnabled val="1"/>
        </dgm:presLayoutVars>
      </dgm:prSet>
      <dgm:spPr/>
    </dgm:pt>
  </dgm:ptLst>
  <dgm:cxnLst>
    <dgm:cxn modelId="{2F629F17-5983-460F-BFF4-4560F89BF44A}" srcId="{A2DF9A6A-ED6D-4F47-83B5-9942DDD1ACD9}" destId="{09888328-9CF5-46F4-AF4B-CD8835E81C90}" srcOrd="4" destOrd="0" parTransId="{55C5AEA4-98AB-4918-B6ED-FDC554EFCC44}" sibTransId="{C3811A72-27B1-4858-BF19-2C1C7C11868A}"/>
    <dgm:cxn modelId="{7A804B23-E8A7-42D4-977C-9812F78D9FBC}" type="presOf" srcId="{09888328-9CF5-46F4-AF4B-CD8835E81C90}" destId="{2BA2E087-A00B-498B-8CC0-4843311D9219}" srcOrd="0" destOrd="0" presId="urn:microsoft.com/office/officeart/2009/3/layout/StepUpProcess"/>
    <dgm:cxn modelId="{A4016D23-52D3-460B-B784-6CD22E3BC4B5}" type="presOf" srcId="{7A6145A8-5983-4E50-B0CA-41BBB165C906}" destId="{E401B3B0-7651-448A-9778-DC58618A36F3}" srcOrd="0" destOrd="0" presId="urn:microsoft.com/office/officeart/2009/3/layout/StepUpProcess"/>
    <dgm:cxn modelId="{C1F0D12E-7D8D-43C4-9885-A07ABD6157DC}" srcId="{A2DF9A6A-ED6D-4F47-83B5-9942DDD1ACD9}" destId="{7A6145A8-5983-4E50-B0CA-41BBB165C906}" srcOrd="1" destOrd="0" parTransId="{BEE0C757-C3B9-40DE-ACB4-47632A54E6E9}" sibTransId="{59713302-B709-4F20-BC04-ABB9F7E5120B}"/>
    <dgm:cxn modelId="{B4DB2D40-CE79-4CC1-A13A-AB71454BCDD3}" type="presOf" srcId="{5C7C4125-1037-4DCC-A67F-2BB115977529}" destId="{65BE16F0-8FE8-4451-8BC0-63029A41051E}" srcOrd="0" destOrd="0" presId="urn:microsoft.com/office/officeart/2009/3/layout/StepUpProcess"/>
    <dgm:cxn modelId="{C6981767-6084-430E-B91D-3028C0F99C9B}" type="presOf" srcId="{F56E2996-F932-418D-9875-9C4EAC6D9C7B}" destId="{5961338B-E021-429A-ADE3-F01B24D6E4E9}" srcOrd="0" destOrd="0" presId="urn:microsoft.com/office/officeart/2009/3/layout/StepUpProcess"/>
    <dgm:cxn modelId="{4F35494E-545B-4C28-B771-9C6C775ED3A7}" srcId="{A2DF9A6A-ED6D-4F47-83B5-9942DDD1ACD9}" destId="{F56E2996-F932-418D-9875-9C4EAC6D9C7B}" srcOrd="0" destOrd="0" parTransId="{222698B0-C4E3-439A-8DE8-10A84C888344}" sibTransId="{BAD3579C-E568-4D8F-9E45-7CC37E876D5D}"/>
    <dgm:cxn modelId="{4A9F3885-3A58-4E9F-A59A-57D1DA89496E}" type="presOf" srcId="{A2DF9A6A-ED6D-4F47-83B5-9942DDD1ACD9}" destId="{340BDE15-F9AF-4706-83E6-DA3A33219224}" srcOrd="0" destOrd="0" presId="urn:microsoft.com/office/officeart/2009/3/layout/StepUpProcess"/>
    <dgm:cxn modelId="{DD22828D-78C9-40DE-A894-C2E609B3AE94}" srcId="{A2DF9A6A-ED6D-4F47-83B5-9942DDD1ACD9}" destId="{42FE5CCA-E14F-48A5-ACC4-7796EAB62374}" srcOrd="2" destOrd="0" parTransId="{BC8066E7-ADC8-4566-92E1-20E3FEAE615E}" sibTransId="{E945BFAA-EA25-44A1-B2A0-521C50E33E3A}"/>
    <dgm:cxn modelId="{2FCD43E3-94C0-42E5-969F-D3BA387EDC34}" type="presOf" srcId="{42FE5CCA-E14F-48A5-ACC4-7796EAB62374}" destId="{C2D6B2EE-1B6E-47C5-AC1F-E3F66F67DB05}" srcOrd="0" destOrd="0" presId="urn:microsoft.com/office/officeart/2009/3/layout/StepUpProcess"/>
    <dgm:cxn modelId="{457BB9EF-C9BD-40B8-B2F4-8143EB219C36}" srcId="{A2DF9A6A-ED6D-4F47-83B5-9942DDD1ACD9}" destId="{5C7C4125-1037-4DCC-A67F-2BB115977529}" srcOrd="3" destOrd="0" parTransId="{7BF34A56-483F-4F1E-BE17-8D47737BFAA2}" sibTransId="{14CA6BC0-FF3F-4C6B-BE2D-5E8F914A4568}"/>
    <dgm:cxn modelId="{9BF6A7CB-80F2-4872-83F1-DB7F84AFF92D}" type="presParOf" srcId="{340BDE15-F9AF-4706-83E6-DA3A33219224}" destId="{D533DA67-9B5B-4A1A-8859-8FE95CD7C8B0}" srcOrd="0" destOrd="0" presId="urn:microsoft.com/office/officeart/2009/3/layout/StepUpProcess"/>
    <dgm:cxn modelId="{6C034678-04AE-4AE7-80DF-86885F7225DA}" type="presParOf" srcId="{D533DA67-9B5B-4A1A-8859-8FE95CD7C8B0}" destId="{F0CD6061-D171-4F11-883C-B62932E2ED41}" srcOrd="0" destOrd="0" presId="urn:microsoft.com/office/officeart/2009/3/layout/StepUpProcess"/>
    <dgm:cxn modelId="{7313B979-6746-4FDF-AD96-1028FFCAFC2A}" type="presParOf" srcId="{D533DA67-9B5B-4A1A-8859-8FE95CD7C8B0}" destId="{5961338B-E021-429A-ADE3-F01B24D6E4E9}" srcOrd="1" destOrd="0" presId="urn:microsoft.com/office/officeart/2009/3/layout/StepUpProcess"/>
    <dgm:cxn modelId="{57B6D258-07D5-4A13-B089-6877197D5A30}" type="presParOf" srcId="{D533DA67-9B5B-4A1A-8859-8FE95CD7C8B0}" destId="{8452FF45-850E-4202-AFD8-7EFA80EAEF55}" srcOrd="2" destOrd="0" presId="urn:microsoft.com/office/officeart/2009/3/layout/StepUpProcess"/>
    <dgm:cxn modelId="{C0EA7EFF-4FC1-487D-82A6-B5A712E9CEBF}" type="presParOf" srcId="{340BDE15-F9AF-4706-83E6-DA3A33219224}" destId="{BBE42BA6-3F40-4DEB-85D4-779715095D33}" srcOrd="1" destOrd="0" presId="urn:microsoft.com/office/officeart/2009/3/layout/StepUpProcess"/>
    <dgm:cxn modelId="{2BA5A7CB-AD93-4E92-902D-85FEC602F446}" type="presParOf" srcId="{BBE42BA6-3F40-4DEB-85D4-779715095D33}" destId="{85A75DD3-D45C-41D1-9DD6-07DE6641349F}" srcOrd="0" destOrd="0" presId="urn:microsoft.com/office/officeart/2009/3/layout/StepUpProcess"/>
    <dgm:cxn modelId="{84571FB4-EE5A-4E6D-B504-E28FAA271239}" type="presParOf" srcId="{340BDE15-F9AF-4706-83E6-DA3A33219224}" destId="{5D804837-622E-417C-BF97-1B5D73FAD7FF}" srcOrd="2" destOrd="0" presId="urn:microsoft.com/office/officeart/2009/3/layout/StepUpProcess"/>
    <dgm:cxn modelId="{3B6BC4CF-3371-4E97-8B9C-28BD6E26DECA}" type="presParOf" srcId="{5D804837-622E-417C-BF97-1B5D73FAD7FF}" destId="{E5017E9B-1075-43BF-BE20-6442407B9769}" srcOrd="0" destOrd="0" presId="urn:microsoft.com/office/officeart/2009/3/layout/StepUpProcess"/>
    <dgm:cxn modelId="{653062FE-5367-4FF7-9771-5F214B238ECC}" type="presParOf" srcId="{5D804837-622E-417C-BF97-1B5D73FAD7FF}" destId="{E401B3B0-7651-448A-9778-DC58618A36F3}" srcOrd="1" destOrd="0" presId="urn:microsoft.com/office/officeart/2009/3/layout/StepUpProcess"/>
    <dgm:cxn modelId="{B74052CA-7E94-4C5B-BFEB-B85DD70B2878}" type="presParOf" srcId="{5D804837-622E-417C-BF97-1B5D73FAD7FF}" destId="{46820167-6D70-403B-9CC9-C8EF1C306CF8}" srcOrd="2" destOrd="0" presId="urn:microsoft.com/office/officeart/2009/3/layout/StepUpProcess"/>
    <dgm:cxn modelId="{6BEC29F6-A143-4872-BB9B-E049ACBFDA24}" type="presParOf" srcId="{340BDE15-F9AF-4706-83E6-DA3A33219224}" destId="{E3929E6B-BBDD-4F59-AD3E-56ED1A76B430}" srcOrd="3" destOrd="0" presId="urn:microsoft.com/office/officeart/2009/3/layout/StepUpProcess"/>
    <dgm:cxn modelId="{8F237DD8-DC99-4CCC-A7B3-0B40140D78D4}" type="presParOf" srcId="{E3929E6B-BBDD-4F59-AD3E-56ED1A76B430}" destId="{F3E6E475-A727-4D78-9137-040A7EEC03F9}" srcOrd="0" destOrd="0" presId="urn:microsoft.com/office/officeart/2009/3/layout/StepUpProcess"/>
    <dgm:cxn modelId="{90415CFA-6C91-4BD5-9619-E12018063B33}" type="presParOf" srcId="{340BDE15-F9AF-4706-83E6-DA3A33219224}" destId="{B5EDBF4B-9F7F-48E8-9F3B-72671E801349}" srcOrd="4" destOrd="0" presId="urn:microsoft.com/office/officeart/2009/3/layout/StepUpProcess"/>
    <dgm:cxn modelId="{0E7AC9E4-6650-4EBA-A027-9C13EDFC9FA3}" type="presParOf" srcId="{B5EDBF4B-9F7F-48E8-9F3B-72671E801349}" destId="{868B6362-F769-4DB6-8B59-C03FCFFB50FF}" srcOrd="0" destOrd="0" presId="urn:microsoft.com/office/officeart/2009/3/layout/StepUpProcess"/>
    <dgm:cxn modelId="{3DDA6B5A-2606-4DD5-85BF-D7EF0BBB9FD0}" type="presParOf" srcId="{B5EDBF4B-9F7F-48E8-9F3B-72671E801349}" destId="{C2D6B2EE-1B6E-47C5-AC1F-E3F66F67DB05}" srcOrd="1" destOrd="0" presId="urn:microsoft.com/office/officeart/2009/3/layout/StepUpProcess"/>
    <dgm:cxn modelId="{51FF4ADF-A011-43F8-A6A0-EF246A9B1D09}" type="presParOf" srcId="{B5EDBF4B-9F7F-48E8-9F3B-72671E801349}" destId="{2065E31D-2F7A-46C9-AF10-B4C8DC54E47A}" srcOrd="2" destOrd="0" presId="urn:microsoft.com/office/officeart/2009/3/layout/StepUpProcess"/>
    <dgm:cxn modelId="{2265573B-A8E3-4B56-9129-907FE99DAA94}" type="presParOf" srcId="{340BDE15-F9AF-4706-83E6-DA3A33219224}" destId="{99EB8246-7EBD-4415-84FA-811D61F501DD}" srcOrd="5" destOrd="0" presId="urn:microsoft.com/office/officeart/2009/3/layout/StepUpProcess"/>
    <dgm:cxn modelId="{A1D11C19-98E0-437A-ACFC-83D6615B41B3}" type="presParOf" srcId="{99EB8246-7EBD-4415-84FA-811D61F501DD}" destId="{FE212AC4-E5D0-48B5-BE42-F7A194BC0928}" srcOrd="0" destOrd="0" presId="urn:microsoft.com/office/officeart/2009/3/layout/StepUpProcess"/>
    <dgm:cxn modelId="{A9B260F5-5CBD-46C5-A023-9D13155D7654}" type="presParOf" srcId="{340BDE15-F9AF-4706-83E6-DA3A33219224}" destId="{C8390BB3-67BF-4DF6-BB84-A9D7D5C102CD}" srcOrd="6" destOrd="0" presId="urn:microsoft.com/office/officeart/2009/3/layout/StepUpProcess"/>
    <dgm:cxn modelId="{E00A58FB-4D10-405C-B4B9-75C811828230}" type="presParOf" srcId="{C8390BB3-67BF-4DF6-BB84-A9D7D5C102CD}" destId="{E2E4C7A1-B6EB-4EFE-A246-9134F868755B}" srcOrd="0" destOrd="0" presId="urn:microsoft.com/office/officeart/2009/3/layout/StepUpProcess"/>
    <dgm:cxn modelId="{5A668AC3-78AC-4551-9A47-7614AD9380DD}" type="presParOf" srcId="{C8390BB3-67BF-4DF6-BB84-A9D7D5C102CD}" destId="{65BE16F0-8FE8-4451-8BC0-63029A41051E}" srcOrd="1" destOrd="0" presId="urn:microsoft.com/office/officeart/2009/3/layout/StepUpProcess"/>
    <dgm:cxn modelId="{306B93A8-BFB2-4603-82A1-8AFD5DAB8095}" type="presParOf" srcId="{C8390BB3-67BF-4DF6-BB84-A9D7D5C102CD}" destId="{67BDBF64-B07E-450B-B5CC-E30B2CE4EFF4}" srcOrd="2" destOrd="0" presId="urn:microsoft.com/office/officeart/2009/3/layout/StepUpProcess"/>
    <dgm:cxn modelId="{9A550A68-30F2-45EA-A3E7-A63283EC192A}" type="presParOf" srcId="{340BDE15-F9AF-4706-83E6-DA3A33219224}" destId="{62F5565B-FB5C-4090-B073-8CDD07CCE371}" srcOrd="7" destOrd="0" presId="urn:microsoft.com/office/officeart/2009/3/layout/StepUpProcess"/>
    <dgm:cxn modelId="{F3CE0686-6AFF-457D-B9DF-F5A03B2DCC02}" type="presParOf" srcId="{62F5565B-FB5C-4090-B073-8CDD07CCE371}" destId="{03CFCC89-2FBE-45BF-97FA-B1AB75548984}" srcOrd="0" destOrd="0" presId="urn:microsoft.com/office/officeart/2009/3/layout/StepUpProcess"/>
    <dgm:cxn modelId="{435833BF-0AD4-405B-A0DA-67413F965EA9}" type="presParOf" srcId="{340BDE15-F9AF-4706-83E6-DA3A33219224}" destId="{B8AD6331-F1B9-43D6-97FD-8F8DE212E3FB}" srcOrd="8" destOrd="0" presId="urn:microsoft.com/office/officeart/2009/3/layout/StepUpProcess"/>
    <dgm:cxn modelId="{BE2D9862-7671-4DFF-8D32-013D3BE5EBFA}" type="presParOf" srcId="{B8AD6331-F1B9-43D6-97FD-8F8DE212E3FB}" destId="{773FEAD8-5183-4944-9491-96C6E052CDBE}" srcOrd="0" destOrd="0" presId="urn:microsoft.com/office/officeart/2009/3/layout/StepUpProcess"/>
    <dgm:cxn modelId="{3790BB4E-6C9A-4ACB-8DD4-71C5D91369BC}" type="presParOf" srcId="{B8AD6331-F1B9-43D6-97FD-8F8DE212E3FB}" destId="{2BA2E087-A00B-498B-8CC0-4843311D9219}"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C64AC7-59D8-41E1-B7D6-BDC0ACC38D2A}"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8D238DFF-417D-40C8-B0B6-9AA73024DA94}">
      <dgm:prSet/>
      <dgm:spPr/>
      <dgm:t>
        <a:bodyPr/>
        <a:lstStyle/>
        <a:p>
          <a:r>
            <a:rPr lang="en-US" b="1" dirty="0"/>
            <a:t>Early State</a:t>
          </a:r>
          <a:endParaRPr lang="en-US" dirty="0"/>
        </a:p>
      </dgm:t>
    </dgm:pt>
    <dgm:pt modelId="{E147DBE9-B5B3-4720-AE24-3F151E6ECCD4}" type="parTrans" cxnId="{CAC730BD-1696-4C3B-B1B5-AF855DA7EDBA}">
      <dgm:prSet/>
      <dgm:spPr/>
      <dgm:t>
        <a:bodyPr/>
        <a:lstStyle/>
        <a:p>
          <a:endParaRPr lang="en-US"/>
        </a:p>
      </dgm:t>
    </dgm:pt>
    <dgm:pt modelId="{BC9598FD-5A54-4465-94BE-A4495911DA4B}" type="sibTrans" cxnId="{CAC730BD-1696-4C3B-B1B5-AF855DA7EDBA}">
      <dgm:prSet/>
      <dgm:spPr/>
      <dgm:t>
        <a:bodyPr/>
        <a:lstStyle/>
        <a:p>
          <a:endParaRPr lang="en-US"/>
        </a:p>
      </dgm:t>
    </dgm:pt>
    <dgm:pt modelId="{7816659B-E28C-47CB-A2E0-2F89FD74F4FE}">
      <dgm:prSet/>
      <dgm:spPr/>
      <dgm:t>
        <a:bodyPr/>
        <a:lstStyle/>
        <a:p>
          <a:r>
            <a:rPr lang="en-US" dirty="0"/>
            <a:t>Limited visibility in emergency management</a:t>
          </a:r>
        </a:p>
      </dgm:t>
    </dgm:pt>
    <dgm:pt modelId="{E1358005-28D5-4FBD-AEF2-345198FF77A1}" type="parTrans" cxnId="{6C6FE1F9-EC41-46A2-BB52-5A587FAFE8B9}">
      <dgm:prSet/>
      <dgm:spPr/>
      <dgm:t>
        <a:bodyPr/>
        <a:lstStyle/>
        <a:p>
          <a:endParaRPr lang="en-US"/>
        </a:p>
      </dgm:t>
    </dgm:pt>
    <dgm:pt modelId="{A8E2FBEE-82B0-480B-B829-163B09F58AC4}" type="sibTrans" cxnId="{6C6FE1F9-EC41-46A2-BB52-5A587FAFE8B9}">
      <dgm:prSet/>
      <dgm:spPr/>
      <dgm:t>
        <a:bodyPr/>
        <a:lstStyle/>
        <a:p>
          <a:endParaRPr lang="en-US"/>
        </a:p>
      </dgm:t>
    </dgm:pt>
    <dgm:pt modelId="{3FE18D04-3F63-469E-8486-1C59A26A46E7}">
      <dgm:prSet/>
      <dgm:spPr/>
      <dgm:t>
        <a:bodyPr/>
        <a:lstStyle/>
        <a:p>
          <a:r>
            <a:rPr lang="en-US" dirty="0"/>
            <a:t>Participation largely observational</a:t>
          </a:r>
        </a:p>
      </dgm:t>
    </dgm:pt>
    <dgm:pt modelId="{8F8A7DB4-BB33-44C6-9630-D89B1EE4815D}" type="parTrans" cxnId="{5F38D7A4-23F5-4B2E-B9A4-91813B1AA8F2}">
      <dgm:prSet/>
      <dgm:spPr/>
      <dgm:t>
        <a:bodyPr/>
        <a:lstStyle/>
        <a:p>
          <a:endParaRPr lang="en-US"/>
        </a:p>
      </dgm:t>
    </dgm:pt>
    <dgm:pt modelId="{381E65E6-3B33-4911-9502-DC9AB1C71455}" type="sibTrans" cxnId="{5F38D7A4-23F5-4B2E-B9A4-91813B1AA8F2}">
      <dgm:prSet/>
      <dgm:spPr/>
      <dgm:t>
        <a:bodyPr/>
        <a:lstStyle/>
        <a:p>
          <a:endParaRPr lang="en-US"/>
        </a:p>
      </dgm:t>
    </dgm:pt>
    <dgm:pt modelId="{9A03201E-5741-49DB-BAB7-EA8199B8B2FD}">
      <dgm:prSet/>
      <dgm:spPr/>
      <dgm:t>
        <a:bodyPr/>
        <a:lstStyle/>
        <a:p>
          <a:r>
            <a:rPr lang="en-US" dirty="0"/>
            <a:t>Focus on:</a:t>
          </a:r>
        </a:p>
      </dgm:t>
    </dgm:pt>
    <dgm:pt modelId="{905EAA51-0B73-43EF-A55A-03C67D208ED7}" type="parTrans" cxnId="{DA30CC4C-0FA4-45A7-A055-661BA5A2B385}">
      <dgm:prSet/>
      <dgm:spPr/>
      <dgm:t>
        <a:bodyPr/>
        <a:lstStyle/>
        <a:p>
          <a:endParaRPr lang="en-US"/>
        </a:p>
      </dgm:t>
    </dgm:pt>
    <dgm:pt modelId="{ACE87060-23FB-4C2C-A4BB-4FDF817D8F95}" type="sibTrans" cxnId="{DA30CC4C-0FA4-45A7-A055-661BA5A2B385}">
      <dgm:prSet/>
      <dgm:spPr/>
      <dgm:t>
        <a:bodyPr/>
        <a:lstStyle/>
        <a:p>
          <a:endParaRPr lang="en-US"/>
        </a:p>
      </dgm:t>
    </dgm:pt>
    <dgm:pt modelId="{32EC5DE1-A512-4367-B23C-0E1D2CE3CB44}">
      <dgm:prSet/>
      <dgm:spPr/>
      <dgm:t>
        <a:bodyPr/>
        <a:lstStyle/>
        <a:p>
          <a:r>
            <a:rPr lang="en-US" dirty="0"/>
            <a:t>Learning emergency management language and acronyms</a:t>
          </a:r>
        </a:p>
      </dgm:t>
    </dgm:pt>
    <dgm:pt modelId="{F3428BDB-3CA1-4C43-92D1-8728C3CF648B}" type="parTrans" cxnId="{30289B85-FEFE-478D-B65C-A44D705FE84A}">
      <dgm:prSet/>
      <dgm:spPr/>
      <dgm:t>
        <a:bodyPr/>
        <a:lstStyle/>
        <a:p>
          <a:endParaRPr lang="en-US"/>
        </a:p>
      </dgm:t>
    </dgm:pt>
    <dgm:pt modelId="{E5D5006A-1D3B-4B56-BF53-E7C36E33568F}" type="sibTrans" cxnId="{30289B85-FEFE-478D-B65C-A44D705FE84A}">
      <dgm:prSet/>
      <dgm:spPr/>
      <dgm:t>
        <a:bodyPr/>
        <a:lstStyle/>
        <a:p>
          <a:endParaRPr lang="en-US"/>
        </a:p>
      </dgm:t>
    </dgm:pt>
    <dgm:pt modelId="{DEE34109-6A96-4837-B85D-035126DF1D3C}">
      <dgm:prSet/>
      <dgm:spPr/>
      <dgm:t>
        <a:bodyPr/>
        <a:lstStyle/>
        <a:p>
          <a:r>
            <a:rPr lang="en-US" dirty="0"/>
            <a:t>Understanding structures</a:t>
          </a:r>
        </a:p>
      </dgm:t>
    </dgm:pt>
    <dgm:pt modelId="{0CE22D32-7AFB-4FE7-A2C8-A4406F8E5593}" type="parTrans" cxnId="{4DC57222-33C9-49B1-891D-F1A8266E2979}">
      <dgm:prSet/>
      <dgm:spPr/>
      <dgm:t>
        <a:bodyPr/>
        <a:lstStyle/>
        <a:p>
          <a:endParaRPr lang="en-US"/>
        </a:p>
      </dgm:t>
    </dgm:pt>
    <dgm:pt modelId="{8AA3F103-962D-410D-B3CC-CF8B8DC18AB0}" type="sibTrans" cxnId="{4DC57222-33C9-49B1-891D-F1A8266E2979}">
      <dgm:prSet/>
      <dgm:spPr/>
      <dgm:t>
        <a:bodyPr/>
        <a:lstStyle/>
        <a:p>
          <a:endParaRPr lang="en-US"/>
        </a:p>
      </dgm:t>
    </dgm:pt>
    <dgm:pt modelId="{8CB848F6-4281-4F68-9BA3-9FD506D82D40}">
      <dgm:prSet/>
      <dgm:spPr/>
      <dgm:t>
        <a:bodyPr/>
        <a:lstStyle/>
        <a:p>
          <a:r>
            <a:rPr lang="en-US" dirty="0"/>
            <a:t>Identifying where hospice fits</a:t>
          </a:r>
        </a:p>
      </dgm:t>
    </dgm:pt>
    <dgm:pt modelId="{F245BEE7-4257-49F8-9299-191589CE5CD0}" type="parTrans" cxnId="{1AD3615E-DC1E-426C-BE9B-92BFFD5572A5}">
      <dgm:prSet/>
      <dgm:spPr/>
      <dgm:t>
        <a:bodyPr/>
        <a:lstStyle/>
        <a:p>
          <a:endParaRPr lang="en-US"/>
        </a:p>
      </dgm:t>
    </dgm:pt>
    <dgm:pt modelId="{8AD6D5B7-3ECF-4D97-B4B1-1979B1D0B042}" type="sibTrans" cxnId="{1AD3615E-DC1E-426C-BE9B-92BFFD5572A5}">
      <dgm:prSet/>
      <dgm:spPr/>
      <dgm:t>
        <a:bodyPr/>
        <a:lstStyle/>
        <a:p>
          <a:endParaRPr lang="en-US"/>
        </a:p>
      </dgm:t>
    </dgm:pt>
    <dgm:pt modelId="{38E69FA0-D8D9-4F64-A58B-4EFD13CB4700}">
      <dgm:prSet/>
      <dgm:spPr/>
      <dgm:t>
        <a:bodyPr/>
        <a:lstStyle/>
        <a:p>
          <a:r>
            <a:rPr lang="en-US" dirty="0"/>
            <a:t>Key Insight</a:t>
          </a:r>
        </a:p>
      </dgm:t>
    </dgm:pt>
    <dgm:pt modelId="{68580CC6-3286-4188-8AFD-10A2075D90BC}" type="parTrans" cxnId="{5A7FFBA6-A407-4C0F-89D1-084F82B5E132}">
      <dgm:prSet/>
      <dgm:spPr/>
      <dgm:t>
        <a:bodyPr/>
        <a:lstStyle/>
        <a:p>
          <a:endParaRPr lang="en-US"/>
        </a:p>
      </dgm:t>
    </dgm:pt>
    <dgm:pt modelId="{69ECFF39-CA63-4D53-A754-970FAA0E80E7}" type="sibTrans" cxnId="{5A7FFBA6-A407-4C0F-89D1-084F82B5E132}">
      <dgm:prSet/>
      <dgm:spPr/>
      <dgm:t>
        <a:bodyPr/>
        <a:lstStyle/>
        <a:p>
          <a:endParaRPr lang="en-US"/>
        </a:p>
      </dgm:t>
    </dgm:pt>
    <dgm:pt modelId="{7452D435-F9B8-41CF-85C7-C56376DD390A}">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“We had a seat in the room—but not yet a defined role.”</a:t>
          </a:r>
        </a:p>
        <a:p>
          <a:pPr marL="0" lvl="0" defTabSz="755650">
            <a:lnSpc>
              <a:spcPct val="90000"/>
            </a:lnSpc>
            <a:spcBef>
              <a:spcPct val="0"/>
            </a:spcBef>
            <a:spcAft>
              <a:spcPct val="35000"/>
            </a:spcAft>
            <a:buNone/>
          </a:pPr>
          <a:endParaRPr lang="en-US" dirty="0"/>
        </a:p>
      </dgm:t>
    </dgm:pt>
    <dgm:pt modelId="{C685EC04-DB91-459D-B05C-E9375961815E}" type="parTrans" cxnId="{2B6266D7-5199-40D2-8DBA-40D58FA82055}">
      <dgm:prSet/>
      <dgm:spPr/>
    </dgm:pt>
    <dgm:pt modelId="{B2EE5E20-AF0E-45E9-9061-2CCF0CF93DC5}" type="sibTrans" cxnId="{2B6266D7-5199-40D2-8DBA-40D58FA82055}">
      <dgm:prSet/>
      <dgm:spPr/>
    </dgm:pt>
    <dgm:pt modelId="{2ADE9EE0-64BE-447F-B5AB-8A178FC69E5B}" type="pres">
      <dgm:prSet presAssocID="{76C64AC7-59D8-41E1-B7D6-BDC0ACC38D2A}" presName="Name0" presStyleCnt="0">
        <dgm:presLayoutVars>
          <dgm:dir/>
          <dgm:animLvl val="lvl"/>
          <dgm:resizeHandles val="exact"/>
        </dgm:presLayoutVars>
      </dgm:prSet>
      <dgm:spPr/>
    </dgm:pt>
    <dgm:pt modelId="{BCFDCA00-859E-4764-9764-ED1099A9657A}" type="pres">
      <dgm:prSet presAssocID="{38E69FA0-D8D9-4F64-A58B-4EFD13CB4700}" presName="boxAndChildren" presStyleCnt="0"/>
      <dgm:spPr/>
    </dgm:pt>
    <dgm:pt modelId="{A5D712F4-DF5A-470E-A724-A8AA342867A2}" type="pres">
      <dgm:prSet presAssocID="{38E69FA0-D8D9-4F64-A58B-4EFD13CB4700}" presName="parentTextBox" presStyleLbl="alignNode1" presStyleIdx="0" presStyleCnt="2"/>
      <dgm:spPr/>
    </dgm:pt>
    <dgm:pt modelId="{FBD870A0-6644-46C2-AFD1-7004250A3F84}" type="pres">
      <dgm:prSet presAssocID="{38E69FA0-D8D9-4F64-A58B-4EFD13CB4700}" presName="descendantBox" presStyleLbl="bgAccFollowNode1" presStyleIdx="0" presStyleCnt="2"/>
      <dgm:spPr/>
    </dgm:pt>
    <dgm:pt modelId="{F1616BEB-D2BE-413E-AD32-89C376F5698C}" type="pres">
      <dgm:prSet presAssocID="{BC9598FD-5A54-4465-94BE-A4495911DA4B}" presName="sp" presStyleCnt="0"/>
      <dgm:spPr/>
    </dgm:pt>
    <dgm:pt modelId="{0205015F-B96B-428F-A477-1DCB43A51BD7}" type="pres">
      <dgm:prSet presAssocID="{8D238DFF-417D-40C8-B0B6-9AA73024DA94}" presName="arrowAndChildren" presStyleCnt="0"/>
      <dgm:spPr/>
    </dgm:pt>
    <dgm:pt modelId="{30F82DA6-384A-476E-8BAD-89AE662E99C3}" type="pres">
      <dgm:prSet presAssocID="{8D238DFF-417D-40C8-B0B6-9AA73024DA94}" presName="parentTextArrow" presStyleLbl="node1" presStyleIdx="0" presStyleCnt="0"/>
      <dgm:spPr/>
    </dgm:pt>
    <dgm:pt modelId="{23CA8F46-08A1-405C-AC54-CE4EB09A796F}" type="pres">
      <dgm:prSet presAssocID="{8D238DFF-417D-40C8-B0B6-9AA73024DA94}" presName="arrow" presStyleLbl="alignNode1" presStyleIdx="1" presStyleCnt="2"/>
      <dgm:spPr/>
    </dgm:pt>
    <dgm:pt modelId="{8CF85824-1310-4E2C-8417-2D5688B2F0C7}" type="pres">
      <dgm:prSet presAssocID="{8D238DFF-417D-40C8-B0B6-9AA73024DA94}" presName="descendantArrow" presStyleLbl="bgAccFollowNode1" presStyleIdx="1" presStyleCnt="2"/>
      <dgm:spPr/>
    </dgm:pt>
  </dgm:ptLst>
  <dgm:cxnLst>
    <dgm:cxn modelId="{C32E3B16-9311-463E-BD1D-B1ED97E1841C}" type="presOf" srcId="{38E69FA0-D8D9-4F64-A58B-4EFD13CB4700}" destId="{A5D712F4-DF5A-470E-A724-A8AA342867A2}" srcOrd="0" destOrd="0" presId="urn:microsoft.com/office/officeart/2016/7/layout/VerticalDownArrowProcess"/>
    <dgm:cxn modelId="{4DC57222-33C9-49B1-891D-F1A8266E2979}" srcId="{9A03201E-5741-49DB-BAB7-EA8199B8B2FD}" destId="{DEE34109-6A96-4837-B85D-035126DF1D3C}" srcOrd="1" destOrd="0" parTransId="{0CE22D32-7AFB-4FE7-A2C8-A4406F8E5593}" sibTransId="{8AA3F103-962D-410D-B3CC-CF8B8DC18AB0}"/>
    <dgm:cxn modelId="{1AD3615E-DC1E-426C-BE9B-92BFFD5572A5}" srcId="{9A03201E-5741-49DB-BAB7-EA8199B8B2FD}" destId="{8CB848F6-4281-4F68-9BA3-9FD506D82D40}" srcOrd="2" destOrd="0" parTransId="{F245BEE7-4257-49F8-9299-191589CE5CD0}" sibTransId="{8AD6D5B7-3ECF-4D97-B4B1-1979B1D0B042}"/>
    <dgm:cxn modelId="{45837042-A4C0-48C8-B90B-118490F12282}" type="presOf" srcId="{76C64AC7-59D8-41E1-B7D6-BDC0ACC38D2A}" destId="{2ADE9EE0-64BE-447F-B5AB-8A178FC69E5B}" srcOrd="0" destOrd="0" presId="urn:microsoft.com/office/officeart/2016/7/layout/VerticalDownArrowProcess"/>
    <dgm:cxn modelId="{DA30CC4C-0FA4-45A7-A055-661BA5A2B385}" srcId="{8D238DFF-417D-40C8-B0B6-9AA73024DA94}" destId="{9A03201E-5741-49DB-BAB7-EA8199B8B2FD}" srcOrd="2" destOrd="0" parTransId="{905EAA51-0B73-43EF-A55A-03C67D208ED7}" sibTransId="{ACE87060-23FB-4C2C-A4BB-4FDF817D8F95}"/>
    <dgm:cxn modelId="{B82A4C50-E41E-4EEB-A0D6-C9B99C2BBF48}" type="presOf" srcId="{8D238DFF-417D-40C8-B0B6-9AA73024DA94}" destId="{30F82DA6-384A-476E-8BAD-89AE662E99C3}" srcOrd="0" destOrd="0" presId="urn:microsoft.com/office/officeart/2016/7/layout/VerticalDownArrowProcess"/>
    <dgm:cxn modelId="{1B4CA759-92B8-4A6C-ABAC-A14712F04A37}" type="presOf" srcId="{32EC5DE1-A512-4367-B23C-0E1D2CE3CB44}" destId="{8CF85824-1310-4E2C-8417-2D5688B2F0C7}" srcOrd="0" destOrd="3" presId="urn:microsoft.com/office/officeart/2016/7/layout/VerticalDownArrowProcess"/>
    <dgm:cxn modelId="{26D3F97E-8D95-46BE-A81D-8722476B7CFC}" type="presOf" srcId="{3FE18D04-3F63-469E-8486-1C59A26A46E7}" destId="{8CF85824-1310-4E2C-8417-2D5688B2F0C7}" srcOrd="0" destOrd="1" presId="urn:microsoft.com/office/officeart/2016/7/layout/VerticalDownArrowProcess"/>
    <dgm:cxn modelId="{30289B85-FEFE-478D-B65C-A44D705FE84A}" srcId="{9A03201E-5741-49DB-BAB7-EA8199B8B2FD}" destId="{32EC5DE1-A512-4367-B23C-0E1D2CE3CB44}" srcOrd="0" destOrd="0" parTransId="{F3428BDB-3CA1-4C43-92D1-8728C3CF648B}" sibTransId="{E5D5006A-1D3B-4B56-BF53-E7C36E33568F}"/>
    <dgm:cxn modelId="{5343BB8D-7A96-4A3D-B257-6DEDAE5C3021}" type="presOf" srcId="{9A03201E-5741-49DB-BAB7-EA8199B8B2FD}" destId="{8CF85824-1310-4E2C-8417-2D5688B2F0C7}" srcOrd="0" destOrd="2" presId="urn:microsoft.com/office/officeart/2016/7/layout/VerticalDownArrowProcess"/>
    <dgm:cxn modelId="{88E9A795-876A-4C82-B847-C15C0B1E4B34}" type="presOf" srcId="{8CB848F6-4281-4F68-9BA3-9FD506D82D40}" destId="{8CF85824-1310-4E2C-8417-2D5688B2F0C7}" srcOrd="0" destOrd="5" presId="urn:microsoft.com/office/officeart/2016/7/layout/VerticalDownArrowProcess"/>
    <dgm:cxn modelId="{5F38D7A4-23F5-4B2E-B9A4-91813B1AA8F2}" srcId="{8D238DFF-417D-40C8-B0B6-9AA73024DA94}" destId="{3FE18D04-3F63-469E-8486-1C59A26A46E7}" srcOrd="1" destOrd="0" parTransId="{8F8A7DB4-BB33-44C6-9630-D89B1EE4815D}" sibTransId="{381E65E6-3B33-4911-9502-DC9AB1C71455}"/>
    <dgm:cxn modelId="{5A7FFBA6-A407-4C0F-89D1-084F82B5E132}" srcId="{76C64AC7-59D8-41E1-B7D6-BDC0ACC38D2A}" destId="{38E69FA0-D8D9-4F64-A58B-4EFD13CB4700}" srcOrd="1" destOrd="0" parTransId="{68580CC6-3286-4188-8AFD-10A2075D90BC}" sibTransId="{69ECFF39-CA63-4D53-A754-970FAA0E80E7}"/>
    <dgm:cxn modelId="{9AAAF9B0-7F88-4634-9E1B-224046190339}" type="presOf" srcId="{7816659B-E28C-47CB-A2E0-2F89FD74F4FE}" destId="{8CF85824-1310-4E2C-8417-2D5688B2F0C7}" srcOrd="0" destOrd="0" presId="urn:microsoft.com/office/officeart/2016/7/layout/VerticalDownArrowProcess"/>
    <dgm:cxn modelId="{E7476BB1-8748-4E2D-BBEF-55612DE973CF}" type="presOf" srcId="{8D238DFF-417D-40C8-B0B6-9AA73024DA94}" destId="{23CA8F46-08A1-405C-AC54-CE4EB09A796F}" srcOrd="1" destOrd="0" presId="urn:microsoft.com/office/officeart/2016/7/layout/VerticalDownArrowProcess"/>
    <dgm:cxn modelId="{C90658B6-112E-43E1-BF53-1F9713662CE7}" type="presOf" srcId="{DEE34109-6A96-4837-B85D-035126DF1D3C}" destId="{8CF85824-1310-4E2C-8417-2D5688B2F0C7}" srcOrd="0" destOrd="4" presId="urn:microsoft.com/office/officeart/2016/7/layout/VerticalDownArrowProcess"/>
    <dgm:cxn modelId="{CAC730BD-1696-4C3B-B1B5-AF855DA7EDBA}" srcId="{76C64AC7-59D8-41E1-B7D6-BDC0ACC38D2A}" destId="{8D238DFF-417D-40C8-B0B6-9AA73024DA94}" srcOrd="0" destOrd="0" parTransId="{E147DBE9-B5B3-4720-AE24-3F151E6ECCD4}" sibTransId="{BC9598FD-5A54-4465-94BE-A4495911DA4B}"/>
    <dgm:cxn modelId="{2B6266D7-5199-40D2-8DBA-40D58FA82055}" srcId="{38E69FA0-D8D9-4F64-A58B-4EFD13CB4700}" destId="{7452D435-F9B8-41CF-85C7-C56376DD390A}" srcOrd="0" destOrd="0" parTransId="{C685EC04-DB91-459D-B05C-E9375961815E}" sibTransId="{B2EE5E20-AF0E-45E9-9061-2CCF0CF93DC5}"/>
    <dgm:cxn modelId="{6C6FE1F9-EC41-46A2-BB52-5A587FAFE8B9}" srcId="{8D238DFF-417D-40C8-B0B6-9AA73024DA94}" destId="{7816659B-E28C-47CB-A2E0-2F89FD74F4FE}" srcOrd="0" destOrd="0" parTransId="{E1358005-28D5-4FBD-AEF2-345198FF77A1}" sibTransId="{A8E2FBEE-82B0-480B-B829-163B09F58AC4}"/>
    <dgm:cxn modelId="{65E572FA-CB57-4BC4-A96D-4D2479E69EE2}" type="presOf" srcId="{7452D435-F9B8-41CF-85C7-C56376DD390A}" destId="{FBD870A0-6644-46C2-AFD1-7004250A3F84}" srcOrd="0" destOrd="0" presId="urn:microsoft.com/office/officeart/2016/7/layout/VerticalDownArrowProcess"/>
    <dgm:cxn modelId="{4F6E3121-1D7B-40F5-B270-4D300DD4DFDE}" type="presParOf" srcId="{2ADE9EE0-64BE-447F-B5AB-8A178FC69E5B}" destId="{BCFDCA00-859E-4764-9764-ED1099A9657A}" srcOrd="0" destOrd="0" presId="urn:microsoft.com/office/officeart/2016/7/layout/VerticalDownArrowProcess"/>
    <dgm:cxn modelId="{6CF2A1D5-AB33-4601-A365-214660EF4402}" type="presParOf" srcId="{BCFDCA00-859E-4764-9764-ED1099A9657A}" destId="{A5D712F4-DF5A-470E-A724-A8AA342867A2}" srcOrd="0" destOrd="0" presId="urn:microsoft.com/office/officeart/2016/7/layout/VerticalDownArrowProcess"/>
    <dgm:cxn modelId="{623850AD-7E13-471C-A569-4790B28B7A75}" type="presParOf" srcId="{BCFDCA00-859E-4764-9764-ED1099A9657A}" destId="{FBD870A0-6644-46C2-AFD1-7004250A3F84}" srcOrd="1" destOrd="0" presId="urn:microsoft.com/office/officeart/2016/7/layout/VerticalDownArrowProcess"/>
    <dgm:cxn modelId="{46BDF895-815A-465C-A9F8-7112AB1D21E9}" type="presParOf" srcId="{2ADE9EE0-64BE-447F-B5AB-8A178FC69E5B}" destId="{F1616BEB-D2BE-413E-AD32-89C376F5698C}" srcOrd="1" destOrd="0" presId="urn:microsoft.com/office/officeart/2016/7/layout/VerticalDownArrowProcess"/>
    <dgm:cxn modelId="{9C328838-244B-4062-B560-6A0DBFA954F3}" type="presParOf" srcId="{2ADE9EE0-64BE-447F-B5AB-8A178FC69E5B}" destId="{0205015F-B96B-428F-A477-1DCB43A51BD7}" srcOrd="2" destOrd="0" presId="urn:microsoft.com/office/officeart/2016/7/layout/VerticalDownArrowProcess"/>
    <dgm:cxn modelId="{5644F3AD-E00F-4EA1-AE7F-BA66C1D3C643}" type="presParOf" srcId="{0205015F-B96B-428F-A477-1DCB43A51BD7}" destId="{30F82DA6-384A-476E-8BAD-89AE662E99C3}" srcOrd="0" destOrd="0" presId="urn:microsoft.com/office/officeart/2016/7/layout/VerticalDownArrowProcess"/>
    <dgm:cxn modelId="{4AB96C87-4FED-4A96-8239-DBE7C9467FF4}" type="presParOf" srcId="{0205015F-B96B-428F-A477-1DCB43A51BD7}" destId="{23CA8F46-08A1-405C-AC54-CE4EB09A796F}" srcOrd="1" destOrd="0" presId="urn:microsoft.com/office/officeart/2016/7/layout/VerticalDownArrowProcess"/>
    <dgm:cxn modelId="{9FC3F2FB-5AC3-4477-A46B-F470C709386C}" type="presParOf" srcId="{0205015F-B96B-428F-A477-1DCB43A51BD7}" destId="{8CF85824-1310-4E2C-8417-2D5688B2F0C7}"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96CD949-2DEF-4DB8-9F79-212B2E6A7E3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34C0498-F77E-40B1-AB46-56FAF7A692FB}">
      <dgm:prSet/>
      <dgm:spPr/>
      <dgm:t>
        <a:bodyPr/>
        <a:lstStyle/>
        <a:p>
          <a:pPr>
            <a:defRPr cap="all"/>
          </a:pPr>
          <a:r>
            <a:rPr lang="en-US"/>
            <a:t>Hospice &amp; Palliative Care Emergency Preparedness Capacity Assessment</a:t>
          </a:r>
        </a:p>
      </dgm:t>
    </dgm:pt>
    <dgm:pt modelId="{78089D4C-B374-481F-A005-0D13864AFE1F}" type="parTrans" cxnId="{988994C5-417F-42CF-8446-85A8823216E2}">
      <dgm:prSet/>
      <dgm:spPr/>
      <dgm:t>
        <a:bodyPr/>
        <a:lstStyle/>
        <a:p>
          <a:endParaRPr lang="en-US"/>
        </a:p>
      </dgm:t>
    </dgm:pt>
    <dgm:pt modelId="{200EBD67-91AE-4B8A-AFB0-341D3060F914}" type="sibTrans" cxnId="{988994C5-417F-42CF-8446-85A8823216E2}">
      <dgm:prSet/>
      <dgm:spPr/>
      <dgm:t>
        <a:bodyPr/>
        <a:lstStyle/>
        <a:p>
          <a:endParaRPr lang="en-US"/>
        </a:p>
      </dgm:t>
    </dgm:pt>
    <dgm:pt modelId="{7BBFB1C7-1227-40A9-831F-F10AA63BC898}">
      <dgm:prSet/>
      <dgm:spPr/>
      <dgm:t>
        <a:bodyPr/>
        <a:lstStyle/>
        <a:p>
          <a:pPr>
            <a:defRPr cap="all"/>
          </a:pPr>
          <a:r>
            <a:rPr lang="en-US"/>
            <a:t>Identification of provider strengths and gaps</a:t>
          </a:r>
        </a:p>
      </dgm:t>
    </dgm:pt>
    <dgm:pt modelId="{F0AFCEE9-2373-4895-9289-8477EBEF3E46}" type="parTrans" cxnId="{8F6301D4-3F88-4438-8179-910E359D7523}">
      <dgm:prSet/>
      <dgm:spPr/>
      <dgm:t>
        <a:bodyPr/>
        <a:lstStyle/>
        <a:p>
          <a:endParaRPr lang="en-US"/>
        </a:p>
      </dgm:t>
    </dgm:pt>
    <dgm:pt modelId="{42D6B7EE-F7E1-4976-B2D0-EF4ABC15F61C}" type="sibTrans" cxnId="{8F6301D4-3F88-4438-8179-910E359D7523}">
      <dgm:prSet/>
      <dgm:spPr/>
      <dgm:t>
        <a:bodyPr/>
        <a:lstStyle/>
        <a:p>
          <a:endParaRPr lang="en-US"/>
        </a:p>
      </dgm:t>
    </dgm:pt>
    <dgm:pt modelId="{00A2D6CA-0611-4896-B9B6-C5AB86C269A4}">
      <dgm:prSet/>
      <dgm:spPr/>
      <dgm:t>
        <a:bodyPr/>
        <a:lstStyle/>
        <a:p>
          <a:pPr>
            <a:defRPr cap="all"/>
          </a:pPr>
          <a:r>
            <a:rPr lang="en-US"/>
            <a:t>Results used to guide future deliverables</a:t>
          </a:r>
        </a:p>
      </dgm:t>
    </dgm:pt>
    <dgm:pt modelId="{49D1ED7D-3EA2-4965-BA74-AB21E46B221A}" type="parTrans" cxnId="{FFC4D374-9262-4BAC-82FA-3EF9B8C3FACA}">
      <dgm:prSet/>
      <dgm:spPr/>
      <dgm:t>
        <a:bodyPr/>
        <a:lstStyle/>
        <a:p>
          <a:endParaRPr lang="en-US"/>
        </a:p>
      </dgm:t>
    </dgm:pt>
    <dgm:pt modelId="{31303F25-D8E4-4DA4-ADC4-03B3B261C225}" type="sibTrans" cxnId="{FFC4D374-9262-4BAC-82FA-3EF9B8C3FACA}">
      <dgm:prSet/>
      <dgm:spPr/>
      <dgm:t>
        <a:bodyPr/>
        <a:lstStyle/>
        <a:p>
          <a:endParaRPr lang="en-US"/>
        </a:p>
      </dgm:t>
    </dgm:pt>
    <dgm:pt modelId="{57E7E1D4-4BEF-4EAE-8F8C-9B0CDEC5F053}">
      <dgm:prSet/>
      <dgm:spPr/>
      <dgm:t>
        <a:bodyPr/>
        <a:lstStyle/>
        <a:p>
          <a:pPr>
            <a:defRPr cap="all"/>
          </a:pPr>
          <a:r>
            <a:rPr lang="en-US"/>
            <a:t>Coalition meetings and early LTCExP exposure</a:t>
          </a:r>
        </a:p>
      </dgm:t>
    </dgm:pt>
    <dgm:pt modelId="{1B3220F3-AD07-423E-82D5-1A8A1F5CB4FA}" type="parTrans" cxnId="{9DBAB1EA-40B3-4905-AB31-4517382CBE22}">
      <dgm:prSet/>
      <dgm:spPr/>
      <dgm:t>
        <a:bodyPr/>
        <a:lstStyle/>
        <a:p>
          <a:endParaRPr lang="en-US"/>
        </a:p>
      </dgm:t>
    </dgm:pt>
    <dgm:pt modelId="{2B3F9CF0-5A91-4D44-BCEE-1E25EB4D1D68}" type="sibTrans" cxnId="{9DBAB1EA-40B3-4905-AB31-4517382CBE22}">
      <dgm:prSet/>
      <dgm:spPr/>
      <dgm:t>
        <a:bodyPr/>
        <a:lstStyle/>
        <a:p>
          <a:endParaRPr lang="en-US"/>
        </a:p>
      </dgm:t>
    </dgm:pt>
    <dgm:pt modelId="{E5441320-11CF-4601-BAF1-9A3E92F5BF10}" type="pres">
      <dgm:prSet presAssocID="{496CD949-2DEF-4DB8-9F79-212B2E6A7E34}" presName="hierChild1" presStyleCnt="0">
        <dgm:presLayoutVars>
          <dgm:chPref val="1"/>
          <dgm:dir/>
          <dgm:animOne val="branch"/>
          <dgm:animLvl val="lvl"/>
          <dgm:resizeHandles/>
        </dgm:presLayoutVars>
      </dgm:prSet>
      <dgm:spPr/>
    </dgm:pt>
    <dgm:pt modelId="{03D67DFF-8332-4266-AB54-655DAEC69057}" type="pres">
      <dgm:prSet presAssocID="{234C0498-F77E-40B1-AB46-56FAF7A692FB}" presName="hierRoot1" presStyleCnt="0"/>
      <dgm:spPr/>
    </dgm:pt>
    <dgm:pt modelId="{257E195C-8C59-4934-8ECA-721B9F6C7389}" type="pres">
      <dgm:prSet presAssocID="{234C0498-F77E-40B1-AB46-56FAF7A692FB}" presName="composite" presStyleCnt="0"/>
      <dgm:spPr/>
    </dgm:pt>
    <dgm:pt modelId="{E9D36DC7-D9BC-4F8A-A6F2-8FB9B139D7AA}" type="pres">
      <dgm:prSet presAssocID="{234C0498-F77E-40B1-AB46-56FAF7A692FB}" presName="background" presStyleLbl="node0" presStyleIdx="0" presStyleCnt="4"/>
      <dgm:spPr/>
    </dgm:pt>
    <dgm:pt modelId="{59001313-0FEE-4B4F-AD0C-9DD7AAFA133B}" type="pres">
      <dgm:prSet presAssocID="{234C0498-F77E-40B1-AB46-56FAF7A692FB}" presName="text" presStyleLbl="fgAcc0" presStyleIdx="0" presStyleCnt="4">
        <dgm:presLayoutVars>
          <dgm:chPref val="3"/>
        </dgm:presLayoutVars>
      </dgm:prSet>
      <dgm:spPr/>
    </dgm:pt>
    <dgm:pt modelId="{4E40398D-3DFD-4D93-BA4B-93D44CC22F18}" type="pres">
      <dgm:prSet presAssocID="{234C0498-F77E-40B1-AB46-56FAF7A692FB}" presName="hierChild2" presStyleCnt="0"/>
      <dgm:spPr/>
    </dgm:pt>
    <dgm:pt modelId="{03E18279-DEBC-4C5A-A262-74AF84B3D7DA}" type="pres">
      <dgm:prSet presAssocID="{7BBFB1C7-1227-40A9-831F-F10AA63BC898}" presName="hierRoot1" presStyleCnt="0"/>
      <dgm:spPr/>
    </dgm:pt>
    <dgm:pt modelId="{42CFD352-5866-41EF-98E9-C338D613D72A}" type="pres">
      <dgm:prSet presAssocID="{7BBFB1C7-1227-40A9-831F-F10AA63BC898}" presName="composite" presStyleCnt="0"/>
      <dgm:spPr/>
    </dgm:pt>
    <dgm:pt modelId="{C7FE95A7-6B0F-423F-81CB-2361FB57DF7F}" type="pres">
      <dgm:prSet presAssocID="{7BBFB1C7-1227-40A9-831F-F10AA63BC898}" presName="background" presStyleLbl="node0" presStyleIdx="1" presStyleCnt="4"/>
      <dgm:spPr/>
    </dgm:pt>
    <dgm:pt modelId="{D00C98A9-2C13-4FB7-8EC9-A0FF0438C940}" type="pres">
      <dgm:prSet presAssocID="{7BBFB1C7-1227-40A9-831F-F10AA63BC898}" presName="text" presStyleLbl="fgAcc0" presStyleIdx="1" presStyleCnt="4">
        <dgm:presLayoutVars>
          <dgm:chPref val="3"/>
        </dgm:presLayoutVars>
      </dgm:prSet>
      <dgm:spPr/>
    </dgm:pt>
    <dgm:pt modelId="{9701ACC5-9A0C-4253-BC63-D4C3BE14F197}" type="pres">
      <dgm:prSet presAssocID="{7BBFB1C7-1227-40A9-831F-F10AA63BC898}" presName="hierChild2" presStyleCnt="0"/>
      <dgm:spPr/>
    </dgm:pt>
    <dgm:pt modelId="{ECB4D81B-A4CB-43A5-8899-15241E5C892F}" type="pres">
      <dgm:prSet presAssocID="{00A2D6CA-0611-4896-B9B6-C5AB86C269A4}" presName="hierRoot1" presStyleCnt="0"/>
      <dgm:spPr/>
    </dgm:pt>
    <dgm:pt modelId="{2F615716-B29D-494A-B679-8828C449A471}" type="pres">
      <dgm:prSet presAssocID="{00A2D6CA-0611-4896-B9B6-C5AB86C269A4}" presName="composite" presStyleCnt="0"/>
      <dgm:spPr/>
    </dgm:pt>
    <dgm:pt modelId="{8F31BC9D-AC70-4613-B2DE-9E933418DA38}" type="pres">
      <dgm:prSet presAssocID="{00A2D6CA-0611-4896-B9B6-C5AB86C269A4}" presName="background" presStyleLbl="node0" presStyleIdx="2" presStyleCnt="4"/>
      <dgm:spPr/>
    </dgm:pt>
    <dgm:pt modelId="{F57F9E9E-1ED6-444A-A5BE-EBD1BF71972B}" type="pres">
      <dgm:prSet presAssocID="{00A2D6CA-0611-4896-B9B6-C5AB86C269A4}" presName="text" presStyleLbl="fgAcc0" presStyleIdx="2" presStyleCnt="4">
        <dgm:presLayoutVars>
          <dgm:chPref val="3"/>
        </dgm:presLayoutVars>
      </dgm:prSet>
      <dgm:spPr/>
    </dgm:pt>
    <dgm:pt modelId="{D1020D9F-0DE4-4FA0-A2D8-4AB3A589E710}" type="pres">
      <dgm:prSet presAssocID="{00A2D6CA-0611-4896-B9B6-C5AB86C269A4}" presName="hierChild2" presStyleCnt="0"/>
      <dgm:spPr/>
    </dgm:pt>
    <dgm:pt modelId="{A56BF517-A706-4291-BEB1-18FF5903AD23}" type="pres">
      <dgm:prSet presAssocID="{57E7E1D4-4BEF-4EAE-8F8C-9B0CDEC5F053}" presName="hierRoot1" presStyleCnt="0"/>
      <dgm:spPr/>
    </dgm:pt>
    <dgm:pt modelId="{57CC5C7F-44AA-4BA8-8E20-2C9446731285}" type="pres">
      <dgm:prSet presAssocID="{57E7E1D4-4BEF-4EAE-8F8C-9B0CDEC5F053}" presName="composite" presStyleCnt="0"/>
      <dgm:spPr/>
    </dgm:pt>
    <dgm:pt modelId="{1214324E-6210-43A0-87F0-B3ABCE30D955}" type="pres">
      <dgm:prSet presAssocID="{57E7E1D4-4BEF-4EAE-8F8C-9B0CDEC5F053}" presName="background" presStyleLbl="node0" presStyleIdx="3" presStyleCnt="4"/>
      <dgm:spPr/>
    </dgm:pt>
    <dgm:pt modelId="{8C7C9A2E-2A4C-43CC-B858-B158094CF046}" type="pres">
      <dgm:prSet presAssocID="{57E7E1D4-4BEF-4EAE-8F8C-9B0CDEC5F053}" presName="text" presStyleLbl="fgAcc0" presStyleIdx="3" presStyleCnt="4">
        <dgm:presLayoutVars>
          <dgm:chPref val="3"/>
        </dgm:presLayoutVars>
      </dgm:prSet>
      <dgm:spPr/>
    </dgm:pt>
    <dgm:pt modelId="{C7D4C4EB-E7EA-4C02-B910-857D178A3FC9}" type="pres">
      <dgm:prSet presAssocID="{57E7E1D4-4BEF-4EAE-8F8C-9B0CDEC5F053}" presName="hierChild2" presStyleCnt="0"/>
      <dgm:spPr/>
    </dgm:pt>
  </dgm:ptLst>
  <dgm:cxnLst>
    <dgm:cxn modelId="{69232E50-01F7-4D0C-9010-F5AA285CB5A8}" type="presOf" srcId="{7BBFB1C7-1227-40A9-831F-F10AA63BC898}" destId="{D00C98A9-2C13-4FB7-8EC9-A0FF0438C940}" srcOrd="0" destOrd="0" presId="urn:microsoft.com/office/officeart/2005/8/layout/hierarchy1"/>
    <dgm:cxn modelId="{280CAE71-87BC-4BE9-B7E9-4A6C2C41FED2}" type="presOf" srcId="{00A2D6CA-0611-4896-B9B6-C5AB86C269A4}" destId="{F57F9E9E-1ED6-444A-A5BE-EBD1BF71972B}" srcOrd="0" destOrd="0" presId="urn:microsoft.com/office/officeart/2005/8/layout/hierarchy1"/>
    <dgm:cxn modelId="{FFC4D374-9262-4BAC-82FA-3EF9B8C3FACA}" srcId="{496CD949-2DEF-4DB8-9F79-212B2E6A7E34}" destId="{00A2D6CA-0611-4896-B9B6-C5AB86C269A4}" srcOrd="2" destOrd="0" parTransId="{49D1ED7D-3EA2-4965-BA74-AB21E46B221A}" sibTransId="{31303F25-D8E4-4DA4-ADC4-03B3B261C225}"/>
    <dgm:cxn modelId="{C302A692-CB18-4D5E-8E02-414D0F8FB55B}" type="presOf" srcId="{496CD949-2DEF-4DB8-9F79-212B2E6A7E34}" destId="{E5441320-11CF-4601-BAF1-9A3E92F5BF10}" srcOrd="0" destOrd="0" presId="urn:microsoft.com/office/officeart/2005/8/layout/hierarchy1"/>
    <dgm:cxn modelId="{988994C5-417F-42CF-8446-85A8823216E2}" srcId="{496CD949-2DEF-4DB8-9F79-212B2E6A7E34}" destId="{234C0498-F77E-40B1-AB46-56FAF7A692FB}" srcOrd="0" destOrd="0" parTransId="{78089D4C-B374-481F-A005-0D13864AFE1F}" sibTransId="{200EBD67-91AE-4B8A-AFB0-341D3060F914}"/>
    <dgm:cxn modelId="{CA8194CA-A3E9-4494-B9B0-AAD0AADD93DA}" type="presOf" srcId="{57E7E1D4-4BEF-4EAE-8F8C-9B0CDEC5F053}" destId="{8C7C9A2E-2A4C-43CC-B858-B158094CF046}" srcOrd="0" destOrd="0" presId="urn:microsoft.com/office/officeart/2005/8/layout/hierarchy1"/>
    <dgm:cxn modelId="{3BE352CB-1820-4492-9CA1-FFEF01F4C67E}" type="presOf" srcId="{234C0498-F77E-40B1-AB46-56FAF7A692FB}" destId="{59001313-0FEE-4B4F-AD0C-9DD7AAFA133B}" srcOrd="0" destOrd="0" presId="urn:microsoft.com/office/officeart/2005/8/layout/hierarchy1"/>
    <dgm:cxn modelId="{8F6301D4-3F88-4438-8179-910E359D7523}" srcId="{496CD949-2DEF-4DB8-9F79-212B2E6A7E34}" destId="{7BBFB1C7-1227-40A9-831F-F10AA63BC898}" srcOrd="1" destOrd="0" parTransId="{F0AFCEE9-2373-4895-9289-8477EBEF3E46}" sibTransId="{42D6B7EE-F7E1-4976-B2D0-EF4ABC15F61C}"/>
    <dgm:cxn modelId="{9DBAB1EA-40B3-4905-AB31-4517382CBE22}" srcId="{496CD949-2DEF-4DB8-9F79-212B2E6A7E34}" destId="{57E7E1D4-4BEF-4EAE-8F8C-9B0CDEC5F053}" srcOrd="3" destOrd="0" parTransId="{1B3220F3-AD07-423E-82D5-1A8A1F5CB4FA}" sibTransId="{2B3F9CF0-5A91-4D44-BCEE-1E25EB4D1D68}"/>
    <dgm:cxn modelId="{0C11A207-DFA0-42D2-99CF-85B9B7761C54}" type="presParOf" srcId="{E5441320-11CF-4601-BAF1-9A3E92F5BF10}" destId="{03D67DFF-8332-4266-AB54-655DAEC69057}" srcOrd="0" destOrd="0" presId="urn:microsoft.com/office/officeart/2005/8/layout/hierarchy1"/>
    <dgm:cxn modelId="{5BA17683-3D50-4002-A8ED-E92FD8B2E7D4}" type="presParOf" srcId="{03D67DFF-8332-4266-AB54-655DAEC69057}" destId="{257E195C-8C59-4934-8ECA-721B9F6C7389}" srcOrd="0" destOrd="0" presId="urn:microsoft.com/office/officeart/2005/8/layout/hierarchy1"/>
    <dgm:cxn modelId="{0F5FCE9C-768D-4E6B-B5CC-F6D5B56EECE1}" type="presParOf" srcId="{257E195C-8C59-4934-8ECA-721B9F6C7389}" destId="{E9D36DC7-D9BC-4F8A-A6F2-8FB9B139D7AA}" srcOrd="0" destOrd="0" presId="urn:microsoft.com/office/officeart/2005/8/layout/hierarchy1"/>
    <dgm:cxn modelId="{E29EB9A7-9105-42E7-BB3A-F8DF89C12CFC}" type="presParOf" srcId="{257E195C-8C59-4934-8ECA-721B9F6C7389}" destId="{59001313-0FEE-4B4F-AD0C-9DD7AAFA133B}" srcOrd="1" destOrd="0" presId="urn:microsoft.com/office/officeart/2005/8/layout/hierarchy1"/>
    <dgm:cxn modelId="{59A5BABA-5A84-4A7F-BFA0-CBF91DFAAA63}" type="presParOf" srcId="{03D67DFF-8332-4266-AB54-655DAEC69057}" destId="{4E40398D-3DFD-4D93-BA4B-93D44CC22F18}" srcOrd="1" destOrd="0" presId="urn:microsoft.com/office/officeart/2005/8/layout/hierarchy1"/>
    <dgm:cxn modelId="{56BFB4F3-C3AA-4CEB-AEA7-05151FB6FCB2}" type="presParOf" srcId="{E5441320-11CF-4601-BAF1-9A3E92F5BF10}" destId="{03E18279-DEBC-4C5A-A262-74AF84B3D7DA}" srcOrd="1" destOrd="0" presId="urn:microsoft.com/office/officeart/2005/8/layout/hierarchy1"/>
    <dgm:cxn modelId="{6EC84ED8-D91D-4FC6-942B-8E608B1FCEC5}" type="presParOf" srcId="{03E18279-DEBC-4C5A-A262-74AF84B3D7DA}" destId="{42CFD352-5866-41EF-98E9-C338D613D72A}" srcOrd="0" destOrd="0" presId="urn:microsoft.com/office/officeart/2005/8/layout/hierarchy1"/>
    <dgm:cxn modelId="{E1AE0C0B-483B-4888-B646-303430240C85}" type="presParOf" srcId="{42CFD352-5866-41EF-98E9-C338D613D72A}" destId="{C7FE95A7-6B0F-423F-81CB-2361FB57DF7F}" srcOrd="0" destOrd="0" presId="urn:microsoft.com/office/officeart/2005/8/layout/hierarchy1"/>
    <dgm:cxn modelId="{3B625821-3CE8-4CBC-952C-5E709E9AA9E6}" type="presParOf" srcId="{42CFD352-5866-41EF-98E9-C338D613D72A}" destId="{D00C98A9-2C13-4FB7-8EC9-A0FF0438C940}" srcOrd="1" destOrd="0" presId="urn:microsoft.com/office/officeart/2005/8/layout/hierarchy1"/>
    <dgm:cxn modelId="{B1E47C59-3F97-4A7C-AD6B-4524E3BE3316}" type="presParOf" srcId="{03E18279-DEBC-4C5A-A262-74AF84B3D7DA}" destId="{9701ACC5-9A0C-4253-BC63-D4C3BE14F197}" srcOrd="1" destOrd="0" presId="urn:microsoft.com/office/officeart/2005/8/layout/hierarchy1"/>
    <dgm:cxn modelId="{C2AA8D0F-0E3B-40E7-9C6C-5A9F7CCAE03A}" type="presParOf" srcId="{E5441320-11CF-4601-BAF1-9A3E92F5BF10}" destId="{ECB4D81B-A4CB-43A5-8899-15241E5C892F}" srcOrd="2" destOrd="0" presId="urn:microsoft.com/office/officeart/2005/8/layout/hierarchy1"/>
    <dgm:cxn modelId="{4C7D4B7B-991B-4543-888B-78F032518D92}" type="presParOf" srcId="{ECB4D81B-A4CB-43A5-8899-15241E5C892F}" destId="{2F615716-B29D-494A-B679-8828C449A471}" srcOrd="0" destOrd="0" presId="urn:microsoft.com/office/officeart/2005/8/layout/hierarchy1"/>
    <dgm:cxn modelId="{01646A96-4E7D-4FFB-BBE9-2D50612CB922}" type="presParOf" srcId="{2F615716-B29D-494A-B679-8828C449A471}" destId="{8F31BC9D-AC70-4613-B2DE-9E933418DA38}" srcOrd="0" destOrd="0" presId="urn:microsoft.com/office/officeart/2005/8/layout/hierarchy1"/>
    <dgm:cxn modelId="{E5EF3EE1-DABC-45BE-8ECA-E596F00661DB}" type="presParOf" srcId="{2F615716-B29D-494A-B679-8828C449A471}" destId="{F57F9E9E-1ED6-444A-A5BE-EBD1BF71972B}" srcOrd="1" destOrd="0" presId="urn:microsoft.com/office/officeart/2005/8/layout/hierarchy1"/>
    <dgm:cxn modelId="{4DDF9D1B-0AC2-420A-9D8D-6F30FF5FAB88}" type="presParOf" srcId="{ECB4D81B-A4CB-43A5-8899-15241E5C892F}" destId="{D1020D9F-0DE4-4FA0-A2D8-4AB3A589E710}" srcOrd="1" destOrd="0" presId="urn:microsoft.com/office/officeart/2005/8/layout/hierarchy1"/>
    <dgm:cxn modelId="{61C2ECDC-F6FB-4C8D-8262-0B457BF070FB}" type="presParOf" srcId="{E5441320-11CF-4601-BAF1-9A3E92F5BF10}" destId="{A56BF517-A706-4291-BEB1-18FF5903AD23}" srcOrd="3" destOrd="0" presId="urn:microsoft.com/office/officeart/2005/8/layout/hierarchy1"/>
    <dgm:cxn modelId="{93E8C46E-ADE6-4B60-A09A-9EB51F54C1CB}" type="presParOf" srcId="{A56BF517-A706-4291-BEB1-18FF5903AD23}" destId="{57CC5C7F-44AA-4BA8-8E20-2C9446731285}" srcOrd="0" destOrd="0" presId="urn:microsoft.com/office/officeart/2005/8/layout/hierarchy1"/>
    <dgm:cxn modelId="{685B04B1-30AA-40F4-B696-7F99A6C2387D}" type="presParOf" srcId="{57CC5C7F-44AA-4BA8-8E20-2C9446731285}" destId="{1214324E-6210-43A0-87F0-B3ABCE30D955}" srcOrd="0" destOrd="0" presId="urn:microsoft.com/office/officeart/2005/8/layout/hierarchy1"/>
    <dgm:cxn modelId="{22C38504-B147-4DE6-BC8E-BEA9A58AF2A7}" type="presParOf" srcId="{57CC5C7F-44AA-4BA8-8E20-2C9446731285}" destId="{8C7C9A2E-2A4C-43CC-B858-B158094CF046}" srcOrd="1" destOrd="0" presId="urn:microsoft.com/office/officeart/2005/8/layout/hierarchy1"/>
    <dgm:cxn modelId="{8BCEEF6A-7594-45C8-812E-34B7F97D52DA}" type="presParOf" srcId="{A56BF517-A706-4291-BEB1-18FF5903AD23}" destId="{C7D4C4EB-E7EA-4C02-B910-857D178A3FC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54E6DD7-E32A-4557-B0F3-7DE130CED801}"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06392D5F-0FA6-4EEA-9F61-A0F79A8AA583}">
      <dgm:prSet/>
      <dgm:spPr/>
      <dgm:t>
        <a:bodyPr/>
        <a:lstStyle/>
        <a:p>
          <a:pPr>
            <a:defRPr cap="all"/>
          </a:pPr>
          <a:r>
            <a:rPr lang="en-US" b="1"/>
            <a:t>Focus Areas</a:t>
          </a:r>
          <a:endParaRPr lang="en-US"/>
        </a:p>
      </dgm:t>
    </dgm:pt>
    <dgm:pt modelId="{6F79825C-6528-45F7-B27C-9DB8DC2FC8C4}" type="parTrans" cxnId="{B4A48F67-7751-4DED-ACEC-41D2C4639E63}">
      <dgm:prSet/>
      <dgm:spPr/>
      <dgm:t>
        <a:bodyPr/>
        <a:lstStyle/>
        <a:p>
          <a:endParaRPr lang="en-US"/>
        </a:p>
      </dgm:t>
    </dgm:pt>
    <dgm:pt modelId="{B148BC2C-2360-4C5D-98E2-F4B69823D4C8}" type="sibTrans" cxnId="{B4A48F67-7751-4DED-ACEC-41D2C4639E63}">
      <dgm:prSet/>
      <dgm:spPr/>
      <dgm:t>
        <a:bodyPr/>
        <a:lstStyle/>
        <a:p>
          <a:endParaRPr lang="en-US"/>
        </a:p>
      </dgm:t>
    </dgm:pt>
    <dgm:pt modelId="{F26B8B32-4BFC-4647-B18A-042434CDA1F5}">
      <dgm:prSet/>
      <dgm:spPr/>
      <dgm:t>
        <a:bodyPr/>
        <a:lstStyle/>
        <a:p>
          <a:pPr>
            <a:defRPr cap="all"/>
          </a:pPr>
          <a:r>
            <a:rPr lang="en-US"/>
            <a:t>Infectious disease readiness</a:t>
          </a:r>
        </a:p>
      </dgm:t>
    </dgm:pt>
    <dgm:pt modelId="{853DF560-92AB-45DD-AD28-A0A2CA38BF18}" type="parTrans" cxnId="{25F16A1C-11B4-42AA-B23E-951D4884FB7F}">
      <dgm:prSet/>
      <dgm:spPr/>
      <dgm:t>
        <a:bodyPr/>
        <a:lstStyle/>
        <a:p>
          <a:endParaRPr lang="en-US"/>
        </a:p>
      </dgm:t>
    </dgm:pt>
    <dgm:pt modelId="{6346E207-942A-47FA-9184-7FFEB53A855E}" type="sibTrans" cxnId="{25F16A1C-11B4-42AA-B23E-951D4884FB7F}">
      <dgm:prSet/>
      <dgm:spPr/>
      <dgm:t>
        <a:bodyPr/>
        <a:lstStyle/>
        <a:p>
          <a:endParaRPr lang="en-US"/>
        </a:p>
      </dgm:t>
    </dgm:pt>
    <dgm:pt modelId="{0149F0FC-36C3-4CE7-ACAF-B3ED3138E5AA}">
      <dgm:prSet/>
      <dgm:spPr/>
      <dgm:t>
        <a:bodyPr/>
        <a:lstStyle/>
        <a:p>
          <a:pPr>
            <a:defRPr cap="all"/>
          </a:pPr>
          <a:r>
            <a:rPr lang="en-US"/>
            <a:t>PPE protection and workforce safety</a:t>
          </a:r>
        </a:p>
      </dgm:t>
    </dgm:pt>
    <dgm:pt modelId="{1F95137D-310E-4937-B128-54FB64F70722}" type="parTrans" cxnId="{49C1B386-5E36-42B2-982A-E6CE533A6348}">
      <dgm:prSet/>
      <dgm:spPr/>
      <dgm:t>
        <a:bodyPr/>
        <a:lstStyle/>
        <a:p>
          <a:endParaRPr lang="en-US"/>
        </a:p>
      </dgm:t>
    </dgm:pt>
    <dgm:pt modelId="{12921564-8DEB-426C-9977-6F43113A0BA0}" type="sibTrans" cxnId="{49C1B386-5E36-42B2-982A-E6CE533A6348}">
      <dgm:prSet/>
      <dgm:spPr/>
      <dgm:t>
        <a:bodyPr/>
        <a:lstStyle/>
        <a:p>
          <a:endParaRPr lang="en-US"/>
        </a:p>
      </dgm:t>
    </dgm:pt>
    <dgm:pt modelId="{E569125A-58EC-4869-B429-98F1A0D875D3}">
      <dgm:prSet/>
      <dgm:spPr/>
      <dgm:t>
        <a:bodyPr/>
        <a:lstStyle/>
        <a:p>
          <a:pPr>
            <a:defRPr cap="all"/>
          </a:pPr>
          <a:r>
            <a:rPr lang="en-US" dirty="0"/>
            <a:t>Exercise designed </a:t>
          </a:r>
          <a:r>
            <a:rPr lang="en-US" i="1" dirty="0"/>
            <a:t>by and for</a:t>
          </a:r>
          <a:r>
            <a:rPr lang="en-US" dirty="0"/>
            <a:t> hospice and palliative care providers</a:t>
          </a:r>
        </a:p>
      </dgm:t>
    </dgm:pt>
    <dgm:pt modelId="{F1B3E874-81FF-4CD7-8FCC-0E1BAA51898F}" type="parTrans" cxnId="{79673CEA-8999-460D-A25B-E3A072A18E52}">
      <dgm:prSet/>
      <dgm:spPr/>
      <dgm:t>
        <a:bodyPr/>
        <a:lstStyle/>
        <a:p>
          <a:endParaRPr lang="en-US"/>
        </a:p>
      </dgm:t>
    </dgm:pt>
    <dgm:pt modelId="{020E7520-E2AC-478F-9CCF-D6B1B5B6EA41}" type="sibTrans" cxnId="{79673CEA-8999-460D-A25B-E3A072A18E52}">
      <dgm:prSet/>
      <dgm:spPr/>
      <dgm:t>
        <a:bodyPr/>
        <a:lstStyle/>
        <a:p>
          <a:endParaRPr lang="en-US"/>
        </a:p>
      </dgm:t>
    </dgm:pt>
    <dgm:pt modelId="{43B98674-502F-4388-AEE8-5D080F7DF7B2}">
      <dgm:prSet/>
      <dgm:spPr/>
      <dgm:t>
        <a:bodyPr/>
        <a:lstStyle/>
        <a:p>
          <a:pPr>
            <a:defRPr cap="all"/>
          </a:pPr>
          <a:r>
            <a:rPr lang="en-US" dirty="0"/>
            <a:t>Strengthened partnerships across ESF‑8 and emergency management PARTNERS</a:t>
          </a:r>
        </a:p>
      </dgm:t>
    </dgm:pt>
    <dgm:pt modelId="{6F0FFDB6-A545-47DE-900E-B2FB001D8330}" type="parTrans" cxnId="{B8CB6115-B55C-48E5-8321-5ED5BDC95A1E}">
      <dgm:prSet/>
      <dgm:spPr/>
      <dgm:t>
        <a:bodyPr/>
        <a:lstStyle/>
        <a:p>
          <a:endParaRPr lang="en-US"/>
        </a:p>
      </dgm:t>
    </dgm:pt>
    <dgm:pt modelId="{00829A82-34E4-405A-9BF6-6AD3FB98D287}" type="sibTrans" cxnId="{B8CB6115-B55C-48E5-8321-5ED5BDC95A1E}">
      <dgm:prSet/>
      <dgm:spPr/>
      <dgm:t>
        <a:bodyPr/>
        <a:lstStyle/>
        <a:p>
          <a:endParaRPr lang="en-US"/>
        </a:p>
      </dgm:t>
    </dgm:pt>
    <dgm:pt modelId="{02625BF1-C128-4685-B4E7-FF52DD1BAC2C}" type="pres">
      <dgm:prSet presAssocID="{354E6DD7-E32A-4557-B0F3-7DE130CED801}" presName="root" presStyleCnt="0">
        <dgm:presLayoutVars>
          <dgm:dir/>
          <dgm:resizeHandles val="exact"/>
        </dgm:presLayoutVars>
      </dgm:prSet>
      <dgm:spPr/>
    </dgm:pt>
    <dgm:pt modelId="{AE841022-C0D0-4E4F-9E29-6A1707A049E2}" type="pres">
      <dgm:prSet presAssocID="{06392D5F-0FA6-4EEA-9F61-A0F79A8AA583}" presName="compNode" presStyleCnt="0"/>
      <dgm:spPr/>
    </dgm:pt>
    <dgm:pt modelId="{BE97EBA6-DA6F-42A7-84F0-B0C3933C3AFB}" type="pres">
      <dgm:prSet presAssocID="{06392D5F-0FA6-4EEA-9F61-A0F79A8AA583}" presName="iconBgRect" presStyleLbl="bgShp" presStyleIdx="0" presStyleCnt="5"/>
      <dgm:spPr/>
    </dgm:pt>
    <dgm:pt modelId="{F0CED1B1-1B04-4D24-BAB7-C2B0838D7B0E}" type="pres">
      <dgm:prSet presAssocID="{06392D5F-0FA6-4EEA-9F61-A0F79A8AA58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DC995F95-0DDC-46EB-91BD-815B92835267}" type="pres">
      <dgm:prSet presAssocID="{06392D5F-0FA6-4EEA-9F61-A0F79A8AA583}" presName="spaceRect" presStyleCnt="0"/>
      <dgm:spPr/>
    </dgm:pt>
    <dgm:pt modelId="{6365B6DD-82CA-43F0-B91F-38FD033B9D36}" type="pres">
      <dgm:prSet presAssocID="{06392D5F-0FA6-4EEA-9F61-A0F79A8AA583}" presName="textRect" presStyleLbl="revTx" presStyleIdx="0" presStyleCnt="5">
        <dgm:presLayoutVars>
          <dgm:chMax val="1"/>
          <dgm:chPref val="1"/>
        </dgm:presLayoutVars>
      </dgm:prSet>
      <dgm:spPr/>
    </dgm:pt>
    <dgm:pt modelId="{463FE161-1FFC-482F-8086-C34D592A185D}" type="pres">
      <dgm:prSet presAssocID="{B148BC2C-2360-4C5D-98E2-F4B69823D4C8}" presName="sibTrans" presStyleCnt="0"/>
      <dgm:spPr/>
    </dgm:pt>
    <dgm:pt modelId="{265A587F-05A1-4EE2-8129-D662EC1227DF}" type="pres">
      <dgm:prSet presAssocID="{F26B8B32-4BFC-4647-B18A-042434CDA1F5}" presName="compNode" presStyleCnt="0"/>
      <dgm:spPr/>
    </dgm:pt>
    <dgm:pt modelId="{29685BC0-7AC5-49AA-875B-17B9061C4496}" type="pres">
      <dgm:prSet presAssocID="{F26B8B32-4BFC-4647-B18A-042434CDA1F5}" presName="iconBgRect" presStyleLbl="bgShp" presStyleIdx="1" presStyleCnt="5"/>
      <dgm:spPr/>
    </dgm:pt>
    <dgm:pt modelId="{0F5E6B44-167D-478A-A1D0-0FD1010DAFBE}" type="pres">
      <dgm:prSet presAssocID="{F26B8B32-4BFC-4647-B18A-042434CDA1F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edle"/>
        </a:ext>
      </dgm:extLst>
    </dgm:pt>
    <dgm:pt modelId="{DE71E6C2-E04E-4B4F-A623-E3EC804D24C6}" type="pres">
      <dgm:prSet presAssocID="{F26B8B32-4BFC-4647-B18A-042434CDA1F5}" presName="spaceRect" presStyleCnt="0"/>
      <dgm:spPr/>
    </dgm:pt>
    <dgm:pt modelId="{D833EE3A-E5BB-48F5-9A91-EEB6A5BE04BE}" type="pres">
      <dgm:prSet presAssocID="{F26B8B32-4BFC-4647-B18A-042434CDA1F5}" presName="textRect" presStyleLbl="revTx" presStyleIdx="1" presStyleCnt="5">
        <dgm:presLayoutVars>
          <dgm:chMax val="1"/>
          <dgm:chPref val="1"/>
        </dgm:presLayoutVars>
      </dgm:prSet>
      <dgm:spPr/>
    </dgm:pt>
    <dgm:pt modelId="{6763AB0B-F74F-42ED-AD69-FC437BF746C2}" type="pres">
      <dgm:prSet presAssocID="{6346E207-942A-47FA-9184-7FFEB53A855E}" presName="sibTrans" presStyleCnt="0"/>
      <dgm:spPr/>
    </dgm:pt>
    <dgm:pt modelId="{D13D13D7-917E-4070-A6B2-F22322C944AA}" type="pres">
      <dgm:prSet presAssocID="{0149F0FC-36C3-4CE7-ACAF-B3ED3138E5AA}" presName="compNode" presStyleCnt="0"/>
      <dgm:spPr/>
    </dgm:pt>
    <dgm:pt modelId="{C7B22FEE-538E-43B3-87D9-1DF9E0925A4B}" type="pres">
      <dgm:prSet presAssocID="{0149F0FC-36C3-4CE7-ACAF-B3ED3138E5AA}" presName="iconBgRect" presStyleLbl="bgShp" presStyleIdx="2" presStyleCnt="5"/>
      <dgm:spPr/>
    </dgm:pt>
    <dgm:pt modelId="{B7F027EE-24F3-4751-BC2E-26866459C744}" type="pres">
      <dgm:prSet presAssocID="{0149F0FC-36C3-4CE7-ACAF-B3ED3138E5A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88887FC6-E661-4DCA-B238-9FFEE47CE033}" type="pres">
      <dgm:prSet presAssocID="{0149F0FC-36C3-4CE7-ACAF-B3ED3138E5AA}" presName="spaceRect" presStyleCnt="0"/>
      <dgm:spPr/>
    </dgm:pt>
    <dgm:pt modelId="{0AE2B958-4EE8-4260-8858-6CC8C3A751B4}" type="pres">
      <dgm:prSet presAssocID="{0149F0FC-36C3-4CE7-ACAF-B3ED3138E5AA}" presName="textRect" presStyleLbl="revTx" presStyleIdx="2" presStyleCnt="5">
        <dgm:presLayoutVars>
          <dgm:chMax val="1"/>
          <dgm:chPref val="1"/>
        </dgm:presLayoutVars>
      </dgm:prSet>
      <dgm:spPr/>
    </dgm:pt>
    <dgm:pt modelId="{9BD4B022-EF4C-4F4B-9BE9-9E7A0E822B47}" type="pres">
      <dgm:prSet presAssocID="{12921564-8DEB-426C-9977-6F43113A0BA0}" presName="sibTrans" presStyleCnt="0"/>
      <dgm:spPr/>
    </dgm:pt>
    <dgm:pt modelId="{483E711A-9EB0-4152-BAC1-8A3B835CFB35}" type="pres">
      <dgm:prSet presAssocID="{E569125A-58EC-4869-B429-98F1A0D875D3}" presName="compNode" presStyleCnt="0"/>
      <dgm:spPr/>
    </dgm:pt>
    <dgm:pt modelId="{72E23335-036D-4C46-8FA9-D41B52F141E4}" type="pres">
      <dgm:prSet presAssocID="{E569125A-58EC-4869-B429-98F1A0D875D3}" presName="iconBgRect" presStyleLbl="bgShp" presStyleIdx="3" presStyleCnt="5"/>
      <dgm:spPr/>
    </dgm:pt>
    <dgm:pt modelId="{7A9762C3-0419-4E45-84C3-41FB2C39F9DA}" type="pres">
      <dgm:prSet presAssocID="{E569125A-58EC-4869-B429-98F1A0D875D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39ABE640-C5A4-46E4-BD62-935002D86967}" type="pres">
      <dgm:prSet presAssocID="{E569125A-58EC-4869-B429-98F1A0D875D3}" presName="spaceRect" presStyleCnt="0"/>
      <dgm:spPr/>
    </dgm:pt>
    <dgm:pt modelId="{9F323FE5-1719-4CBA-BF8E-50B4858E4A8F}" type="pres">
      <dgm:prSet presAssocID="{E569125A-58EC-4869-B429-98F1A0D875D3}" presName="textRect" presStyleLbl="revTx" presStyleIdx="3" presStyleCnt="5">
        <dgm:presLayoutVars>
          <dgm:chMax val="1"/>
          <dgm:chPref val="1"/>
        </dgm:presLayoutVars>
      </dgm:prSet>
      <dgm:spPr/>
    </dgm:pt>
    <dgm:pt modelId="{552A260E-91EA-4F32-B47E-30FBFBCDC077}" type="pres">
      <dgm:prSet presAssocID="{020E7520-E2AC-478F-9CCF-D6B1B5B6EA41}" presName="sibTrans" presStyleCnt="0"/>
      <dgm:spPr/>
    </dgm:pt>
    <dgm:pt modelId="{71BD0660-2FA0-4B99-9D35-D2299DBC1C66}" type="pres">
      <dgm:prSet presAssocID="{43B98674-502F-4388-AEE8-5D080F7DF7B2}" presName="compNode" presStyleCnt="0"/>
      <dgm:spPr/>
    </dgm:pt>
    <dgm:pt modelId="{BF9F188B-8C2D-4175-9172-B92F39B7B2CB}" type="pres">
      <dgm:prSet presAssocID="{43B98674-502F-4388-AEE8-5D080F7DF7B2}" presName="iconBgRect" presStyleLbl="bgShp" presStyleIdx="4" presStyleCnt="5"/>
      <dgm:spPr/>
    </dgm:pt>
    <dgm:pt modelId="{30CC97D3-171E-452E-A59F-1E1E27E9D7C3}" type="pres">
      <dgm:prSet presAssocID="{43B98674-502F-4388-AEE8-5D080F7DF7B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andshake"/>
        </a:ext>
      </dgm:extLst>
    </dgm:pt>
    <dgm:pt modelId="{5C4D5E5B-6FD6-479D-A26F-A08762B0F11A}" type="pres">
      <dgm:prSet presAssocID="{43B98674-502F-4388-AEE8-5D080F7DF7B2}" presName="spaceRect" presStyleCnt="0"/>
      <dgm:spPr/>
    </dgm:pt>
    <dgm:pt modelId="{406B851A-E454-4067-8DA6-3049A1385437}" type="pres">
      <dgm:prSet presAssocID="{43B98674-502F-4388-AEE8-5D080F7DF7B2}" presName="textRect" presStyleLbl="revTx" presStyleIdx="4" presStyleCnt="5">
        <dgm:presLayoutVars>
          <dgm:chMax val="1"/>
          <dgm:chPref val="1"/>
        </dgm:presLayoutVars>
      </dgm:prSet>
      <dgm:spPr/>
    </dgm:pt>
  </dgm:ptLst>
  <dgm:cxnLst>
    <dgm:cxn modelId="{B8CB6115-B55C-48E5-8321-5ED5BDC95A1E}" srcId="{354E6DD7-E32A-4557-B0F3-7DE130CED801}" destId="{43B98674-502F-4388-AEE8-5D080F7DF7B2}" srcOrd="4" destOrd="0" parTransId="{6F0FFDB6-A545-47DE-900E-B2FB001D8330}" sibTransId="{00829A82-34E4-405A-9BF6-6AD3FB98D287}"/>
    <dgm:cxn modelId="{25F16A1C-11B4-42AA-B23E-951D4884FB7F}" srcId="{354E6DD7-E32A-4557-B0F3-7DE130CED801}" destId="{F26B8B32-4BFC-4647-B18A-042434CDA1F5}" srcOrd="1" destOrd="0" parTransId="{853DF560-92AB-45DD-AD28-A0A2CA38BF18}" sibTransId="{6346E207-942A-47FA-9184-7FFEB53A855E}"/>
    <dgm:cxn modelId="{BD7D6F27-159B-4286-B773-6C653227A7B7}" type="presOf" srcId="{06392D5F-0FA6-4EEA-9F61-A0F79A8AA583}" destId="{6365B6DD-82CA-43F0-B91F-38FD033B9D36}" srcOrd="0" destOrd="0" presId="urn:microsoft.com/office/officeart/2018/5/layout/IconCircleLabelList"/>
    <dgm:cxn modelId="{DC368B41-9490-426C-8A03-8623C18BC3A4}" type="presOf" srcId="{354E6DD7-E32A-4557-B0F3-7DE130CED801}" destId="{02625BF1-C128-4685-B4E7-FF52DD1BAC2C}" srcOrd="0" destOrd="0" presId="urn:microsoft.com/office/officeart/2018/5/layout/IconCircleLabelList"/>
    <dgm:cxn modelId="{B4A48F67-7751-4DED-ACEC-41D2C4639E63}" srcId="{354E6DD7-E32A-4557-B0F3-7DE130CED801}" destId="{06392D5F-0FA6-4EEA-9F61-A0F79A8AA583}" srcOrd="0" destOrd="0" parTransId="{6F79825C-6528-45F7-B27C-9DB8DC2FC8C4}" sibTransId="{B148BC2C-2360-4C5D-98E2-F4B69823D4C8}"/>
    <dgm:cxn modelId="{1D292D78-B160-458F-A10E-3F45AE7970FA}" type="presOf" srcId="{43B98674-502F-4388-AEE8-5D080F7DF7B2}" destId="{406B851A-E454-4067-8DA6-3049A1385437}" srcOrd="0" destOrd="0" presId="urn:microsoft.com/office/officeart/2018/5/layout/IconCircleLabelList"/>
    <dgm:cxn modelId="{49C1B386-5E36-42B2-982A-E6CE533A6348}" srcId="{354E6DD7-E32A-4557-B0F3-7DE130CED801}" destId="{0149F0FC-36C3-4CE7-ACAF-B3ED3138E5AA}" srcOrd="2" destOrd="0" parTransId="{1F95137D-310E-4937-B128-54FB64F70722}" sibTransId="{12921564-8DEB-426C-9977-6F43113A0BA0}"/>
    <dgm:cxn modelId="{D249A2AC-CC68-4E7F-9E5A-B412E70F3682}" type="presOf" srcId="{F26B8B32-4BFC-4647-B18A-042434CDA1F5}" destId="{D833EE3A-E5BB-48F5-9A91-EEB6A5BE04BE}" srcOrd="0" destOrd="0" presId="urn:microsoft.com/office/officeart/2018/5/layout/IconCircleLabelList"/>
    <dgm:cxn modelId="{D3FBB1C6-DBF1-4474-80A4-89C61F078C8F}" type="presOf" srcId="{E569125A-58EC-4869-B429-98F1A0D875D3}" destId="{9F323FE5-1719-4CBA-BF8E-50B4858E4A8F}" srcOrd="0" destOrd="0" presId="urn:microsoft.com/office/officeart/2018/5/layout/IconCircleLabelList"/>
    <dgm:cxn modelId="{DACC8ADA-AC2C-44EB-B1A4-9D4F5A6C7FCE}" type="presOf" srcId="{0149F0FC-36C3-4CE7-ACAF-B3ED3138E5AA}" destId="{0AE2B958-4EE8-4260-8858-6CC8C3A751B4}" srcOrd="0" destOrd="0" presId="urn:microsoft.com/office/officeart/2018/5/layout/IconCircleLabelList"/>
    <dgm:cxn modelId="{79673CEA-8999-460D-A25B-E3A072A18E52}" srcId="{354E6DD7-E32A-4557-B0F3-7DE130CED801}" destId="{E569125A-58EC-4869-B429-98F1A0D875D3}" srcOrd="3" destOrd="0" parTransId="{F1B3E874-81FF-4CD7-8FCC-0E1BAA51898F}" sibTransId="{020E7520-E2AC-478F-9CCF-D6B1B5B6EA41}"/>
    <dgm:cxn modelId="{9358A15D-8A4D-4F9F-B961-3D9A16B5E1AE}" type="presParOf" srcId="{02625BF1-C128-4685-B4E7-FF52DD1BAC2C}" destId="{AE841022-C0D0-4E4F-9E29-6A1707A049E2}" srcOrd="0" destOrd="0" presId="urn:microsoft.com/office/officeart/2018/5/layout/IconCircleLabelList"/>
    <dgm:cxn modelId="{36314ED5-44DA-4AB7-8573-4B03CC558151}" type="presParOf" srcId="{AE841022-C0D0-4E4F-9E29-6A1707A049E2}" destId="{BE97EBA6-DA6F-42A7-84F0-B0C3933C3AFB}" srcOrd="0" destOrd="0" presId="urn:microsoft.com/office/officeart/2018/5/layout/IconCircleLabelList"/>
    <dgm:cxn modelId="{1B3FAEDD-D4DB-4C1F-8153-4AE2F6557313}" type="presParOf" srcId="{AE841022-C0D0-4E4F-9E29-6A1707A049E2}" destId="{F0CED1B1-1B04-4D24-BAB7-C2B0838D7B0E}" srcOrd="1" destOrd="0" presId="urn:microsoft.com/office/officeart/2018/5/layout/IconCircleLabelList"/>
    <dgm:cxn modelId="{7B55C494-38B9-46FE-8646-2B1D0D879660}" type="presParOf" srcId="{AE841022-C0D0-4E4F-9E29-6A1707A049E2}" destId="{DC995F95-0DDC-46EB-91BD-815B92835267}" srcOrd="2" destOrd="0" presId="urn:microsoft.com/office/officeart/2018/5/layout/IconCircleLabelList"/>
    <dgm:cxn modelId="{7DBACDD1-2A28-4E24-B1EE-E5BA72D469AA}" type="presParOf" srcId="{AE841022-C0D0-4E4F-9E29-6A1707A049E2}" destId="{6365B6DD-82CA-43F0-B91F-38FD033B9D36}" srcOrd="3" destOrd="0" presId="urn:microsoft.com/office/officeart/2018/5/layout/IconCircleLabelList"/>
    <dgm:cxn modelId="{7BCDB9D3-6D1F-4357-8010-300A26B5908B}" type="presParOf" srcId="{02625BF1-C128-4685-B4E7-FF52DD1BAC2C}" destId="{463FE161-1FFC-482F-8086-C34D592A185D}" srcOrd="1" destOrd="0" presId="urn:microsoft.com/office/officeart/2018/5/layout/IconCircleLabelList"/>
    <dgm:cxn modelId="{8FBCA327-09AA-4AE3-BB3B-F202F7460831}" type="presParOf" srcId="{02625BF1-C128-4685-B4E7-FF52DD1BAC2C}" destId="{265A587F-05A1-4EE2-8129-D662EC1227DF}" srcOrd="2" destOrd="0" presId="urn:microsoft.com/office/officeart/2018/5/layout/IconCircleLabelList"/>
    <dgm:cxn modelId="{57FF8311-3B39-48FC-9FAF-304D289676C4}" type="presParOf" srcId="{265A587F-05A1-4EE2-8129-D662EC1227DF}" destId="{29685BC0-7AC5-49AA-875B-17B9061C4496}" srcOrd="0" destOrd="0" presId="urn:microsoft.com/office/officeart/2018/5/layout/IconCircleLabelList"/>
    <dgm:cxn modelId="{B4F87BBD-0360-4888-9DCC-7C3C2E36C674}" type="presParOf" srcId="{265A587F-05A1-4EE2-8129-D662EC1227DF}" destId="{0F5E6B44-167D-478A-A1D0-0FD1010DAFBE}" srcOrd="1" destOrd="0" presId="urn:microsoft.com/office/officeart/2018/5/layout/IconCircleLabelList"/>
    <dgm:cxn modelId="{FDCCB2AA-0573-4B27-98FB-0A62D6F0C881}" type="presParOf" srcId="{265A587F-05A1-4EE2-8129-D662EC1227DF}" destId="{DE71E6C2-E04E-4B4F-A623-E3EC804D24C6}" srcOrd="2" destOrd="0" presId="urn:microsoft.com/office/officeart/2018/5/layout/IconCircleLabelList"/>
    <dgm:cxn modelId="{38D79D29-8359-487D-A305-5A2BE7C14291}" type="presParOf" srcId="{265A587F-05A1-4EE2-8129-D662EC1227DF}" destId="{D833EE3A-E5BB-48F5-9A91-EEB6A5BE04BE}" srcOrd="3" destOrd="0" presId="urn:microsoft.com/office/officeart/2018/5/layout/IconCircleLabelList"/>
    <dgm:cxn modelId="{0CEA4107-EF05-4400-8752-BA9B94FD5655}" type="presParOf" srcId="{02625BF1-C128-4685-B4E7-FF52DD1BAC2C}" destId="{6763AB0B-F74F-42ED-AD69-FC437BF746C2}" srcOrd="3" destOrd="0" presId="urn:microsoft.com/office/officeart/2018/5/layout/IconCircleLabelList"/>
    <dgm:cxn modelId="{72C91F5A-0D5A-4A2A-9523-8A27DC7CA305}" type="presParOf" srcId="{02625BF1-C128-4685-B4E7-FF52DD1BAC2C}" destId="{D13D13D7-917E-4070-A6B2-F22322C944AA}" srcOrd="4" destOrd="0" presId="urn:microsoft.com/office/officeart/2018/5/layout/IconCircleLabelList"/>
    <dgm:cxn modelId="{AAE909F0-06D4-404E-A484-5A15E50D2D55}" type="presParOf" srcId="{D13D13D7-917E-4070-A6B2-F22322C944AA}" destId="{C7B22FEE-538E-43B3-87D9-1DF9E0925A4B}" srcOrd="0" destOrd="0" presId="urn:microsoft.com/office/officeart/2018/5/layout/IconCircleLabelList"/>
    <dgm:cxn modelId="{36021B3B-388D-4B29-A6E2-8613C8C0011F}" type="presParOf" srcId="{D13D13D7-917E-4070-A6B2-F22322C944AA}" destId="{B7F027EE-24F3-4751-BC2E-26866459C744}" srcOrd="1" destOrd="0" presId="urn:microsoft.com/office/officeart/2018/5/layout/IconCircleLabelList"/>
    <dgm:cxn modelId="{BD554FB0-EB45-47EB-87B9-FCE00113F21A}" type="presParOf" srcId="{D13D13D7-917E-4070-A6B2-F22322C944AA}" destId="{88887FC6-E661-4DCA-B238-9FFEE47CE033}" srcOrd="2" destOrd="0" presId="urn:microsoft.com/office/officeart/2018/5/layout/IconCircleLabelList"/>
    <dgm:cxn modelId="{FCEC1729-78C4-49C3-9ED3-03C34EE977B5}" type="presParOf" srcId="{D13D13D7-917E-4070-A6B2-F22322C944AA}" destId="{0AE2B958-4EE8-4260-8858-6CC8C3A751B4}" srcOrd="3" destOrd="0" presId="urn:microsoft.com/office/officeart/2018/5/layout/IconCircleLabelList"/>
    <dgm:cxn modelId="{6682B5A4-2BCB-4E5D-BCF2-967CC95824DE}" type="presParOf" srcId="{02625BF1-C128-4685-B4E7-FF52DD1BAC2C}" destId="{9BD4B022-EF4C-4F4B-9BE9-9E7A0E822B47}" srcOrd="5" destOrd="0" presId="urn:microsoft.com/office/officeart/2018/5/layout/IconCircleLabelList"/>
    <dgm:cxn modelId="{133B0FB6-A89B-4B18-87A1-74BCEB5CCD74}" type="presParOf" srcId="{02625BF1-C128-4685-B4E7-FF52DD1BAC2C}" destId="{483E711A-9EB0-4152-BAC1-8A3B835CFB35}" srcOrd="6" destOrd="0" presId="urn:microsoft.com/office/officeart/2018/5/layout/IconCircleLabelList"/>
    <dgm:cxn modelId="{9B8204F2-6E09-4E54-8063-BF2D479C2D0B}" type="presParOf" srcId="{483E711A-9EB0-4152-BAC1-8A3B835CFB35}" destId="{72E23335-036D-4C46-8FA9-D41B52F141E4}" srcOrd="0" destOrd="0" presId="urn:microsoft.com/office/officeart/2018/5/layout/IconCircleLabelList"/>
    <dgm:cxn modelId="{2E24A392-37D2-432F-8CB0-5349A6E72C4F}" type="presParOf" srcId="{483E711A-9EB0-4152-BAC1-8A3B835CFB35}" destId="{7A9762C3-0419-4E45-84C3-41FB2C39F9DA}" srcOrd="1" destOrd="0" presId="urn:microsoft.com/office/officeart/2018/5/layout/IconCircleLabelList"/>
    <dgm:cxn modelId="{8FA0D521-EB81-4772-87C2-39C86AE5751D}" type="presParOf" srcId="{483E711A-9EB0-4152-BAC1-8A3B835CFB35}" destId="{39ABE640-C5A4-46E4-BD62-935002D86967}" srcOrd="2" destOrd="0" presId="urn:microsoft.com/office/officeart/2018/5/layout/IconCircleLabelList"/>
    <dgm:cxn modelId="{1B6A5756-A09C-4957-96AA-3DCD58AA2A2F}" type="presParOf" srcId="{483E711A-9EB0-4152-BAC1-8A3B835CFB35}" destId="{9F323FE5-1719-4CBA-BF8E-50B4858E4A8F}" srcOrd="3" destOrd="0" presId="urn:microsoft.com/office/officeart/2018/5/layout/IconCircleLabelList"/>
    <dgm:cxn modelId="{BF1E29E4-0EC2-4B63-934C-BD1DA2724765}" type="presParOf" srcId="{02625BF1-C128-4685-B4E7-FF52DD1BAC2C}" destId="{552A260E-91EA-4F32-B47E-30FBFBCDC077}" srcOrd="7" destOrd="0" presId="urn:microsoft.com/office/officeart/2018/5/layout/IconCircleLabelList"/>
    <dgm:cxn modelId="{B5E2BAB9-4DE0-4133-95BD-FDF94CFC7264}" type="presParOf" srcId="{02625BF1-C128-4685-B4E7-FF52DD1BAC2C}" destId="{71BD0660-2FA0-4B99-9D35-D2299DBC1C66}" srcOrd="8" destOrd="0" presId="urn:microsoft.com/office/officeart/2018/5/layout/IconCircleLabelList"/>
    <dgm:cxn modelId="{BF2E6EF1-32DD-4BB7-A994-A9A6C9990EA5}" type="presParOf" srcId="{71BD0660-2FA0-4B99-9D35-D2299DBC1C66}" destId="{BF9F188B-8C2D-4175-9172-B92F39B7B2CB}" srcOrd="0" destOrd="0" presId="urn:microsoft.com/office/officeart/2018/5/layout/IconCircleLabelList"/>
    <dgm:cxn modelId="{61197A86-E838-4D95-A7BD-AE776A672417}" type="presParOf" srcId="{71BD0660-2FA0-4B99-9D35-D2299DBC1C66}" destId="{30CC97D3-171E-452E-A59F-1E1E27E9D7C3}" srcOrd="1" destOrd="0" presId="urn:microsoft.com/office/officeart/2018/5/layout/IconCircleLabelList"/>
    <dgm:cxn modelId="{73DBE9AD-A64B-4F43-BBF2-B875AE83BD73}" type="presParOf" srcId="{71BD0660-2FA0-4B99-9D35-D2299DBC1C66}" destId="{5C4D5E5B-6FD6-479D-A26F-A08762B0F11A}" srcOrd="2" destOrd="0" presId="urn:microsoft.com/office/officeart/2018/5/layout/IconCircleLabelList"/>
    <dgm:cxn modelId="{25297E83-EC66-4EFA-A6A1-5688D01656D8}" type="presParOf" srcId="{71BD0660-2FA0-4B99-9D35-D2299DBC1C66}" destId="{406B851A-E454-4067-8DA6-3049A1385437}"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02B3413-85B6-479C-B09D-1B2D89F84515}"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en-US"/>
        </a:p>
      </dgm:t>
    </dgm:pt>
    <dgm:pt modelId="{053015D9-2425-4154-A6A2-856145AB94F9}">
      <dgm:prSet/>
      <dgm:spPr>
        <a:solidFill>
          <a:schemeClr val="accent6">
            <a:lumMod val="75000"/>
          </a:schemeClr>
        </a:solidFill>
      </dgm:spPr>
      <dgm:t>
        <a:bodyPr/>
        <a:lstStyle/>
        <a:p>
          <a:r>
            <a:rPr lang="en-US" b="1"/>
            <a:t>Identify • Isolate • Inform</a:t>
          </a:r>
          <a:endParaRPr lang="en-US"/>
        </a:p>
      </dgm:t>
    </dgm:pt>
    <dgm:pt modelId="{AA38DDF6-E3FD-4C3E-9912-098C44BE8E7E}" type="parTrans" cxnId="{7AF79545-6E2D-407C-9579-9AA07847CC43}">
      <dgm:prSet/>
      <dgm:spPr/>
      <dgm:t>
        <a:bodyPr/>
        <a:lstStyle/>
        <a:p>
          <a:endParaRPr lang="en-US"/>
        </a:p>
      </dgm:t>
    </dgm:pt>
    <dgm:pt modelId="{F6E5B875-195C-4C27-B954-A0D554615E57}" type="sibTrans" cxnId="{7AF79545-6E2D-407C-9579-9AA07847CC43}">
      <dgm:prSet/>
      <dgm:spPr/>
      <dgm:t>
        <a:bodyPr/>
        <a:lstStyle/>
        <a:p>
          <a:endParaRPr lang="en-US"/>
        </a:p>
      </dgm:t>
    </dgm:pt>
    <dgm:pt modelId="{F481CD95-460A-4BC9-A118-B072DD5560D8}">
      <dgm:prSet/>
      <dgm:spPr/>
      <dgm:t>
        <a:bodyPr/>
        <a:lstStyle/>
        <a:p>
          <a:r>
            <a:rPr lang="en-US"/>
            <a:t>Toolkit Webinar One</a:t>
          </a:r>
        </a:p>
      </dgm:t>
    </dgm:pt>
    <dgm:pt modelId="{0541C171-8ABA-4C47-8CB3-8F904006FB52}" type="parTrans" cxnId="{30CDE599-6388-4085-AC61-EF6A5D6F6576}">
      <dgm:prSet/>
      <dgm:spPr/>
      <dgm:t>
        <a:bodyPr/>
        <a:lstStyle/>
        <a:p>
          <a:endParaRPr lang="en-US"/>
        </a:p>
      </dgm:t>
    </dgm:pt>
    <dgm:pt modelId="{C8A41A26-0A17-47F1-808C-118E484672D7}" type="sibTrans" cxnId="{30CDE599-6388-4085-AC61-EF6A5D6F6576}">
      <dgm:prSet/>
      <dgm:spPr/>
      <dgm:t>
        <a:bodyPr/>
        <a:lstStyle/>
        <a:p>
          <a:endParaRPr lang="en-US"/>
        </a:p>
      </dgm:t>
    </dgm:pt>
    <dgm:pt modelId="{967F67DC-D42A-47FA-A841-FB70DFDFFB06}">
      <dgm:prSet/>
      <dgm:spPr/>
      <dgm:t>
        <a:bodyPr/>
        <a:lstStyle/>
        <a:p>
          <a:r>
            <a:rPr lang="en-US"/>
            <a:t>Introduction to the National Special Pathogen System (NSPS)</a:t>
          </a:r>
        </a:p>
      </dgm:t>
    </dgm:pt>
    <dgm:pt modelId="{E49A7167-F8CF-4332-ADC0-C699BB55CED9}" type="parTrans" cxnId="{38050AA0-EAC2-4DA6-97EB-168E5C0D4FCA}">
      <dgm:prSet/>
      <dgm:spPr/>
      <dgm:t>
        <a:bodyPr/>
        <a:lstStyle/>
        <a:p>
          <a:endParaRPr lang="en-US"/>
        </a:p>
      </dgm:t>
    </dgm:pt>
    <dgm:pt modelId="{FE88179F-DD8A-4F46-8DD0-F2B4AF172F59}" type="sibTrans" cxnId="{38050AA0-EAC2-4DA6-97EB-168E5C0D4FCA}">
      <dgm:prSet/>
      <dgm:spPr/>
      <dgm:t>
        <a:bodyPr/>
        <a:lstStyle/>
        <a:p>
          <a:endParaRPr lang="en-US"/>
        </a:p>
      </dgm:t>
    </dgm:pt>
    <dgm:pt modelId="{90C6648B-492C-40CE-AE8A-FD4FE7A71392}">
      <dgm:prSet/>
      <dgm:spPr/>
      <dgm:t>
        <a:bodyPr/>
        <a:lstStyle/>
        <a:p>
          <a:r>
            <a:rPr lang="en-US"/>
            <a:t>Overview of emerging infectious diseases</a:t>
          </a:r>
        </a:p>
      </dgm:t>
    </dgm:pt>
    <dgm:pt modelId="{34B32C63-D27E-4C1F-AB25-0A2554B6DC51}" type="parTrans" cxnId="{934527F5-9D71-43CA-BC7C-6992B0E30AAB}">
      <dgm:prSet/>
      <dgm:spPr/>
      <dgm:t>
        <a:bodyPr/>
        <a:lstStyle/>
        <a:p>
          <a:endParaRPr lang="en-US"/>
        </a:p>
      </dgm:t>
    </dgm:pt>
    <dgm:pt modelId="{2C1280B8-E094-42A3-A772-E0C55492ECD6}" type="sibTrans" cxnId="{934527F5-9D71-43CA-BC7C-6992B0E30AAB}">
      <dgm:prSet/>
      <dgm:spPr/>
      <dgm:t>
        <a:bodyPr/>
        <a:lstStyle/>
        <a:p>
          <a:endParaRPr lang="en-US"/>
        </a:p>
      </dgm:t>
    </dgm:pt>
    <dgm:pt modelId="{49012180-2977-4FDF-A6E1-28617C6321AF}">
      <dgm:prSet/>
      <dgm:spPr/>
      <dgm:t>
        <a:bodyPr/>
        <a:lstStyle/>
        <a:p>
          <a:r>
            <a:rPr lang="en-US"/>
            <a:t>Toolkit Webinar Two</a:t>
          </a:r>
        </a:p>
      </dgm:t>
    </dgm:pt>
    <dgm:pt modelId="{7EFB7F35-5E87-4222-A5C1-F7AE89113138}" type="parTrans" cxnId="{F7513F0C-6C25-42F9-8119-57D132157006}">
      <dgm:prSet/>
      <dgm:spPr/>
      <dgm:t>
        <a:bodyPr/>
        <a:lstStyle/>
        <a:p>
          <a:endParaRPr lang="en-US"/>
        </a:p>
      </dgm:t>
    </dgm:pt>
    <dgm:pt modelId="{7FFCE899-CFE9-4DC8-B5E8-AF47E0D0ACA3}" type="sibTrans" cxnId="{F7513F0C-6C25-42F9-8119-57D132157006}">
      <dgm:prSet/>
      <dgm:spPr/>
      <dgm:t>
        <a:bodyPr/>
        <a:lstStyle/>
        <a:p>
          <a:endParaRPr lang="en-US"/>
        </a:p>
      </dgm:t>
    </dgm:pt>
    <dgm:pt modelId="{601ABACE-0437-4B70-929E-0DE80B7DA277}">
      <dgm:prSet/>
      <dgm:spPr/>
      <dgm:t>
        <a:bodyPr/>
        <a:lstStyle/>
        <a:p>
          <a:r>
            <a:rPr lang="en-US"/>
            <a:t>Best Practices Virtual Panel</a:t>
          </a:r>
        </a:p>
      </dgm:t>
    </dgm:pt>
    <dgm:pt modelId="{AE3D0DFA-A9AB-4A29-83F3-D454AA6462A5}" type="parTrans" cxnId="{882A38F7-5E94-4529-AAFE-B877822E2893}">
      <dgm:prSet/>
      <dgm:spPr/>
      <dgm:t>
        <a:bodyPr/>
        <a:lstStyle/>
        <a:p>
          <a:endParaRPr lang="en-US"/>
        </a:p>
      </dgm:t>
    </dgm:pt>
    <dgm:pt modelId="{005E1F7A-A448-487C-93CC-0A9C04E7CDB6}" type="sibTrans" cxnId="{882A38F7-5E94-4529-AAFE-B877822E2893}">
      <dgm:prSet/>
      <dgm:spPr/>
      <dgm:t>
        <a:bodyPr/>
        <a:lstStyle/>
        <a:p>
          <a:endParaRPr lang="en-US"/>
        </a:p>
      </dgm:t>
    </dgm:pt>
    <dgm:pt modelId="{B260B923-F8E5-423B-9AF9-D0D7581D9DC3}">
      <dgm:prSet/>
      <dgm:spPr/>
      <dgm:t>
        <a:bodyPr/>
        <a:lstStyle/>
        <a:p>
          <a:r>
            <a:rPr lang="en-US"/>
            <a:t>MJHS, Northwell, HCN, Calvary, Buffalo</a:t>
          </a:r>
        </a:p>
      </dgm:t>
    </dgm:pt>
    <dgm:pt modelId="{C438C1BF-2D66-44AD-B4BF-C8A988D32274}" type="parTrans" cxnId="{15A1F17B-C883-4BD7-BEF7-E2022CCC5C58}">
      <dgm:prSet/>
      <dgm:spPr/>
      <dgm:t>
        <a:bodyPr/>
        <a:lstStyle/>
        <a:p>
          <a:endParaRPr lang="en-US"/>
        </a:p>
      </dgm:t>
    </dgm:pt>
    <dgm:pt modelId="{A2E0FD0F-5502-4DF9-9523-18D02558367D}" type="sibTrans" cxnId="{15A1F17B-C883-4BD7-BEF7-E2022CCC5C58}">
      <dgm:prSet/>
      <dgm:spPr/>
      <dgm:t>
        <a:bodyPr/>
        <a:lstStyle/>
        <a:p>
          <a:endParaRPr lang="en-US"/>
        </a:p>
      </dgm:t>
    </dgm:pt>
    <dgm:pt modelId="{01A52CFF-C2FD-486B-AE0F-63D3ABA2CFF0}">
      <dgm:prSet/>
      <dgm:spPr/>
      <dgm:t>
        <a:bodyPr/>
        <a:lstStyle/>
        <a:p>
          <a:r>
            <a:rPr lang="en-US"/>
            <a:t>Industry resource links</a:t>
          </a:r>
        </a:p>
      </dgm:t>
    </dgm:pt>
    <dgm:pt modelId="{E400F3F6-994B-45C6-BF4D-3895C1E4C63B}" type="parTrans" cxnId="{0FE02AD8-F487-454A-99A7-23397A6D09C6}">
      <dgm:prSet/>
      <dgm:spPr/>
      <dgm:t>
        <a:bodyPr/>
        <a:lstStyle/>
        <a:p>
          <a:endParaRPr lang="en-US"/>
        </a:p>
      </dgm:t>
    </dgm:pt>
    <dgm:pt modelId="{17B53388-14EB-4C18-9F11-5B3E9D866C2B}" type="sibTrans" cxnId="{0FE02AD8-F487-454A-99A7-23397A6D09C6}">
      <dgm:prSet/>
      <dgm:spPr/>
      <dgm:t>
        <a:bodyPr/>
        <a:lstStyle/>
        <a:p>
          <a:endParaRPr lang="en-US"/>
        </a:p>
      </dgm:t>
    </dgm:pt>
    <dgm:pt modelId="{58AB344B-2DFD-464C-AD22-F8C33BD440C3}">
      <dgm:prSet/>
      <dgm:spPr/>
      <dgm:t>
        <a:bodyPr/>
        <a:lstStyle/>
        <a:p>
          <a:r>
            <a:rPr lang="en-US"/>
            <a:t>Provider‑shared downloadable tools</a:t>
          </a:r>
        </a:p>
      </dgm:t>
    </dgm:pt>
    <dgm:pt modelId="{D73BB982-F1CF-4B21-85A0-00CC83D72B83}" type="parTrans" cxnId="{55048047-1FC7-420B-BC7A-6ABE6F41DBCE}">
      <dgm:prSet/>
      <dgm:spPr/>
      <dgm:t>
        <a:bodyPr/>
        <a:lstStyle/>
        <a:p>
          <a:endParaRPr lang="en-US"/>
        </a:p>
      </dgm:t>
    </dgm:pt>
    <dgm:pt modelId="{F763A0FC-1CE5-4439-9176-A4AA70209FBD}" type="sibTrans" cxnId="{55048047-1FC7-420B-BC7A-6ABE6F41DBCE}">
      <dgm:prSet/>
      <dgm:spPr/>
      <dgm:t>
        <a:bodyPr/>
        <a:lstStyle/>
        <a:p>
          <a:endParaRPr lang="en-US"/>
        </a:p>
      </dgm:t>
    </dgm:pt>
    <dgm:pt modelId="{C25BED5C-CC50-443E-8EF9-8352983FBF87}" type="pres">
      <dgm:prSet presAssocID="{702B3413-85B6-479C-B09D-1B2D89F84515}" presName="compositeShape" presStyleCnt="0">
        <dgm:presLayoutVars>
          <dgm:chMax val="7"/>
          <dgm:dir/>
          <dgm:resizeHandles val="exact"/>
        </dgm:presLayoutVars>
      </dgm:prSet>
      <dgm:spPr/>
    </dgm:pt>
    <dgm:pt modelId="{18F1FC45-29D7-41AA-9324-9D52AE6363BC}" type="pres">
      <dgm:prSet presAssocID="{702B3413-85B6-479C-B09D-1B2D89F84515}" presName="wedge1" presStyleLbl="node1" presStyleIdx="0" presStyleCnt="5"/>
      <dgm:spPr/>
    </dgm:pt>
    <dgm:pt modelId="{CF8BD6CF-7C85-401F-8BBF-7BFDC7EFC1F9}" type="pres">
      <dgm:prSet presAssocID="{702B3413-85B6-479C-B09D-1B2D89F84515}" presName="wedge1Tx" presStyleLbl="node1" presStyleIdx="0" presStyleCnt="5">
        <dgm:presLayoutVars>
          <dgm:chMax val="0"/>
          <dgm:chPref val="0"/>
          <dgm:bulletEnabled val="1"/>
        </dgm:presLayoutVars>
      </dgm:prSet>
      <dgm:spPr/>
    </dgm:pt>
    <dgm:pt modelId="{22526123-F2B7-46F4-897F-724BEE9558B7}" type="pres">
      <dgm:prSet presAssocID="{702B3413-85B6-479C-B09D-1B2D89F84515}" presName="wedge2" presStyleLbl="node1" presStyleIdx="1" presStyleCnt="5"/>
      <dgm:spPr/>
    </dgm:pt>
    <dgm:pt modelId="{8B4FD6F9-F7AC-4860-A031-E0136CA4261B}" type="pres">
      <dgm:prSet presAssocID="{702B3413-85B6-479C-B09D-1B2D89F84515}" presName="wedge2Tx" presStyleLbl="node1" presStyleIdx="1" presStyleCnt="5">
        <dgm:presLayoutVars>
          <dgm:chMax val="0"/>
          <dgm:chPref val="0"/>
          <dgm:bulletEnabled val="1"/>
        </dgm:presLayoutVars>
      </dgm:prSet>
      <dgm:spPr/>
    </dgm:pt>
    <dgm:pt modelId="{A25D2D2F-7C74-49B0-8EDE-6EFF5F7CBBBA}" type="pres">
      <dgm:prSet presAssocID="{702B3413-85B6-479C-B09D-1B2D89F84515}" presName="wedge3" presStyleLbl="node1" presStyleIdx="2" presStyleCnt="5"/>
      <dgm:spPr/>
    </dgm:pt>
    <dgm:pt modelId="{1162A0F2-D321-454E-B067-FE95BEA86709}" type="pres">
      <dgm:prSet presAssocID="{702B3413-85B6-479C-B09D-1B2D89F84515}" presName="wedge3Tx" presStyleLbl="node1" presStyleIdx="2" presStyleCnt="5">
        <dgm:presLayoutVars>
          <dgm:chMax val="0"/>
          <dgm:chPref val="0"/>
          <dgm:bulletEnabled val="1"/>
        </dgm:presLayoutVars>
      </dgm:prSet>
      <dgm:spPr/>
    </dgm:pt>
    <dgm:pt modelId="{1FD53DE3-5EFF-460B-9ACE-E6ECE74A2116}" type="pres">
      <dgm:prSet presAssocID="{702B3413-85B6-479C-B09D-1B2D89F84515}" presName="wedge4" presStyleLbl="node1" presStyleIdx="3" presStyleCnt="5"/>
      <dgm:spPr/>
    </dgm:pt>
    <dgm:pt modelId="{1932DAB4-1892-43FE-B317-405D6B2E81AD}" type="pres">
      <dgm:prSet presAssocID="{702B3413-85B6-479C-B09D-1B2D89F84515}" presName="wedge4Tx" presStyleLbl="node1" presStyleIdx="3" presStyleCnt="5">
        <dgm:presLayoutVars>
          <dgm:chMax val="0"/>
          <dgm:chPref val="0"/>
          <dgm:bulletEnabled val="1"/>
        </dgm:presLayoutVars>
      </dgm:prSet>
      <dgm:spPr/>
    </dgm:pt>
    <dgm:pt modelId="{B96B74EF-A5F7-4AEE-8A51-B93EBFD7CC26}" type="pres">
      <dgm:prSet presAssocID="{702B3413-85B6-479C-B09D-1B2D89F84515}" presName="wedge5" presStyleLbl="node1" presStyleIdx="4" presStyleCnt="5"/>
      <dgm:spPr/>
    </dgm:pt>
    <dgm:pt modelId="{CAD03395-1BCE-4CA9-A250-BA7DA06B0D19}" type="pres">
      <dgm:prSet presAssocID="{702B3413-85B6-479C-B09D-1B2D89F84515}" presName="wedge5Tx" presStyleLbl="node1" presStyleIdx="4" presStyleCnt="5">
        <dgm:presLayoutVars>
          <dgm:chMax val="0"/>
          <dgm:chPref val="0"/>
          <dgm:bulletEnabled val="1"/>
        </dgm:presLayoutVars>
      </dgm:prSet>
      <dgm:spPr/>
    </dgm:pt>
  </dgm:ptLst>
  <dgm:cxnLst>
    <dgm:cxn modelId="{F7513F0C-6C25-42F9-8119-57D132157006}" srcId="{702B3413-85B6-479C-B09D-1B2D89F84515}" destId="{49012180-2977-4FDF-A6E1-28617C6321AF}" srcOrd="2" destOrd="0" parTransId="{7EFB7F35-5E87-4222-A5C1-F7AE89113138}" sibTransId="{7FFCE899-CFE9-4DC8-B5E8-AF47E0D0ACA3}"/>
    <dgm:cxn modelId="{19D0C70C-6B71-45B9-8F24-FE138CECE426}" type="presOf" srcId="{01A52CFF-C2FD-486B-AE0F-63D3ABA2CFF0}" destId="{1FD53DE3-5EFF-460B-9ACE-E6ECE74A2116}" srcOrd="0" destOrd="0" presId="urn:microsoft.com/office/officeart/2005/8/layout/chart3"/>
    <dgm:cxn modelId="{7BB1DA16-ABC0-4B0A-B1DE-552AC4F3229F}" type="presOf" srcId="{053015D9-2425-4154-A6A2-856145AB94F9}" destId="{CF8BD6CF-7C85-401F-8BBF-7BFDC7EFC1F9}" srcOrd="1" destOrd="0" presId="urn:microsoft.com/office/officeart/2005/8/layout/chart3"/>
    <dgm:cxn modelId="{799B6318-64C6-4086-BB12-A4734A4278E3}" type="presOf" srcId="{967F67DC-D42A-47FA-A841-FB70DFDFFB06}" destId="{22526123-F2B7-46F4-897F-724BEE9558B7}" srcOrd="0" destOrd="1" presId="urn:microsoft.com/office/officeart/2005/8/layout/chart3"/>
    <dgm:cxn modelId="{4504A638-5EDC-4073-B6C9-0ABAE5248E81}" type="presOf" srcId="{F481CD95-460A-4BC9-A118-B072DD5560D8}" destId="{8B4FD6F9-F7AC-4860-A031-E0136CA4261B}" srcOrd="1" destOrd="0" presId="urn:microsoft.com/office/officeart/2005/8/layout/chart3"/>
    <dgm:cxn modelId="{EA2E243E-1B7D-4008-AEC6-B6A831DB1D5E}" type="presOf" srcId="{702B3413-85B6-479C-B09D-1B2D89F84515}" destId="{C25BED5C-CC50-443E-8EF9-8352983FBF87}" srcOrd="0" destOrd="0" presId="urn:microsoft.com/office/officeart/2005/8/layout/chart3"/>
    <dgm:cxn modelId="{7AF79545-6E2D-407C-9579-9AA07847CC43}" srcId="{702B3413-85B6-479C-B09D-1B2D89F84515}" destId="{053015D9-2425-4154-A6A2-856145AB94F9}" srcOrd="0" destOrd="0" parTransId="{AA38DDF6-E3FD-4C3E-9912-098C44BE8E7E}" sibTransId="{F6E5B875-195C-4C27-B954-A0D554615E57}"/>
    <dgm:cxn modelId="{EE572167-17D9-4A8E-8EA3-335ECAC61440}" type="presOf" srcId="{49012180-2977-4FDF-A6E1-28617C6321AF}" destId="{A25D2D2F-7C74-49B0-8EDE-6EFF5F7CBBBA}" srcOrd="0" destOrd="0" presId="urn:microsoft.com/office/officeart/2005/8/layout/chart3"/>
    <dgm:cxn modelId="{55048047-1FC7-420B-BC7A-6ABE6F41DBCE}" srcId="{702B3413-85B6-479C-B09D-1B2D89F84515}" destId="{58AB344B-2DFD-464C-AD22-F8C33BD440C3}" srcOrd="4" destOrd="0" parTransId="{D73BB982-F1CF-4B21-85A0-00CC83D72B83}" sibTransId="{F763A0FC-1CE5-4439-9176-A4AA70209FBD}"/>
    <dgm:cxn modelId="{990C3D4A-9520-46C4-9E48-05219AAD0684}" type="presOf" srcId="{01A52CFF-C2FD-486B-AE0F-63D3ABA2CFF0}" destId="{1932DAB4-1892-43FE-B317-405D6B2E81AD}" srcOrd="1" destOrd="0" presId="urn:microsoft.com/office/officeart/2005/8/layout/chart3"/>
    <dgm:cxn modelId="{31DAAB4C-97BD-464C-87AD-4A513E921275}" type="presOf" srcId="{90C6648B-492C-40CE-AE8A-FD4FE7A71392}" destId="{8B4FD6F9-F7AC-4860-A031-E0136CA4261B}" srcOrd="1" destOrd="2" presId="urn:microsoft.com/office/officeart/2005/8/layout/chart3"/>
    <dgm:cxn modelId="{FAAA0458-5957-4185-921D-831F5A58B656}" type="presOf" srcId="{967F67DC-D42A-47FA-A841-FB70DFDFFB06}" destId="{8B4FD6F9-F7AC-4860-A031-E0136CA4261B}" srcOrd="1" destOrd="1" presId="urn:microsoft.com/office/officeart/2005/8/layout/chart3"/>
    <dgm:cxn modelId="{7A892D79-B06C-47C9-834B-C03544D7EFB9}" type="presOf" srcId="{F481CD95-460A-4BC9-A118-B072DD5560D8}" destId="{22526123-F2B7-46F4-897F-724BEE9558B7}" srcOrd="0" destOrd="0" presId="urn:microsoft.com/office/officeart/2005/8/layout/chart3"/>
    <dgm:cxn modelId="{880E4F79-ABC4-462F-879D-E7D5137F89A2}" type="presOf" srcId="{601ABACE-0437-4B70-929E-0DE80B7DA277}" destId="{A25D2D2F-7C74-49B0-8EDE-6EFF5F7CBBBA}" srcOrd="0" destOrd="1" presId="urn:microsoft.com/office/officeart/2005/8/layout/chart3"/>
    <dgm:cxn modelId="{15A1F17B-C883-4BD7-BEF7-E2022CCC5C58}" srcId="{49012180-2977-4FDF-A6E1-28617C6321AF}" destId="{B260B923-F8E5-423B-9AF9-D0D7581D9DC3}" srcOrd="1" destOrd="0" parTransId="{C438C1BF-2D66-44AD-B4BF-C8A988D32274}" sibTransId="{A2E0FD0F-5502-4DF9-9523-18D02558367D}"/>
    <dgm:cxn modelId="{F8E27F7E-9844-4A81-BB0E-E11FE997F19A}" type="presOf" srcId="{601ABACE-0437-4B70-929E-0DE80B7DA277}" destId="{1162A0F2-D321-454E-B067-FE95BEA86709}" srcOrd="1" destOrd="1" presId="urn:microsoft.com/office/officeart/2005/8/layout/chart3"/>
    <dgm:cxn modelId="{0171007F-6E61-42D6-85D2-59F9B00C3563}" type="presOf" srcId="{053015D9-2425-4154-A6A2-856145AB94F9}" destId="{18F1FC45-29D7-41AA-9324-9D52AE6363BC}" srcOrd="0" destOrd="0" presId="urn:microsoft.com/office/officeart/2005/8/layout/chart3"/>
    <dgm:cxn modelId="{30CDE599-6388-4085-AC61-EF6A5D6F6576}" srcId="{702B3413-85B6-479C-B09D-1B2D89F84515}" destId="{F481CD95-460A-4BC9-A118-B072DD5560D8}" srcOrd="1" destOrd="0" parTransId="{0541C171-8ABA-4C47-8CB3-8F904006FB52}" sibTransId="{C8A41A26-0A17-47F1-808C-118E484672D7}"/>
    <dgm:cxn modelId="{38050AA0-EAC2-4DA6-97EB-168E5C0D4FCA}" srcId="{F481CD95-460A-4BC9-A118-B072DD5560D8}" destId="{967F67DC-D42A-47FA-A841-FB70DFDFFB06}" srcOrd="0" destOrd="0" parTransId="{E49A7167-F8CF-4332-ADC0-C699BB55CED9}" sibTransId="{FE88179F-DD8A-4F46-8DD0-F2B4AF172F59}"/>
    <dgm:cxn modelId="{A94B7FAF-217B-4F8B-9D13-410DF5001115}" type="presOf" srcId="{49012180-2977-4FDF-A6E1-28617C6321AF}" destId="{1162A0F2-D321-454E-B067-FE95BEA86709}" srcOrd="1" destOrd="0" presId="urn:microsoft.com/office/officeart/2005/8/layout/chart3"/>
    <dgm:cxn modelId="{49E4C4BE-9440-40B7-B978-8D30C2356A0C}" type="presOf" srcId="{90C6648B-492C-40CE-AE8A-FD4FE7A71392}" destId="{22526123-F2B7-46F4-897F-724BEE9558B7}" srcOrd="0" destOrd="2" presId="urn:microsoft.com/office/officeart/2005/8/layout/chart3"/>
    <dgm:cxn modelId="{D96C5CD1-B5AC-4571-BB6A-266504803A77}" type="presOf" srcId="{58AB344B-2DFD-464C-AD22-F8C33BD440C3}" destId="{B96B74EF-A5F7-4AEE-8A51-B93EBFD7CC26}" srcOrd="0" destOrd="0" presId="urn:microsoft.com/office/officeart/2005/8/layout/chart3"/>
    <dgm:cxn modelId="{0FE02AD8-F487-454A-99A7-23397A6D09C6}" srcId="{702B3413-85B6-479C-B09D-1B2D89F84515}" destId="{01A52CFF-C2FD-486B-AE0F-63D3ABA2CFF0}" srcOrd="3" destOrd="0" parTransId="{E400F3F6-994B-45C6-BF4D-3895C1E4C63B}" sibTransId="{17B53388-14EB-4C18-9F11-5B3E9D866C2B}"/>
    <dgm:cxn modelId="{7F7D65E0-0ECA-4AB4-93A0-77F874DBEE1D}" type="presOf" srcId="{B260B923-F8E5-423B-9AF9-D0D7581D9DC3}" destId="{1162A0F2-D321-454E-B067-FE95BEA86709}" srcOrd="1" destOrd="2" presId="urn:microsoft.com/office/officeart/2005/8/layout/chart3"/>
    <dgm:cxn modelId="{41202CEF-1F31-4C95-9552-DDD72387D294}" type="presOf" srcId="{B260B923-F8E5-423B-9AF9-D0D7581D9DC3}" destId="{A25D2D2F-7C74-49B0-8EDE-6EFF5F7CBBBA}" srcOrd="0" destOrd="2" presId="urn:microsoft.com/office/officeart/2005/8/layout/chart3"/>
    <dgm:cxn modelId="{934527F5-9D71-43CA-BC7C-6992B0E30AAB}" srcId="{F481CD95-460A-4BC9-A118-B072DD5560D8}" destId="{90C6648B-492C-40CE-AE8A-FD4FE7A71392}" srcOrd="1" destOrd="0" parTransId="{34B32C63-D27E-4C1F-AB25-0A2554B6DC51}" sibTransId="{2C1280B8-E094-42A3-A772-E0C55492ECD6}"/>
    <dgm:cxn modelId="{882A38F7-5E94-4529-AAFE-B877822E2893}" srcId="{49012180-2977-4FDF-A6E1-28617C6321AF}" destId="{601ABACE-0437-4B70-929E-0DE80B7DA277}" srcOrd="0" destOrd="0" parTransId="{AE3D0DFA-A9AB-4A29-83F3-D454AA6462A5}" sibTransId="{005E1F7A-A448-487C-93CC-0A9C04E7CDB6}"/>
    <dgm:cxn modelId="{B12C82F7-8ABE-4007-916C-F9D9FD9F1603}" type="presOf" srcId="{58AB344B-2DFD-464C-AD22-F8C33BD440C3}" destId="{CAD03395-1BCE-4CA9-A250-BA7DA06B0D19}" srcOrd="1" destOrd="0" presId="urn:microsoft.com/office/officeart/2005/8/layout/chart3"/>
    <dgm:cxn modelId="{29FD77D0-C404-4E0D-B28C-7344496E515E}" type="presParOf" srcId="{C25BED5C-CC50-443E-8EF9-8352983FBF87}" destId="{18F1FC45-29D7-41AA-9324-9D52AE6363BC}" srcOrd="0" destOrd="0" presId="urn:microsoft.com/office/officeart/2005/8/layout/chart3"/>
    <dgm:cxn modelId="{E0D25EAD-BF4A-4739-B474-7B963B27F832}" type="presParOf" srcId="{C25BED5C-CC50-443E-8EF9-8352983FBF87}" destId="{CF8BD6CF-7C85-401F-8BBF-7BFDC7EFC1F9}" srcOrd="1" destOrd="0" presId="urn:microsoft.com/office/officeart/2005/8/layout/chart3"/>
    <dgm:cxn modelId="{35BEF5B1-574B-4DEF-BEFF-2D4DAFB5F2E6}" type="presParOf" srcId="{C25BED5C-CC50-443E-8EF9-8352983FBF87}" destId="{22526123-F2B7-46F4-897F-724BEE9558B7}" srcOrd="2" destOrd="0" presId="urn:microsoft.com/office/officeart/2005/8/layout/chart3"/>
    <dgm:cxn modelId="{680C0C98-D8A4-4ABB-952F-9759CF81DBB1}" type="presParOf" srcId="{C25BED5C-CC50-443E-8EF9-8352983FBF87}" destId="{8B4FD6F9-F7AC-4860-A031-E0136CA4261B}" srcOrd="3" destOrd="0" presId="urn:microsoft.com/office/officeart/2005/8/layout/chart3"/>
    <dgm:cxn modelId="{85EB2141-D1B5-45BE-9649-EF593DA3487E}" type="presParOf" srcId="{C25BED5C-CC50-443E-8EF9-8352983FBF87}" destId="{A25D2D2F-7C74-49B0-8EDE-6EFF5F7CBBBA}" srcOrd="4" destOrd="0" presId="urn:microsoft.com/office/officeart/2005/8/layout/chart3"/>
    <dgm:cxn modelId="{9B15F543-095C-4C47-B1DF-40C7AA6390D2}" type="presParOf" srcId="{C25BED5C-CC50-443E-8EF9-8352983FBF87}" destId="{1162A0F2-D321-454E-B067-FE95BEA86709}" srcOrd="5" destOrd="0" presId="urn:microsoft.com/office/officeart/2005/8/layout/chart3"/>
    <dgm:cxn modelId="{3AECD09D-F7C2-4008-B01D-7DE0AFF70C42}" type="presParOf" srcId="{C25BED5C-CC50-443E-8EF9-8352983FBF87}" destId="{1FD53DE3-5EFF-460B-9ACE-E6ECE74A2116}" srcOrd="6" destOrd="0" presId="urn:microsoft.com/office/officeart/2005/8/layout/chart3"/>
    <dgm:cxn modelId="{1DF271F6-4B71-44B5-AA28-161F2583D0CE}" type="presParOf" srcId="{C25BED5C-CC50-443E-8EF9-8352983FBF87}" destId="{1932DAB4-1892-43FE-B317-405D6B2E81AD}" srcOrd="7" destOrd="0" presId="urn:microsoft.com/office/officeart/2005/8/layout/chart3"/>
    <dgm:cxn modelId="{A49DADEE-245B-44EA-8B73-35E686B05739}" type="presParOf" srcId="{C25BED5C-CC50-443E-8EF9-8352983FBF87}" destId="{B96B74EF-A5F7-4AEE-8A51-B93EBFD7CC26}" srcOrd="8" destOrd="0" presId="urn:microsoft.com/office/officeart/2005/8/layout/chart3"/>
    <dgm:cxn modelId="{189105A3-9D28-4D9F-BA0F-FD4FB0AFC0FD}" type="presParOf" srcId="{C25BED5C-CC50-443E-8EF9-8352983FBF87}" destId="{CAD03395-1BCE-4CA9-A250-BA7DA06B0D19}" srcOrd="9"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B4F27-9BC8-4969-87B3-F014D184E8A0}">
      <dsp:nvSpPr>
        <dsp:cNvPr id="0" name=""/>
        <dsp:cNvSpPr/>
      </dsp:nvSpPr>
      <dsp:spPr>
        <a:xfrm>
          <a:off x="0" y="197399"/>
          <a:ext cx="6197600" cy="1216800"/>
        </a:xfrm>
        <a:prstGeom prst="roundRect">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Planning</a:t>
          </a:r>
        </a:p>
      </dsp:txBody>
      <dsp:txXfrm>
        <a:off x="59399" y="256798"/>
        <a:ext cx="6078802" cy="1098002"/>
      </dsp:txXfrm>
    </dsp:sp>
    <dsp:sp modelId="{AD60ECCF-5713-4E80-9E1A-5B4A5FE90419}">
      <dsp:nvSpPr>
        <dsp:cNvPr id="0" name=""/>
        <dsp:cNvSpPr/>
      </dsp:nvSpPr>
      <dsp:spPr>
        <a:xfrm>
          <a:off x="0" y="1601400"/>
          <a:ext cx="6197600" cy="1216800"/>
        </a:xfrm>
        <a:prstGeom prst="roundRect">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Situational Awareness</a:t>
          </a:r>
        </a:p>
      </dsp:txBody>
      <dsp:txXfrm>
        <a:off x="59399" y="1660799"/>
        <a:ext cx="6078802" cy="1098002"/>
      </dsp:txXfrm>
    </dsp:sp>
    <dsp:sp modelId="{AAE5C304-FE92-403B-9816-E33D3440A1AB}">
      <dsp:nvSpPr>
        <dsp:cNvPr id="0" name=""/>
        <dsp:cNvSpPr/>
      </dsp:nvSpPr>
      <dsp:spPr>
        <a:xfrm>
          <a:off x="0" y="3005400"/>
          <a:ext cx="6197600" cy="1216800"/>
        </a:xfrm>
        <a:prstGeom prst="roundRect">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Preparedness</a:t>
          </a:r>
        </a:p>
      </dsp:txBody>
      <dsp:txXfrm>
        <a:off x="59399" y="3064799"/>
        <a:ext cx="6078802" cy="10980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6C1C58-2232-44DA-8071-299D865C23FC}">
      <dsp:nvSpPr>
        <dsp:cNvPr id="0" name=""/>
        <dsp:cNvSpPr/>
      </dsp:nvSpPr>
      <dsp:spPr>
        <a:xfrm>
          <a:off x="7890" y="531068"/>
          <a:ext cx="1163870" cy="11638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5AEFE9-229C-4525-A125-321240C3B220}">
      <dsp:nvSpPr>
        <dsp:cNvPr id="0" name=""/>
        <dsp:cNvSpPr/>
      </dsp:nvSpPr>
      <dsp:spPr>
        <a:xfrm>
          <a:off x="7890" y="1811261"/>
          <a:ext cx="3325343" cy="498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defRPr b="1"/>
          </a:pPr>
          <a:r>
            <a:rPr lang="en-US" sz="1700" kern="1200"/>
            <a:t>Joint Associations </a:t>
          </a:r>
          <a:r>
            <a:rPr lang="en-US" sz="1700" b="1" kern="1200"/>
            <a:t>Fall Forum</a:t>
          </a:r>
          <a:endParaRPr lang="en-US" sz="1700" kern="1200"/>
        </a:p>
      </dsp:txBody>
      <dsp:txXfrm>
        <a:off x="7890" y="1811261"/>
        <a:ext cx="3325343" cy="498801"/>
      </dsp:txXfrm>
    </dsp:sp>
    <dsp:sp modelId="{453B91BF-9780-4200-9972-1A5CC91C4603}">
      <dsp:nvSpPr>
        <dsp:cNvPr id="0" name=""/>
        <dsp:cNvSpPr/>
      </dsp:nvSpPr>
      <dsp:spPr>
        <a:xfrm>
          <a:off x="7890" y="2364166"/>
          <a:ext cx="3325343" cy="872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100000"/>
            </a:lnSpc>
            <a:spcBef>
              <a:spcPct val="0"/>
            </a:spcBef>
            <a:spcAft>
              <a:spcPct val="35000"/>
            </a:spcAft>
            <a:buNone/>
          </a:pPr>
          <a:r>
            <a:rPr lang="en-US" sz="1300" b="1" kern="1200" dirty="0"/>
            <a:t>NYCEM Part One: Community Engagement Bureau:</a:t>
          </a:r>
        </a:p>
        <a:p>
          <a:pPr marL="0" lvl="0" indent="0" algn="l" defTabSz="577850">
            <a:lnSpc>
              <a:spcPct val="100000"/>
            </a:lnSpc>
            <a:spcBef>
              <a:spcPct val="0"/>
            </a:spcBef>
            <a:spcAft>
              <a:spcPct val="35000"/>
            </a:spcAft>
            <a:buNone/>
          </a:pPr>
          <a:r>
            <a:rPr lang="en-US" sz="1300" b="1" kern="1200" dirty="0"/>
            <a:t>Integration with the Home Care and Hospice sectors</a:t>
          </a:r>
        </a:p>
      </dsp:txBody>
      <dsp:txXfrm>
        <a:off x="7890" y="2364166"/>
        <a:ext cx="3325343" cy="872093"/>
      </dsp:txXfrm>
    </dsp:sp>
    <dsp:sp modelId="{6CDF31F3-1C4E-4D8F-B4D0-B3E34DB1641B}">
      <dsp:nvSpPr>
        <dsp:cNvPr id="0" name=""/>
        <dsp:cNvSpPr/>
      </dsp:nvSpPr>
      <dsp:spPr>
        <a:xfrm>
          <a:off x="3915168" y="531068"/>
          <a:ext cx="1163870" cy="11638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4DAE43-7F0B-4FF5-8BA0-DE43721D440C}">
      <dsp:nvSpPr>
        <dsp:cNvPr id="0" name=""/>
        <dsp:cNvSpPr/>
      </dsp:nvSpPr>
      <dsp:spPr>
        <a:xfrm>
          <a:off x="3915168" y="1811261"/>
          <a:ext cx="3325343" cy="498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defRPr b="1"/>
          </a:pPr>
          <a:r>
            <a:rPr lang="en-US" sz="1700" kern="1200"/>
            <a:t>Joint Associations </a:t>
          </a:r>
          <a:r>
            <a:rPr lang="en-US" sz="1700" b="1" kern="1200"/>
            <a:t>Spring Forum</a:t>
          </a:r>
          <a:endParaRPr lang="en-US" sz="1700" kern="1200"/>
        </a:p>
      </dsp:txBody>
      <dsp:txXfrm>
        <a:off x="3915168" y="1811261"/>
        <a:ext cx="3325343" cy="498801"/>
      </dsp:txXfrm>
    </dsp:sp>
    <dsp:sp modelId="{37AC7786-207C-405E-B0F9-1043DDDA88B9}">
      <dsp:nvSpPr>
        <dsp:cNvPr id="0" name=""/>
        <dsp:cNvSpPr/>
      </dsp:nvSpPr>
      <dsp:spPr>
        <a:xfrm>
          <a:off x="3915168" y="2364166"/>
          <a:ext cx="3325343" cy="872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77850">
            <a:lnSpc>
              <a:spcPct val="100000"/>
            </a:lnSpc>
            <a:spcBef>
              <a:spcPct val="0"/>
            </a:spcBef>
            <a:spcAft>
              <a:spcPct val="35000"/>
            </a:spcAft>
            <a:buNone/>
          </a:pPr>
          <a:r>
            <a:rPr lang="en-US" sz="1300" b="1" kern="1200" dirty="0"/>
            <a:t>NYCEM Part two: Response, Planning, and </a:t>
          </a:r>
          <a:r>
            <a:rPr lang="en-US" sz="1300" b="1" kern="1200"/>
            <a:t>Resilience Bureau-Health </a:t>
          </a:r>
          <a:r>
            <a:rPr lang="en-US" sz="1300" b="1" kern="1200" dirty="0"/>
            <a:t>and </a:t>
          </a:r>
          <a:r>
            <a:rPr lang="en-US" sz="1300" b="1" kern="1200"/>
            <a:t>Medical Unit:</a:t>
          </a:r>
          <a:endParaRPr lang="en-US" sz="1300" b="1" kern="1200" dirty="0"/>
        </a:p>
        <a:p>
          <a:pPr marL="0" lvl="0" indent="0" algn="l" defTabSz="577850">
            <a:lnSpc>
              <a:spcPct val="100000"/>
            </a:lnSpc>
            <a:spcBef>
              <a:spcPct val="0"/>
            </a:spcBef>
            <a:spcAft>
              <a:spcPct val="35000"/>
            </a:spcAft>
            <a:buNone/>
          </a:pPr>
          <a:r>
            <a:rPr lang="en-US" sz="1300" b="1" kern="1200" dirty="0"/>
            <a:t>Preparing and Responding to Incidents that Impact the Home Care and Hospice sectors</a:t>
          </a:r>
        </a:p>
      </dsp:txBody>
      <dsp:txXfrm>
        <a:off x="3915168" y="2364166"/>
        <a:ext cx="3325343" cy="872093"/>
      </dsp:txXfrm>
    </dsp:sp>
    <dsp:sp modelId="{6ADDBDE7-8FED-4227-84E5-3F9E9283859A}">
      <dsp:nvSpPr>
        <dsp:cNvPr id="0" name=""/>
        <dsp:cNvSpPr/>
      </dsp:nvSpPr>
      <dsp:spPr>
        <a:xfrm>
          <a:off x="7822446" y="531068"/>
          <a:ext cx="1163870" cy="11638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3CDD67-8EB2-47BC-ADFB-C0BC14D56E4F}">
      <dsp:nvSpPr>
        <dsp:cNvPr id="0" name=""/>
        <dsp:cNvSpPr/>
      </dsp:nvSpPr>
      <dsp:spPr>
        <a:xfrm>
          <a:off x="7822446" y="1811261"/>
          <a:ext cx="3325343" cy="4988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defRPr b="1"/>
          </a:pPr>
          <a:r>
            <a:rPr lang="en-US" sz="1700" kern="1200" dirty="0"/>
            <a:t>NYCHCC &amp; ESF‑8 meetings</a:t>
          </a:r>
        </a:p>
      </dsp:txBody>
      <dsp:txXfrm>
        <a:off x="7822446" y="1811261"/>
        <a:ext cx="3325343" cy="498801"/>
      </dsp:txXfrm>
    </dsp:sp>
    <dsp:sp modelId="{A90054C8-2F46-4B25-9EA8-F3ACCFE62F25}">
      <dsp:nvSpPr>
        <dsp:cNvPr id="0" name=""/>
        <dsp:cNvSpPr/>
      </dsp:nvSpPr>
      <dsp:spPr>
        <a:xfrm>
          <a:off x="7822446" y="2364166"/>
          <a:ext cx="3325343" cy="87209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84016-7B8A-4EF4-B446-D72231D5AF97}">
      <dsp:nvSpPr>
        <dsp:cNvPr id="0" name=""/>
        <dsp:cNvSpPr/>
      </dsp:nvSpPr>
      <dsp:spPr>
        <a:xfrm>
          <a:off x="0" y="0"/>
          <a:ext cx="730605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867A6E-D80A-4441-9232-F72F0595049D}">
      <dsp:nvSpPr>
        <dsp:cNvPr id="0" name=""/>
        <dsp:cNvSpPr/>
      </dsp:nvSpPr>
      <dsp:spPr>
        <a:xfrm>
          <a:off x="0" y="0"/>
          <a:ext cx="7306056" cy="62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N95 Mask Deliverable</a:t>
          </a:r>
          <a:endParaRPr lang="en-US" sz="2500" kern="1200"/>
        </a:p>
      </dsp:txBody>
      <dsp:txXfrm>
        <a:off x="0" y="0"/>
        <a:ext cx="7306056" cy="626363"/>
      </dsp:txXfrm>
    </dsp:sp>
    <dsp:sp modelId="{4FD4F1D3-B219-4F6F-A7EE-1B76A84F5DA3}">
      <dsp:nvSpPr>
        <dsp:cNvPr id="0" name=""/>
        <dsp:cNvSpPr/>
      </dsp:nvSpPr>
      <dsp:spPr>
        <a:xfrm>
          <a:off x="0" y="626364"/>
          <a:ext cx="730605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346E89-A832-4D56-8875-1379FB426482}">
      <dsp:nvSpPr>
        <dsp:cNvPr id="0" name=""/>
        <dsp:cNvSpPr/>
      </dsp:nvSpPr>
      <dsp:spPr>
        <a:xfrm>
          <a:off x="0" y="626363"/>
          <a:ext cx="7306056" cy="62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	Needs assessment</a:t>
          </a:r>
        </a:p>
      </dsp:txBody>
      <dsp:txXfrm>
        <a:off x="0" y="626363"/>
        <a:ext cx="7306056" cy="626363"/>
      </dsp:txXfrm>
    </dsp:sp>
    <dsp:sp modelId="{591D7569-9C41-494D-AEFF-4FF984380863}">
      <dsp:nvSpPr>
        <dsp:cNvPr id="0" name=""/>
        <dsp:cNvSpPr/>
      </dsp:nvSpPr>
      <dsp:spPr>
        <a:xfrm>
          <a:off x="0" y="1252728"/>
          <a:ext cx="730605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25276B-63AF-4B88-B81B-76F39FAE66FA}">
      <dsp:nvSpPr>
        <dsp:cNvPr id="0" name=""/>
        <dsp:cNvSpPr/>
      </dsp:nvSpPr>
      <dsp:spPr>
        <a:xfrm>
          <a:off x="0" y="1252727"/>
          <a:ext cx="7306056" cy="62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	Purchase</a:t>
          </a:r>
        </a:p>
      </dsp:txBody>
      <dsp:txXfrm>
        <a:off x="0" y="1252727"/>
        <a:ext cx="7306056" cy="626363"/>
      </dsp:txXfrm>
    </dsp:sp>
    <dsp:sp modelId="{10206EEB-2612-4283-A9A9-EC705E2E47A6}">
      <dsp:nvSpPr>
        <dsp:cNvPr id="0" name=""/>
        <dsp:cNvSpPr/>
      </dsp:nvSpPr>
      <dsp:spPr>
        <a:xfrm>
          <a:off x="0" y="1879092"/>
          <a:ext cx="730605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67D4CB-3EC8-4D3B-8400-BDBD8320A369}">
      <dsp:nvSpPr>
        <dsp:cNvPr id="0" name=""/>
        <dsp:cNvSpPr/>
      </dsp:nvSpPr>
      <dsp:spPr>
        <a:xfrm>
          <a:off x="0" y="1879091"/>
          <a:ext cx="7306056" cy="62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	Distribution based on assessed need</a:t>
          </a:r>
        </a:p>
      </dsp:txBody>
      <dsp:txXfrm>
        <a:off x="0" y="1879091"/>
        <a:ext cx="7306056" cy="626363"/>
      </dsp:txXfrm>
    </dsp:sp>
    <dsp:sp modelId="{393ACAF2-A634-4EF0-AACA-FA01F3CD9E7C}">
      <dsp:nvSpPr>
        <dsp:cNvPr id="0" name=""/>
        <dsp:cNvSpPr/>
      </dsp:nvSpPr>
      <dsp:spPr>
        <a:xfrm>
          <a:off x="0" y="2505456"/>
          <a:ext cx="730605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6CC2BF-2B03-410A-AE06-6D1D27297EB9}">
      <dsp:nvSpPr>
        <dsp:cNvPr id="0" name=""/>
        <dsp:cNvSpPr/>
      </dsp:nvSpPr>
      <dsp:spPr>
        <a:xfrm>
          <a:off x="0" y="2505455"/>
          <a:ext cx="7306056" cy="62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N95 Fit Testing: Train‑the‑Trainer</a:t>
          </a:r>
          <a:endParaRPr lang="en-US" sz="2500" kern="1200"/>
        </a:p>
      </dsp:txBody>
      <dsp:txXfrm>
        <a:off x="0" y="2505455"/>
        <a:ext cx="7306056" cy="626363"/>
      </dsp:txXfrm>
    </dsp:sp>
    <dsp:sp modelId="{61F74B48-1F54-4ABF-A537-3877C227916C}">
      <dsp:nvSpPr>
        <dsp:cNvPr id="0" name=""/>
        <dsp:cNvSpPr/>
      </dsp:nvSpPr>
      <dsp:spPr>
        <a:xfrm>
          <a:off x="0" y="3131820"/>
          <a:ext cx="730605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D56754-C524-4582-8880-AFFDFF1B5854}">
      <dsp:nvSpPr>
        <dsp:cNvPr id="0" name=""/>
        <dsp:cNvSpPr/>
      </dsp:nvSpPr>
      <dsp:spPr>
        <a:xfrm>
          <a:off x="0" y="3131819"/>
          <a:ext cx="7306056" cy="62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	Needs assessment</a:t>
          </a:r>
        </a:p>
      </dsp:txBody>
      <dsp:txXfrm>
        <a:off x="0" y="3131819"/>
        <a:ext cx="7306056" cy="626363"/>
      </dsp:txXfrm>
    </dsp:sp>
    <dsp:sp modelId="{6BDC3949-740D-4DEC-B841-BB33906273CB}">
      <dsp:nvSpPr>
        <dsp:cNvPr id="0" name=""/>
        <dsp:cNvSpPr/>
      </dsp:nvSpPr>
      <dsp:spPr>
        <a:xfrm>
          <a:off x="0" y="3758184"/>
          <a:ext cx="730605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B63ED9-F3F9-4202-AD9E-ED9C55A00BAB}">
      <dsp:nvSpPr>
        <dsp:cNvPr id="0" name=""/>
        <dsp:cNvSpPr/>
      </dsp:nvSpPr>
      <dsp:spPr>
        <a:xfrm>
          <a:off x="0" y="3758184"/>
          <a:ext cx="7306056" cy="62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	Vendor identification</a:t>
          </a:r>
        </a:p>
      </dsp:txBody>
      <dsp:txXfrm>
        <a:off x="0" y="3758184"/>
        <a:ext cx="7306056" cy="626363"/>
      </dsp:txXfrm>
    </dsp:sp>
    <dsp:sp modelId="{F0A64843-8087-4B48-86BA-0E02504182BD}">
      <dsp:nvSpPr>
        <dsp:cNvPr id="0" name=""/>
        <dsp:cNvSpPr/>
      </dsp:nvSpPr>
      <dsp:spPr>
        <a:xfrm>
          <a:off x="0" y="4384548"/>
          <a:ext cx="730605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2B2A59-651C-4740-9303-C90C59B13EEF}">
      <dsp:nvSpPr>
        <dsp:cNvPr id="0" name=""/>
        <dsp:cNvSpPr/>
      </dsp:nvSpPr>
      <dsp:spPr>
        <a:xfrm>
          <a:off x="0" y="4384548"/>
          <a:ext cx="7306056" cy="62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	Training sessions tailored to provider needs</a:t>
          </a:r>
        </a:p>
      </dsp:txBody>
      <dsp:txXfrm>
        <a:off x="0" y="4384548"/>
        <a:ext cx="7306056" cy="62636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712F4-DF5A-470E-A724-A8AA342867A2}">
      <dsp:nvSpPr>
        <dsp:cNvPr id="0" name=""/>
        <dsp:cNvSpPr/>
      </dsp:nvSpPr>
      <dsp:spPr>
        <a:xfrm>
          <a:off x="0" y="3245106"/>
          <a:ext cx="1655063" cy="2129141"/>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708" tIns="220472" rIns="117708"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Key Insight</a:t>
          </a:r>
        </a:p>
      </dsp:txBody>
      <dsp:txXfrm>
        <a:off x="0" y="3245106"/>
        <a:ext cx="1655063" cy="2129141"/>
      </dsp:txXfrm>
    </dsp:sp>
    <dsp:sp modelId="{FBD870A0-6644-46C2-AFD1-7004250A3F84}">
      <dsp:nvSpPr>
        <dsp:cNvPr id="0" name=""/>
        <dsp:cNvSpPr/>
      </dsp:nvSpPr>
      <dsp:spPr>
        <a:xfrm>
          <a:off x="1655063" y="3245106"/>
          <a:ext cx="4965192" cy="2129141"/>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0718" tIns="304800" rIns="100718" bIns="30480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400" kern="1200" dirty="0">
              <a:effectLst/>
              <a:latin typeface="Aptos" panose="020B0004020202020204" pitchFamily="34" charset="0"/>
              <a:ea typeface="Aptos" panose="020B0004020202020204" pitchFamily="34" charset="0"/>
              <a:cs typeface="Times New Roman" panose="02020603050405020304" pitchFamily="18" charset="0"/>
            </a:rPr>
            <a:t>“We are no longer adjacent to emergency response—we are embedded within it.”</a:t>
          </a:r>
          <a:endParaRPr lang="en-US" sz="2400" kern="1200" dirty="0"/>
        </a:p>
      </dsp:txBody>
      <dsp:txXfrm>
        <a:off x="1655063" y="3245106"/>
        <a:ext cx="4965192" cy="2129141"/>
      </dsp:txXfrm>
    </dsp:sp>
    <dsp:sp modelId="{23CA8F46-08A1-405C-AC54-CE4EB09A796F}">
      <dsp:nvSpPr>
        <dsp:cNvPr id="0" name=""/>
        <dsp:cNvSpPr/>
      </dsp:nvSpPr>
      <dsp:spPr>
        <a:xfrm rot="10800000">
          <a:off x="0" y="2424"/>
          <a:ext cx="1655063" cy="3274619"/>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708" tIns="220472" rIns="117708" bIns="220472" numCol="1" spcCol="1270" anchor="ctr" anchorCtr="0">
          <a:noAutofit/>
        </a:bodyPr>
        <a:lstStyle/>
        <a:p>
          <a:pPr marL="0" lvl="0" indent="0" algn="ctr" defTabSz="1377950">
            <a:lnSpc>
              <a:spcPct val="90000"/>
            </a:lnSpc>
            <a:spcBef>
              <a:spcPct val="0"/>
            </a:spcBef>
            <a:spcAft>
              <a:spcPct val="35000"/>
            </a:spcAft>
            <a:buNone/>
          </a:pPr>
          <a:r>
            <a:rPr lang="en-US" sz="3100" b="1" kern="1200" dirty="0"/>
            <a:t>Current State</a:t>
          </a:r>
          <a:endParaRPr lang="en-US" sz="3100" kern="1200" dirty="0"/>
        </a:p>
      </dsp:txBody>
      <dsp:txXfrm rot="-10800000">
        <a:off x="0" y="2424"/>
        <a:ext cx="1655063" cy="2128502"/>
      </dsp:txXfrm>
    </dsp:sp>
    <dsp:sp modelId="{8CF85824-1310-4E2C-8417-2D5688B2F0C7}">
      <dsp:nvSpPr>
        <dsp:cNvPr id="0" name=""/>
        <dsp:cNvSpPr/>
      </dsp:nvSpPr>
      <dsp:spPr>
        <a:xfrm>
          <a:off x="1655063" y="2424"/>
          <a:ext cx="4965192" cy="212850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0718" tIns="304800" rIns="100718" bIns="304800" numCol="1" spcCol="1270" anchor="ctr" anchorCtr="0">
          <a:noAutofit/>
        </a:bodyPr>
        <a:lstStyle/>
        <a:p>
          <a:pPr marL="0" lvl="0" indent="0" algn="l" defTabSz="1066800">
            <a:lnSpc>
              <a:spcPct val="90000"/>
            </a:lnSpc>
            <a:spcBef>
              <a:spcPct val="0"/>
            </a:spcBef>
            <a:spcAft>
              <a:spcPct val="35000"/>
            </a:spcAft>
            <a:buNone/>
          </a:pPr>
          <a:r>
            <a:rPr lang="en-US" sz="2400" kern="1200" dirty="0"/>
            <a:t>Designing and leading hospice‑specific emergency initiatives</a:t>
          </a:r>
        </a:p>
      </dsp:txBody>
      <dsp:txXfrm>
        <a:off x="1655063" y="2424"/>
        <a:ext cx="4965192" cy="21285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C0E2E-D7C5-4A68-8A7C-6EB2C93B3014}">
      <dsp:nvSpPr>
        <dsp:cNvPr id="0" name=""/>
        <dsp:cNvSpPr/>
      </dsp:nvSpPr>
      <dsp:spPr>
        <a:xfrm>
          <a:off x="0" y="60465"/>
          <a:ext cx="10972800" cy="631800"/>
        </a:xfrm>
        <a:prstGeom prst="round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rgbClr val="31434E"/>
              </a:solidFill>
            </a:rPr>
            <a:t>NYCEM Interagency Steering Committee Call</a:t>
          </a:r>
        </a:p>
      </dsp:txBody>
      <dsp:txXfrm>
        <a:off x="30842" y="91307"/>
        <a:ext cx="10911116" cy="570116"/>
      </dsp:txXfrm>
    </dsp:sp>
    <dsp:sp modelId="{4777DB86-B740-4FE9-9B23-CD76E14AA4A3}">
      <dsp:nvSpPr>
        <dsp:cNvPr id="0" name=""/>
        <dsp:cNvSpPr/>
      </dsp:nvSpPr>
      <dsp:spPr>
        <a:xfrm>
          <a:off x="0" y="692265"/>
          <a:ext cx="10972800" cy="1033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Biweekly </a:t>
          </a:r>
        </a:p>
        <a:p>
          <a:pPr marL="228600" lvl="1" indent="-228600" algn="l" defTabSz="933450">
            <a:lnSpc>
              <a:spcPct val="90000"/>
            </a:lnSpc>
            <a:spcBef>
              <a:spcPct val="0"/>
            </a:spcBef>
            <a:spcAft>
              <a:spcPct val="20000"/>
            </a:spcAft>
            <a:buChar char="•"/>
          </a:pPr>
          <a:r>
            <a:rPr lang="en-US" sz="2100" kern="1200" dirty="0"/>
            <a:t>EOC activation for FIFA World Cup and summer events</a:t>
          </a:r>
        </a:p>
        <a:p>
          <a:pPr marL="228600" lvl="1" indent="-228600" algn="l" defTabSz="933450">
            <a:lnSpc>
              <a:spcPct val="90000"/>
            </a:lnSpc>
            <a:spcBef>
              <a:spcPct val="0"/>
            </a:spcBef>
            <a:spcAft>
              <a:spcPct val="20000"/>
            </a:spcAft>
            <a:buNone/>
          </a:pPr>
          <a:endParaRPr lang="en-US" sz="2100" kern="1200" dirty="0"/>
        </a:p>
      </dsp:txBody>
      <dsp:txXfrm>
        <a:off x="0" y="692265"/>
        <a:ext cx="10972800" cy="1033964"/>
      </dsp:txXfrm>
    </dsp:sp>
    <dsp:sp modelId="{AF65626D-0B89-4B47-8558-EE9227EC1589}">
      <dsp:nvSpPr>
        <dsp:cNvPr id="0" name=""/>
        <dsp:cNvSpPr/>
      </dsp:nvSpPr>
      <dsp:spPr>
        <a:xfrm>
          <a:off x="0" y="1726230"/>
          <a:ext cx="10972800" cy="631800"/>
        </a:xfrm>
        <a:prstGeom prst="round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rgbClr val="31434E"/>
              </a:solidFill>
            </a:rPr>
            <a:t>FIFA NYC Health &amp; Medical Steering Committee</a:t>
          </a:r>
        </a:p>
      </dsp:txBody>
      <dsp:txXfrm>
        <a:off x="30842" y="1757072"/>
        <a:ext cx="10911116" cy="570116"/>
      </dsp:txXfrm>
    </dsp:sp>
    <dsp:sp modelId="{3B168CFA-F3C7-4072-BCF5-7F5E1BA50270}">
      <dsp:nvSpPr>
        <dsp:cNvPr id="0" name=""/>
        <dsp:cNvSpPr/>
      </dsp:nvSpPr>
      <dsp:spPr>
        <a:xfrm>
          <a:off x="0" y="2358030"/>
          <a:ext cx="10972800" cy="684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FIFA and Sail250 planning updates</a:t>
          </a:r>
        </a:p>
        <a:p>
          <a:pPr marL="228600" lvl="1" indent="-228600" algn="l" defTabSz="933450">
            <a:lnSpc>
              <a:spcPct val="90000"/>
            </a:lnSpc>
            <a:spcBef>
              <a:spcPct val="0"/>
            </a:spcBef>
            <a:spcAft>
              <a:spcPct val="20000"/>
            </a:spcAft>
            <a:buNone/>
          </a:pPr>
          <a:endParaRPr lang="en-US" sz="2100" kern="1200" dirty="0"/>
        </a:p>
      </dsp:txBody>
      <dsp:txXfrm>
        <a:off x="0" y="2358030"/>
        <a:ext cx="10972800" cy="684652"/>
      </dsp:txXfrm>
    </dsp:sp>
    <dsp:sp modelId="{32B6E3EB-3A05-411E-BF58-82791A13A8FB}">
      <dsp:nvSpPr>
        <dsp:cNvPr id="0" name=""/>
        <dsp:cNvSpPr/>
      </dsp:nvSpPr>
      <dsp:spPr>
        <a:xfrm>
          <a:off x="0" y="3042682"/>
          <a:ext cx="10972800" cy="631800"/>
        </a:xfrm>
        <a:prstGeom prst="round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rgbClr val="31434E"/>
              </a:solidFill>
            </a:rPr>
            <a:t>FIFA Medical and Public Health Workgroup</a:t>
          </a:r>
        </a:p>
      </dsp:txBody>
      <dsp:txXfrm>
        <a:off x="30842" y="3073524"/>
        <a:ext cx="10911116" cy="570116"/>
      </dsp:txXfrm>
    </dsp:sp>
    <dsp:sp modelId="{24419C59-9ACE-46AB-A176-A1949CAEF759}">
      <dsp:nvSpPr>
        <dsp:cNvPr id="0" name=""/>
        <dsp:cNvSpPr/>
      </dsp:nvSpPr>
      <dsp:spPr>
        <a:xfrm>
          <a:off x="0" y="3674482"/>
          <a:ext cx="10972800" cy="684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8386"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Joint briefings for NY and NJ</a:t>
          </a:r>
        </a:p>
        <a:p>
          <a:pPr marL="228600" lvl="1" indent="-228600" algn="l" defTabSz="933450">
            <a:lnSpc>
              <a:spcPct val="90000"/>
            </a:lnSpc>
            <a:spcBef>
              <a:spcPct val="0"/>
            </a:spcBef>
            <a:spcAft>
              <a:spcPct val="20000"/>
            </a:spcAft>
            <a:buNone/>
          </a:pPr>
          <a:endParaRPr lang="en-US" sz="2100" kern="1200" dirty="0"/>
        </a:p>
      </dsp:txBody>
      <dsp:txXfrm>
        <a:off x="0" y="3674482"/>
        <a:ext cx="10972800" cy="6846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97524-3225-4114-AEEA-D0BA8F728C2C}">
      <dsp:nvSpPr>
        <dsp:cNvPr id="0" name=""/>
        <dsp:cNvSpPr/>
      </dsp:nvSpPr>
      <dsp:spPr>
        <a:xfrm>
          <a:off x="0" y="2286000"/>
          <a:ext cx="10972800" cy="0"/>
        </a:xfrm>
        <a:prstGeom prst="line">
          <a:avLst/>
        </a:prstGeom>
        <a:solidFill>
          <a:schemeClr val="lt1">
            <a:alpha val="90000"/>
            <a:hueOff val="0"/>
            <a:satOff val="0"/>
            <a:lumOff val="0"/>
            <a:alphaOff val="0"/>
          </a:schemeClr>
        </a:solidFill>
        <a:ln w="254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dsp:style>
    </dsp:sp>
    <dsp:sp modelId="{FA5716F3-3589-41A9-8A75-EEB534D27214}">
      <dsp:nvSpPr>
        <dsp:cNvPr id="0" name=""/>
        <dsp:cNvSpPr/>
      </dsp:nvSpPr>
      <dsp:spPr>
        <a:xfrm>
          <a:off x="329184" y="1417320"/>
          <a:ext cx="4828032" cy="548640"/>
        </a:xfrm>
        <a:prstGeom prst="rect">
          <a:avLst/>
        </a:prstGeom>
        <a:solidFill>
          <a:schemeClr val="accent6">
            <a:lumMod val="75000"/>
          </a:schemeClr>
        </a:solidFill>
        <a:ln w="25400" cap="flat" cmpd="sng" algn="ctr">
          <a:solidFill>
            <a:schemeClr val="accent6">
              <a:lumMod val="7500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April 20 (11am – 12pm)</a:t>
          </a:r>
        </a:p>
      </dsp:txBody>
      <dsp:txXfrm>
        <a:off x="329184" y="1417320"/>
        <a:ext cx="4828032" cy="548640"/>
      </dsp:txXfrm>
    </dsp:sp>
    <dsp:sp modelId="{180CB421-1B06-4575-A069-D599977A8E9B}">
      <dsp:nvSpPr>
        <dsp:cNvPr id="0" name=""/>
        <dsp:cNvSpPr/>
      </dsp:nvSpPr>
      <dsp:spPr>
        <a:xfrm>
          <a:off x="329184" y="35432"/>
          <a:ext cx="4828032" cy="1381887"/>
        </a:xfrm>
        <a:prstGeom prst="rect">
          <a:avLst/>
        </a:prstGeom>
        <a:solidFill>
          <a:schemeClr val="accent6">
            <a:lumMod val="20000"/>
            <a:lumOff val="80000"/>
          </a:schemeClr>
        </a:solidFill>
        <a:ln w="25400" cap="flat" cmpd="sng" algn="ctr">
          <a:solidFill>
            <a:schemeClr val="accent6">
              <a:lumMod val="75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b="1" u="sng" kern="1200">
              <a:solidFill>
                <a:schemeClr val="accent1"/>
              </a:solidFill>
            </a:rPr>
            <a:t>Part 1</a:t>
          </a:r>
        </a:p>
        <a:p>
          <a:pPr marL="0" lvl="0" indent="0" algn="l" defTabSz="622300">
            <a:lnSpc>
              <a:spcPct val="90000"/>
            </a:lnSpc>
            <a:spcBef>
              <a:spcPct val="0"/>
            </a:spcBef>
            <a:spcAft>
              <a:spcPct val="35000"/>
            </a:spcAft>
            <a:buNone/>
          </a:pPr>
          <a:r>
            <a:rPr lang="en-US" sz="1400" b="1" kern="1200">
              <a:solidFill>
                <a:schemeClr val="accent1"/>
              </a:solidFill>
            </a:rPr>
            <a:t>Scenario Briefing (ESF – 8 Command Element Call)</a:t>
          </a:r>
        </a:p>
        <a:p>
          <a:pPr marL="0" lvl="0" indent="0" algn="l" defTabSz="622300">
            <a:lnSpc>
              <a:spcPct val="90000"/>
            </a:lnSpc>
            <a:spcBef>
              <a:spcPct val="0"/>
            </a:spcBef>
            <a:spcAft>
              <a:spcPct val="35000"/>
            </a:spcAft>
            <a:buNone/>
          </a:pPr>
          <a:r>
            <a:rPr lang="en-US" sz="1400" b="1" kern="1200">
              <a:solidFill>
                <a:schemeClr val="accent1"/>
              </a:solidFill>
              <a:latin typeface="Segoe UI Semibold"/>
            </a:rPr>
            <a:t>3.5 days</a:t>
          </a:r>
          <a:r>
            <a:rPr lang="en-US" sz="1400" b="1" kern="1200">
              <a:solidFill>
                <a:schemeClr val="accent1"/>
              </a:solidFill>
            </a:rPr>
            <a:t> to complete internal tasks</a:t>
          </a:r>
        </a:p>
        <a:p>
          <a:pPr marL="0" lvl="0" indent="0" algn="l" defTabSz="622300">
            <a:lnSpc>
              <a:spcPct val="90000"/>
            </a:lnSpc>
            <a:spcBef>
              <a:spcPct val="0"/>
            </a:spcBef>
            <a:spcAft>
              <a:spcPct val="35000"/>
            </a:spcAft>
            <a:buNone/>
          </a:pPr>
          <a:r>
            <a:rPr lang="en-US" sz="1400" b="1" kern="1200">
              <a:solidFill>
                <a:schemeClr val="accent1"/>
              </a:solidFill>
            </a:rPr>
            <a:t>Complete Part 1 Survey</a:t>
          </a:r>
        </a:p>
      </dsp:txBody>
      <dsp:txXfrm>
        <a:off x="329184" y="35432"/>
        <a:ext cx="4828032" cy="1381887"/>
      </dsp:txXfrm>
    </dsp:sp>
    <dsp:sp modelId="{A0069C17-85BD-43A4-9D0A-1EAED8852499}">
      <dsp:nvSpPr>
        <dsp:cNvPr id="0" name=""/>
        <dsp:cNvSpPr/>
      </dsp:nvSpPr>
      <dsp:spPr>
        <a:xfrm>
          <a:off x="2743200" y="1965960"/>
          <a:ext cx="0" cy="320040"/>
        </a:xfrm>
        <a:prstGeom prst="line">
          <a:avLst/>
        </a:prstGeom>
        <a:noFill/>
        <a:ln w="9525" cap="flat" cmpd="sng" algn="ctr">
          <a:solidFill>
            <a:schemeClr val="accent6">
              <a:lumMod val="75000"/>
            </a:schemeClr>
          </a:solidFill>
          <a:prstDash val="solid"/>
        </a:ln>
        <a:effectLst/>
      </dsp:spPr>
      <dsp:style>
        <a:lnRef idx="1">
          <a:scrgbClr r="0" g="0" b="0"/>
        </a:lnRef>
        <a:fillRef idx="0">
          <a:scrgbClr r="0" g="0" b="0"/>
        </a:fillRef>
        <a:effectRef idx="0">
          <a:scrgbClr r="0" g="0" b="0"/>
        </a:effectRef>
        <a:fontRef idx="minor"/>
      </dsp:style>
    </dsp:sp>
    <dsp:sp modelId="{59E33CE0-1971-4345-A972-EC232AF65D8D}">
      <dsp:nvSpPr>
        <dsp:cNvPr id="0" name=""/>
        <dsp:cNvSpPr/>
      </dsp:nvSpPr>
      <dsp:spPr>
        <a:xfrm>
          <a:off x="3072384" y="2606040"/>
          <a:ext cx="4828032" cy="548640"/>
        </a:xfrm>
        <a:prstGeom prst="rect">
          <a:avLst/>
        </a:prstGeom>
        <a:solidFill>
          <a:schemeClr val="accent6">
            <a:lumMod val="75000"/>
          </a:schemeClr>
        </a:solidFill>
        <a:ln w="25400" cap="flat" cmpd="sng" algn="ctr">
          <a:solidFill>
            <a:schemeClr val="accent6">
              <a:lumMod val="7500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April 24 (10am – 12pm)</a:t>
          </a:r>
        </a:p>
      </dsp:txBody>
      <dsp:txXfrm>
        <a:off x="3072384" y="2606040"/>
        <a:ext cx="4828032" cy="548640"/>
      </dsp:txXfrm>
    </dsp:sp>
    <dsp:sp modelId="{0F66703E-F787-4D7C-AC01-6E2BEA63E51C}">
      <dsp:nvSpPr>
        <dsp:cNvPr id="0" name=""/>
        <dsp:cNvSpPr/>
      </dsp:nvSpPr>
      <dsp:spPr>
        <a:xfrm>
          <a:off x="3072384" y="3154680"/>
          <a:ext cx="4828032" cy="1070962"/>
        </a:xfrm>
        <a:prstGeom prst="rect">
          <a:avLst/>
        </a:prstGeom>
        <a:solidFill>
          <a:schemeClr val="accent6">
            <a:lumMod val="20000"/>
            <a:lumOff val="80000"/>
            <a:alpha val="90000"/>
          </a:schemeClr>
        </a:solidFill>
        <a:ln w="25400" cap="flat" cmpd="sng" algn="ctr">
          <a:solidFill>
            <a:schemeClr val="accent6">
              <a:lumMod val="75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b="1" u="sng" kern="1200">
              <a:solidFill>
                <a:schemeClr val="accent1"/>
              </a:solidFill>
            </a:rPr>
            <a:t>Part 2</a:t>
          </a:r>
        </a:p>
        <a:p>
          <a:pPr marL="0" lvl="0" indent="0" algn="l" defTabSz="622300">
            <a:lnSpc>
              <a:spcPct val="90000"/>
            </a:lnSpc>
            <a:spcBef>
              <a:spcPct val="0"/>
            </a:spcBef>
            <a:spcAft>
              <a:spcPct val="35000"/>
            </a:spcAft>
            <a:buNone/>
          </a:pPr>
          <a:r>
            <a:rPr lang="en-US" sz="1400" b="1" kern="1200">
              <a:solidFill>
                <a:schemeClr val="accent1"/>
              </a:solidFill>
            </a:rPr>
            <a:t>Hospital Operations Coordination Call</a:t>
          </a:r>
        </a:p>
        <a:p>
          <a:pPr marL="0" lvl="0" indent="0" algn="l" defTabSz="622300">
            <a:lnSpc>
              <a:spcPct val="90000"/>
            </a:lnSpc>
            <a:spcBef>
              <a:spcPct val="0"/>
            </a:spcBef>
            <a:spcAft>
              <a:spcPct val="35000"/>
            </a:spcAft>
            <a:buNone/>
          </a:pPr>
          <a:r>
            <a:rPr lang="en-US" sz="1400" b="1" kern="1200">
              <a:solidFill>
                <a:schemeClr val="accent1"/>
              </a:solidFill>
            </a:rPr>
            <a:t>2-hour, </a:t>
          </a:r>
          <a:r>
            <a:rPr lang="en-US" sz="1400" b="0" kern="1200">
              <a:solidFill>
                <a:schemeClr val="accent1"/>
              </a:solidFill>
              <a:latin typeface="Segoe UI Semibold"/>
            </a:rPr>
            <a:t>hybrid</a:t>
          </a:r>
          <a:r>
            <a:rPr lang="en-US" sz="1400" b="1" kern="1200">
              <a:solidFill>
                <a:schemeClr val="accent1"/>
              </a:solidFill>
            </a:rPr>
            <a:t> exercise</a:t>
          </a:r>
        </a:p>
      </dsp:txBody>
      <dsp:txXfrm>
        <a:off x="3072384" y="3154680"/>
        <a:ext cx="4828032" cy="1070962"/>
      </dsp:txXfrm>
    </dsp:sp>
    <dsp:sp modelId="{1383E59D-A487-42B8-820F-A5873186703B}">
      <dsp:nvSpPr>
        <dsp:cNvPr id="0" name=""/>
        <dsp:cNvSpPr/>
      </dsp:nvSpPr>
      <dsp:spPr>
        <a:xfrm>
          <a:off x="5486400" y="2285999"/>
          <a:ext cx="0" cy="320040"/>
        </a:xfrm>
        <a:prstGeom prst="line">
          <a:avLst/>
        </a:pr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10E0001-76D4-4F2C-8567-FED31D4C15F7}">
      <dsp:nvSpPr>
        <dsp:cNvPr id="0" name=""/>
        <dsp:cNvSpPr/>
      </dsp:nvSpPr>
      <dsp:spPr>
        <a:xfrm rot="2700000">
          <a:off x="2707638" y="2250438"/>
          <a:ext cx="71123" cy="71123"/>
        </a:xfrm>
        <a:prstGeom prst="rect">
          <a:avLst/>
        </a:prstGeom>
        <a:solidFill>
          <a:schemeClr val="accent6">
            <a:lumMod val="7500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33E4EAA2-4D03-42C3-A76A-2C2FB17AA4DF}">
      <dsp:nvSpPr>
        <dsp:cNvPr id="0" name=""/>
        <dsp:cNvSpPr/>
      </dsp:nvSpPr>
      <dsp:spPr>
        <a:xfrm rot="2700000">
          <a:off x="5450838" y="2250438"/>
          <a:ext cx="71123" cy="71123"/>
        </a:xfrm>
        <a:prstGeom prst="rect">
          <a:avLst/>
        </a:prstGeom>
        <a:solidFill>
          <a:schemeClr val="accent6">
            <a:lumMod val="7500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0FF6DEC-6840-4062-9D58-C238B7831AA4}">
      <dsp:nvSpPr>
        <dsp:cNvPr id="0" name=""/>
        <dsp:cNvSpPr/>
      </dsp:nvSpPr>
      <dsp:spPr>
        <a:xfrm>
          <a:off x="5815584" y="1417320"/>
          <a:ext cx="4828032" cy="548640"/>
        </a:xfrm>
        <a:prstGeom prst="rect">
          <a:avLst/>
        </a:prstGeom>
        <a:solidFill>
          <a:schemeClr val="accent6">
            <a:lumMod val="75000"/>
          </a:schemeClr>
        </a:solidFill>
        <a:ln w="25400" cap="flat" cmpd="sng" algn="ctr">
          <a:solidFill>
            <a:schemeClr val="accent6">
              <a:lumMod val="7500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April 24 – May 1</a:t>
          </a:r>
        </a:p>
      </dsp:txBody>
      <dsp:txXfrm>
        <a:off x="5815584" y="1417320"/>
        <a:ext cx="4828032" cy="548640"/>
      </dsp:txXfrm>
    </dsp:sp>
    <dsp:sp modelId="{C14BD17C-B796-494B-AB21-B6DA5D4EFAD2}">
      <dsp:nvSpPr>
        <dsp:cNvPr id="0" name=""/>
        <dsp:cNvSpPr/>
      </dsp:nvSpPr>
      <dsp:spPr>
        <a:xfrm>
          <a:off x="5815584" y="35432"/>
          <a:ext cx="4828032" cy="1381887"/>
        </a:xfrm>
        <a:prstGeom prst="rect">
          <a:avLst/>
        </a:prstGeom>
        <a:solidFill>
          <a:schemeClr val="accent6">
            <a:lumMod val="20000"/>
            <a:lumOff val="80000"/>
            <a:alpha val="90000"/>
          </a:schemeClr>
        </a:solidFill>
        <a:ln w="25400" cap="flat" cmpd="sng" algn="ctr">
          <a:solidFill>
            <a:schemeClr val="accent6">
              <a:lumMod val="75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b="1" u="sng" kern="1200">
              <a:solidFill>
                <a:schemeClr val="accent1"/>
              </a:solidFill>
            </a:rPr>
            <a:t>Part 3</a:t>
          </a:r>
        </a:p>
        <a:p>
          <a:pPr marL="0" lvl="0" indent="0" algn="l" defTabSz="622300">
            <a:lnSpc>
              <a:spcPct val="90000"/>
            </a:lnSpc>
            <a:spcBef>
              <a:spcPct val="0"/>
            </a:spcBef>
            <a:spcAft>
              <a:spcPct val="35000"/>
            </a:spcAft>
            <a:buNone/>
          </a:pPr>
          <a:r>
            <a:rPr lang="en-US" sz="1400" b="1" kern="1200">
              <a:solidFill>
                <a:schemeClr val="accent1"/>
              </a:solidFill>
            </a:rPr>
            <a:t>Post-exercise survey</a:t>
          </a:r>
        </a:p>
        <a:p>
          <a:pPr marL="0" lvl="0" indent="0" algn="l" defTabSz="622300">
            <a:lnSpc>
              <a:spcPct val="90000"/>
            </a:lnSpc>
            <a:spcBef>
              <a:spcPct val="0"/>
            </a:spcBef>
            <a:spcAft>
              <a:spcPct val="35000"/>
            </a:spcAft>
            <a:buNone/>
          </a:pPr>
          <a:r>
            <a:rPr lang="en-US" sz="1400" b="1" kern="1200">
              <a:solidFill>
                <a:schemeClr val="accent1"/>
              </a:solidFill>
            </a:rPr>
            <a:t>9 days to complete</a:t>
          </a:r>
        </a:p>
        <a:p>
          <a:pPr marL="0" lvl="0" indent="0" algn="l" defTabSz="622300">
            <a:lnSpc>
              <a:spcPct val="90000"/>
            </a:lnSpc>
            <a:spcBef>
              <a:spcPct val="0"/>
            </a:spcBef>
            <a:spcAft>
              <a:spcPct val="35000"/>
            </a:spcAft>
            <a:buNone/>
          </a:pPr>
          <a:endParaRPr lang="en-US" sz="1400" b="1" kern="1200">
            <a:solidFill>
              <a:schemeClr val="accent1"/>
            </a:solidFill>
          </a:endParaRPr>
        </a:p>
      </dsp:txBody>
      <dsp:txXfrm>
        <a:off x="5815584" y="35432"/>
        <a:ext cx="4828032" cy="1381887"/>
      </dsp:txXfrm>
    </dsp:sp>
    <dsp:sp modelId="{36B27DAB-93CB-4305-8386-62605DBB61C2}">
      <dsp:nvSpPr>
        <dsp:cNvPr id="0" name=""/>
        <dsp:cNvSpPr/>
      </dsp:nvSpPr>
      <dsp:spPr>
        <a:xfrm>
          <a:off x="8229600" y="1965960"/>
          <a:ext cx="0" cy="320040"/>
        </a:xfrm>
        <a:prstGeom prst="line">
          <a:avLst/>
        </a:prstGeom>
        <a:noFill/>
        <a:ln w="9525" cap="flat" cmpd="sng" algn="ctr">
          <a:solidFill>
            <a:schemeClr val="accent6">
              <a:lumMod val="75000"/>
            </a:schemeClr>
          </a:solidFill>
          <a:prstDash val="solid"/>
        </a:ln>
        <a:effectLst/>
      </dsp:spPr>
      <dsp:style>
        <a:lnRef idx="1">
          <a:scrgbClr r="0" g="0" b="0"/>
        </a:lnRef>
        <a:fillRef idx="0">
          <a:scrgbClr r="0" g="0" b="0"/>
        </a:fillRef>
        <a:effectRef idx="0">
          <a:scrgbClr r="0" g="0" b="0"/>
        </a:effectRef>
        <a:fontRef idx="minor"/>
      </dsp:style>
    </dsp:sp>
    <dsp:sp modelId="{DCBFD9CC-F784-4C76-BB38-19B0E78FA234}">
      <dsp:nvSpPr>
        <dsp:cNvPr id="0" name=""/>
        <dsp:cNvSpPr/>
      </dsp:nvSpPr>
      <dsp:spPr>
        <a:xfrm rot="2700000">
          <a:off x="8194038" y="2250438"/>
          <a:ext cx="71123" cy="71123"/>
        </a:xfrm>
        <a:prstGeom prst="rect">
          <a:avLst/>
        </a:prstGeom>
        <a:solidFill>
          <a:schemeClr val="accent6">
            <a:lumMod val="7500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2C9F3-DCEB-4658-AE69-BBBDFF4084CA}">
      <dsp:nvSpPr>
        <dsp:cNvPr id="0" name=""/>
        <dsp:cNvSpPr/>
      </dsp:nvSpPr>
      <dsp:spPr>
        <a:xfrm>
          <a:off x="0" y="0"/>
          <a:ext cx="5833872"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F234677-70F5-4458-A249-DD4C08EDA374}">
      <dsp:nvSpPr>
        <dsp:cNvPr id="0" name=""/>
        <dsp:cNvSpPr/>
      </dsp:nvSpPr>
      <dsp:spPr>
        <a:xfrm>
          <a:off x="0" y="0"/>
          <a:ext cx="5833872" cy="2656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t>Jeanne Chirico, MPA President and CEO</a:t>
          </a:r>
        </a:p>
      </dsp:txBody>
      <dsp:txXfrm>
        <a:off x="0" y="0"/>
        <a:ext cx="5833872" cy="2656332"/>
      </dsp:txXfrm>
    </dsp:sp>
    <dsp:sp modelId="{B6BF9926-1007-49E1-968F-49BA24BE1768}">
      <dsp:nvSpPr>
        <dsp:cNvPr id="0" name=""/>
        <dsp:cNvSpPr/>
      </dsp:nvSpPr>
      <dsp:spPr>
        <a:xfrm>
          <a:off x="0" y="2656332"/>
          <a:ext cx="5833872"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12700" cap="flat" cmpd="sng" algn="ctr">
          <a:solidFill>
            <a:schemeClr val="dk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5C6ED48-5D9C-45C7-A2BD-1DE92A0C36BC}">
      <dsp:nvSpPr>
        <dsp:cNvPr id="0" name=""/>
        <dsp:cNvSpPr/>
      </dsp:nvSpPr>
      <dsp:spPr>
        <a:xfrm>
          <a:off x="0" y="2656332"/>
          <a:ext cx="5833872" cy="2656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dirty="0"/>
            <a:t>Eva Cohen, BSW</a:t>
          </a:r>
        </a:p>
        <a:p>
          <a:pPr marL="0" lvl="0" indent="0" algn="l" defTabSz="1911350">
            <a:lnSpc>
              <a:spcPct val="90000"/>
            </a:lnSpc>
            <a:spcBef>
              <a:spcPct val="0"/>
            </a:spcBef>
            <a:spcAft>
              <a:spcPct val="35000"/>
            </a:spcAft>
            <a:buNone/>
          </a:pPr>
          <a:r>
            <a:rPr lang="en-US" sz="4300" kern="1200" dirty="0"/>
            <a:t>Director of Regulatory and Community Affairs</a:t>
          </a:r>
        </a:p>
      </dsp:txBody>
      <dsp:txXfrm>
        <a:off x="0" y="2656332"/>
        <a:ext cx="5833872" cy="26563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D6061-D171-4F11-883C-B62932E2ED41}">
      <dsp:nvSpPr>
        <dsp:cNvPr id="0" name=""/>
        <dsp:cNvSpPr/>
      </dsp:nvSpPr>
      <dsp:spPr>
        <a:xfrm rot="5400000">
          <a:off x="814163" y="1697958"/>
          <a:ext cx="1139853" cy="1896690"/>
        </a:xfrm>
        <a:prstGeom prst="corner">
          <a:avLst>
            <a:gd name="adj1" fmla="val 16120"/>
            <a:gd name="adj2" fmla="val 1611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61338B-E021-429A-ADE3-F01B24D6E4E9}">
      <dsp:nvSpPr>
        <dsp:cNvPr id="0" name=""/>
        <dsp:cNvSpPr/>
      </dsp:nvSpPr>
      <dsp:spPr>
        <a:xfrm>
          <a:off x="623893" y="2264660"/>
          <a:ext cx="1712343" cy="1500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Observation</a:t>
          </a:r>
        </a:p>
      </dsp:txBody>
      <dsp:txXfrm>
        <a:off x="623893" y="2264660"/>
        <a:ext cx="1712343" cy="1500969"/>
      </dsp:txXfrm>
    </dsp:sp>
    <dsp:sp modelId="{8452FF45-850E-4202-AFD8-7EFA80EAEF55}">
      <dsp:nvSpPr>
        <dsp:cNvPr id="0" name=""/>
        <dsp:cNvSpPr/>
      </dsp:nvSpPr>
      <dsp:spPr>
        <a:xfrm>
          <a:off x="2013152" y="1558322"/>
          <a:ext cx="323083" cy="323083"/>
        </a:xfrm>
        <a:prstGeom prst="triangle">
          <a:avLst>
            <a:gd name="adj" fmla="val 100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017E9B-1075-43BF-BE20-6442407B9769}">
      <dsp:nvSpPr>
        <dsp:cNvPr id="0" name=""/>
        <dsp:cNvSpPr/>
      </dsp:nvSpPr>
      <dsp:spPr>
        <a:xfrm rot="5400000">
          <a:off x="2910405" y="1179241"/>
          <a:ext cx="1139853" cy="1896690"/>
        </a:xfrm>
        <a:prstGeom prst="corner">
          <a:avLst>
            <a:gd name="adj1" fmla="val 16120"/>
            <a:gd name="adj2" fmla="val 1611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01B3B0-7651-448A-9778-DC58618A36F3}">
      <dsp:nvSpPr>
        <dsp:cNvPr id="0" name=""/>
        <dsp:cNvSpPr/>
      </dsp:nvSpPr>
      <dsp:spPr>
        <a:xfrm>
          <a:off x="2720135" y="1745943"/>
          <a:ext cx="1712343" cy="1500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Understanding</a:t>
          </a:r>
        </a:p>
      </dsp:txBody>
      <dsp:txXfrm>
        <a:off x="2720135" y="1745943"/>
        <a:ext cx="1712343" cy="1500969"/>
      </dsp:txXfrm>
    </dsp:sp>
    <dsp:sp modelId="{46820167-6D70-403B-9CC9-C8EF1C306CF8}">
      <dsp:nvSpPr>
        <dsp:cNvPr id="0" name=""/>
        <dsp:cNvSpPr/>
      </dsp:nvSpPr>
      <dsp:spPr>
        <a:xfrm>
          <a:off x="4109394" y="1039605"/>
          <a:ext cx="323083" cy="323083"/>
        </a:xfrm>
        <a:prstGeom prst="triangle">
          <a:avLst>
            <a:gd name="adj" fmla="val 100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8B6362-F769-4DB6-8B59-C03FCFFB50FF}">
      <dsp:nvSpPr>
        <dsp:cNvPr id="0" name=""/>
        <dsp:cNvSpPr/>
      </dsp:nvSpPr>
      <dsp:spPr>
        <a:xfrm rot="5400000">
          <a:off x="5006647" y="660524"/>
          <a:ext cx="1139853" cy="1896690"/>
        </a:xfrm>
        <a:prstGeom prst="corner">
          <a:avLst>
            <a:gd name="adj1" fmla="val 16120"/>
            <a:gd name="adj2" fmla="val 1611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D6B2EE-1B6E-47C5-AC1F-E3F66F67DB05}">
      <dsp:nvSpPr>
        <dsp:cNvPr id="0" name=""/>
        <dsp:cNvSpPr/>
      </dsp:nvSpPr>
      <dsp:spPr>
        <a:xfrm>
          <a:off x="4816377" y="1227226"/>
          <a:ext cx="1712343" cy="1500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Direction</a:t>
          </a:r>
        </a:p>
      </dsp:txBody>
      <dsp:txXfrm>
        <a:off x="4816377" y="1227226"/>
        <a:ext cx="1712343" cy="1500969"/>
      </dsp:txXfrm>
    </dsp:sp>
    <dsp:sp modelId="{2065E31D-2F7A-46C9-AF10-B4C8DC54E47A}">
      <dsp:nvSpPr>
        <dsp:cNvPr id="0" name=""/>
        <dsp:cNvSpPr/>
      </dsp:nvSpPr>
      <dsp:spPr>
        <a:xfrm>
          <a:off x="6205637" y="520887"/>
          <a:ext cx="323083" cy="323083"/>
        </a:xfrm>
        <a:prstGeom prst="triangle">
          <a:avLst>
            <a:gd name="adj" fmla="val 100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E4C7A1-B6EB-4EFE-A246-9134F868755B}">
      <dsp:nvSpPr>
        <dsp:cNvPr id="0" name=""/>
        <dsp:cNvSpPr/>
      </dsp:nvSpPr>
      <dsp:spPr>
        <a:xfrm rot="5400000">
          <a:off x="7102890" y="141806"/>
          <a:ext cx="1139853" cy="1896690"/>
        </a:xfrm>
        <a:prstGeom prst="corner">
          <a:avLst>
            <a:gd name="adj1" fmla="val 16120"/>
            <a:gd name="adj2" fmla="val 1611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BE16F0-8FE8-4451-8BC0-63029A41051E}">
      <dsp:nvSpPr>
        <dsp:cNvPr id="0" name=""/>
        <dsp:cNvSpPr/>
      </dsp:nvSpPr>
      <dsp:spPr>
        <a:xfrm>
          <a:off x="6912620" y="708508"/>
          <a:ext cx="1712343" cy="1500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Integration</a:t>
          </a:r>
        </a:p>
      </dsp:txBody>
      <dsp:txXfrm>
        <a:off x="6912620" y="708508"/>
        <a:ext cx="1712343" cy="1500969"/>
      </dsp:txXfrm>
    </dsp:sp>
    <dsp:sp modelId="{67BDBF64-B07E-450B-B5CC-E30B2CE4EFF4}">
      <dsp:nvSpPr>
        <dsp:cNvPr id="0" name=""/>
        <dsp:cNvSpPr/>
      </dsp:nvSpPr>
      <dsp:spPr>
        <a:xfrm>
          <a:off x="8301879" y="2170"/>
          <a:ext cx="323083" cy="323083"/>
        </a:xfrm>
        <a:prstGeom prst="triangle">
          <a:avLst>
            <a:gd name="adj" fmla="val 100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3FEAD8-5183-4944-9491-96C6E052CDBE}">
      <dsp:nvSpPr>
        <dsp:cNvPr id="0" name=""/>
        <dsp:cNvSpPr/>
      </dsp:nvSpPr>
      <dsp:spPr>
        <a:xfrm rot="5400000">
          <a:off x="9199132" y="-376910"/>
          <a:ext cx="1139853" cy="1896690"/>
        </a:xfrm>
        <a:prstGeom prst="corner">
          <a:avLst>
            <a:gd name="adj1" fmla="val 16120"/>
            <a:gd name="adj2" fmla="val 1611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A2E087-A00B-498B-8CC0-4843311D9219}">
      <dsp:nvSpPr>
        <dsp:cNvPr id="0" name=""/>
        <dsp:cNvSpPr/>
      </dsp:nvSpPr>
      <dsp:spPr>
        <a:xfrm>
          <a:off x="9008862" y="189791"/>
          <a:ext cx="1712343" cy="1500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*Leadership</a:t>
          </a:r>
        </a:p>
      </dsp:txBody>
      <dsp:txXfrm>
        <a:off x="9008862" y="189791"/>
        <a:ext cx="1712343" cy="15009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712F4-DF5A-470E-A724-A8AA342867A2}">
      <dsp:nvSpPr>
        <dsp:cNvPr id="0" name=""/>
        <dsp:cNvSpPr/>
      </dsp:nvSpPr>
      <dsp:spPr>
        <a:xfrm>
          <a:off x="0" y="3245106"/>
          <a:ext cx="1655063" cy="2129141"/>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708" tIns="256032" rIns="117708"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Key Insight</a:t>
          </a:r>
        </a:p>
      </dsp:txBody>
      <dsp:txXfrm>
        <a:off x="0" y="3245106"/>
        <a:ext cx="1655063" cy="2129141"/>
      </dsp:txXfrm>
    </dsp:sp>
    <dsp:sp modelId="{FBD870A0-6644-46C2-AFD1-7004250A3F84}">
      <dsp:nvSpPr>
        <dsp:cNvPr id="0" name=""/>
        <dsp:cNvSpPr/>
      </dsp:nvSpPr>
      <dsp:spPr>
        <a:xfrm>
          <a:off x="1655063" y="3245106"/>
          <a:ext cx="4965192" cy="2129141"/>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0718" tIns="215900" rIns="100718" bIns="21590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700" kern="1200" dirty="0"/>
            <a:t>“We had a seat in the room—but not yet a defined role.”</a:t>
          </a:r>
        </a:p>
        <a:p>
          <a:pPr marL="0" lvl="0" algn="l" defTabSz="755650">
            <a:lnSpc>
              <a:spcPct val="90000"/>
            </a:lnSpc>
            <a:spcBef>
              <a:spcPct val="0"/>
            </a:spcBef>
            <a:spcAft>
              <a:spcPct val="35000"/>
            </a:spcAft>
            <a:buNone/>
          </a:pPr>
          <a:endParaRPr lang="en-US" sz="1700" kern="1200" dirty="0"/>
        </a:p>
      </dsp:txBody>
      <dsp:txXfrm>
        <a:off x="1655063" y="3245106"/>
        <a:ext cx="4965192" cy="2129141"/>
      </dsp:txXfrm>
    </dsp:sp>
    <dsp:sp modelId="{23CA8F46-08A1-405C-AC54-CE4EB09A796F}">
      <dsp:nvSpPr>
        <dsp:cNvPr id="0" name=""/>
        <dsp:cNvSpPr/>
      </dsp:nvSpPr>
      <dsp:spPr>
        <a:xfrm rot="10800000">
          <a:off x="0" y="2424"/>
          <a:ext cx="1655063" cy="3274619"/>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708" tIns="256032" rIns="117708"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t>Early State</a:t>
          </a:r>
          <a:endParaRPr lang="en-US" sz="3600" kern="1200" dirty="0"/>
        </a:p>
      </dsp:txBody>
      <dsp:txXfrm rot="-10800000">
        <a:off x="0" y="2424"/>
        <a:ext cx="1655063" cy="2128502"/>
      </dsp:txXfrm>
    </dsp:sp>
    <dsp:sp modelId="{8CF85824-1310-4E2C-8417-2D5688B2F0C7}">
      <dsp:nvSpPr>
        <dsp:cNvPr id="0" name=""/>
        <dsp:cNvSpPr/>
      </dsp:nvSpPr>
      <dsp:spPr>
        <a:xfrm>
          <a:off x="1655063" y="2424"/>
          <a:ext cx="4965192" cy="212850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0718" tIns="215900" rIns="100718" bIns="215900" numCol="1" spcCol="1270" anchor="t" anchorCtr="0">
          <a:noAutofit/>
        </a:bodyPr>
        <a:lstStyle/>
        <a:p>
          <a:pPr marL="0" lvl="0" indent="0" algn="l" defTabSz="755650">
            <a:lnSpc>
              <a:spcPct val="90000"/>
            </a:lnSpc>
            <a:spcBef>
              <a:spcPct val="0"/>
            </a:spcBef>
            <a:spcAft>
              <a:spcPct val="35000"/>
            </a:spcAft>
            <a:buNone/>
          </a:pPr>
          <a:r>
            <a:rPr lang="en-US" sz="1700" kern="1200" dirty="0"/>
            <a:t>Limited visibility in emergency management</a:t>
          </a:r>
        </a:p>
        <a:p>
          <a:pPr marL="0" lvl="0" indent="0" algn="l" defTabSz="755650">
            <a:lnSpc>
              <a:spcPct val="90000"/>
            </a:lnSpc>
            <a:spcBef>
              <a:spcPct val="0"/>
            </a:spcBef>
            <a:spcAft>
              <a:spcPct val="35000"/>
            </a:spcAft>
            <a:buNone/>
          </a:pPr>
          <a:r>
            <a:rPr lang="en-US" sz="1700" kern="1200" dirty="0"/>
            <a:t>Participation largely observational</a:t>
          </a:r>
        </a:p>
        <a:p>
          <a:pPr marL="0" lvl="0" indent="0" algn="l" defTabSz="755650">
            <a:lnSpc>
              <a:spcPct val="90000"/>
            </a:lnSpc>
            <a:spcBef>
              <a:spcPct val="0"/>
            </a:spcBef>
            <a:spcAft>
              <a:spcPct val="35000"/>
            </a:spcAft>
            <a:buNone/>
          </a:pPr>
          <a:r>
            <a:rPr lang="en-US" sz="1700" kern="1200" dirty="0"/>
            <a:t>Focus on:</a:t>
          </a:r>
        </a:p>
        <a:p>
          <a:pPr marL="114300" lvl="1" indent="-114300" algn="l" defTabSz="577850">
            <a:lnSpc>
              <a:spcPct val="90000"/>
            </a:lnSpc>
            <a:spcBef>
              <a:spcPct val="0"/>
            </a:spcBef>
            <a:spcAft>
              <a:spcPct val="15000"/>
            </a:spcAft>
            <a:buChar char="•"/>
          </a:pPr>
          <a:r>
            <a:rPr lang="en-US" sz="1300" kern="1200" dirty="0"/>
            <a:t>Learning emergency management language and acronyms</a:t>
          </a:r>
        </a:p>
        <a:p>
          <a:pPr marL="114300" lvl="1" indent="-114300" algn="l" defTabSz="577850">
            <a:lnSpc>
              <a:spcPct val="90000"/>
            </a:lnSpc>
            <a:spcBef>
              <a:spcPct val="0"/>
            </a:spcBef>
            <a:spcAft>
              <a:spcPct val="15000"/>
            </a:spcAft>
            <a:buChar char="•"/>
          </a:pPr>
          <a:r>
            <a:rPr lang="en-US" sz="1300" kern="1200" dirty="0"/>
            <a:t>Understanding structures</a:t>
          </a:r>
        </a:p>
        <a:p>
          <a:pPr marL="114300" lvl="1" indent="-114300" algn="l" defTabSz="577850">
            <a:lnSpc>
              <a:spcPct val="90000"/>
            </a:lnSpc>
            <a:spcBef>
              <a:spcPct val="0"/>
            </a:spcBef>
            <a:spcAft>
              <a:spcPct val="15000"/>
            </a:spcAft>
            <a:buChar char="•"/>
          </a:pPr>
          <a:r>
            <a:rPr lang="en-US" sz="1300" kern="1200" dirty="0"/>
            <a:t>Identifying where hospice fits</a:t>
          </a:r>
        </a:p>
      </dsp:txBody>
      <dsp:txXfrm>
        <a:off x="1655063" y="2424"/>
        <a:ext cx="4965192" cy="21285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36DC7-D9BC-4F8A-A6F2-8FB9B139D7AA}">
      <dsp:nvSpPr>
        <dsp:cNvPr id="0" name=""/>
        <dsp:cNvSpPr/>
      </dsp:nvSpPr>
      <dsp:spPr>
        <a:xfrm>
          <a:off x="3268" y="1019412"/>
          <a:ext cx="2333807" cy="148196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001313-0FEE-4B4F-AD0C-9DD7AAFA133B}">
      <dsp:nvSpPr>
        <dsp:cNvPr id="0" name=""/>
        <dsp:cNvSpPr/>
      </dsp:nvSpPr>
      <dsp:spPr>
        <a:xfrm>
          <a:off x="262580" y="1265758"/>
          <a:ext cx="2333807" cy="148196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cap="all"/>
          </a:pPr>
          <a:r>
            <a:rPr lang="en-US" sz="1600" kern="1200"/>
            <a:t>Hospice &amp; Palliative Care Emergency Preparedness Capacity Assessment</a:t>
          </a:r>
        </a:p>
      </dsp:txBody>
      <dsp:txXfrm>
        <a:off x="305985" y="1309163"/>
        <a:ext cx="2246997" cy="1395157"/>
      </dsp:txXfrm>
    </dsp:sp>
    <dsp:sp modelId="{C7FE95A7-6B0F-423F-81CB-2361FB57DF7F}">
      <dsp:nvSpPr>
        <dsp:cNvPr id="0" name=""/>
        <dsp:cNvSpPr/>
      </dsp:nvSpPr>
      <dsp:spPr>
        <a:xfrm>
          <a:off x="2855699" y="1019412"/>
          <a:ext cx="2333807" cy="148196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0C98A9-2C13-4FB7-8EC9-A0FF0438C940}">
      <dsp:nvSpPr>
        <dsp:cNvPr id="0" name=""/>
        <dsp:cNvSpPr/>
      </dsp:nvSpPr>
      <dsp:spPr>
        <a:xfrm>
          <a:off x="3115011" y="1265758"/>
          <a:ext cx="2333807" cy="148196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cap="all"/>
          </a:pPr>
          <a:r>
            <a:rPr lang="en-US" sz="1600" kern="1200"/>
            <a:t>Identification of provider strengths and gaps</a:t>
          </a:r>
        </a:p>
      </dsp:txBody>
      <dsp:txXfrm>
        <a:off x="3158416" y="1309163"/>
        <a:ext cx="2246997" cy="1395157"/>
      </dsp:txXfrm>
    </dsp:sp>
    <dsp:sp modelId="{8F31BC9D-AC70-4613-B2DE-9E933418DA38}">
      <dsp:nvSpPr>
        <dsp:cNvPr id="0" name=""/>
        <dsp:cNvSpPr/>
      </dsp:nvSpPr>
      <dsp:spPr>
        <a:xfrm>
          <a:off x="5708130" y="1019412"/>
          <a:ext cx="2333807" cy="148196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7F9E9E-1ED6-444A-A5BE-EBD1BF71972B}">
      <dsp:nvSpPr>
        <dsp:cNvPr id="0" name=""/>
        <dsp:cNvSpPr/>
      </dsp:nvSpPr>
      <dsp:spPr>
        <a:xfrm>
          <a:off x="5967442" y="1265758"/>
          <a:ext cx="2333807" cy="148196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cap="all"/>
          </a:pPr>
          <a:r>
            <a:rPr lang="en-US" sz="1600" kern="1200"/>
            <a:t>Results used to guide future deliverables</a:t>
          </a:r>
        </a:p>
      </dsp:txBody>
      <dsp:txXfrm>
        <a:off x="6010847" y="1309163"/>
        <a:ext cx="2246997" cy="1395157"/>
      </dsp:txXfrm>
    </dsp:sp>
    <dsp:sp modelId="{1214324E-6210-43A0-87F0-B3ABCE30D955}">
      <dsp:nvSpPr>
        <dsp:cNvPr id="0" name=""/>
        <dsp:cNvSpPr/>
      </dsp:nvSpPr>
      <dsp:spPr>
        <a:xfrm>
          <a:off x="8560562" y="1019412"/>
          <a:ext cx="2333807" cy="148196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7C9A2E-2A4C-43CC-B858-B158094CF046}">
      <dsp:nvSpPr>
        <dsp:cNvPr id="0" name=""/>
        <dsp:cNvSpPr/>
      </dsp:nvSpPr>
      <dsp:spPr>
        <a:xfrm>
          <a:off x="8819874" y="1265758"/>
          <a:ext cx="2333807" cy="148196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cap="all"/>
          </a:pPr>
          <a:r>
            <a:rPr lang="en-US" sz="1600" kern="1200"/>
            <a:t>Coalition meetings and early LTCExP exposure</a:t>
          </a:r>
        </a:p>
      </dsp:txBody>
      <dsp:txXfrm>
        <a:off x="8863279" y="1309163"/>
        <a:ext cx="2246997" cy="139515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97EBA6-DA6F-42A7-84F0-B0C3933C3AFB}">
      <dsp:nvSpPr>
        <dsp:cNvPr id="0" name=""/>
        <dsp:cNvSpPr/>
      </dsp:nvSpPr>
      <dsp:spPr>
        <a:xfrm>
          <a:off x="408383" y="129599"/>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CED1B1-1B04-4D24-BAB7-C2B0838D7B0E}">
      <dsp:nvSpPr>
        <dsp:cNvPr id="0" name=""/>
        <dsp:cNvSpPr/>
      </dsp:nvSpPr>
      <dsp:spPr>
        <a:xfrm>
          <a:off x="642383" y="363599"/>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65B6DD-82CA-43F0-B91F-38FD033B9D36}">
      <dsp:nvSpPr>
        <dsp:cNvPr id="0" name=""/>
        <dsp:cNvSpPr/>
      </dsp:nvSpPr>
      <dsp:spPr>
        <a:xfrm>
          <a:off x="57383" y="156960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b="1" kern="1200"/>
            <a:t>Focus Areas</a:t>
          </a:r>
          <a:endParaRPr lang="en-US" sz="1200" kern="1200"/>
        </a:p>
      </dsp:txBody>
      <dsp:txXfrm>
        <a:off x="57383" y="1569600"/>
        <a:ext cx="1800000" cy="720000"/>
      </dsp:txXfrm>
    </dsp:sp>
    <dsp:sp modelId="{29685BC0-7AC5-49AA-875B-17B9061C4496}">
      <dsp:nvSpPr>
        <dsp:cNvPr id="0" name=""/>
        <dsp:cNvSpPr/>
      </dsp:nvSpPr>
      <dsp:spPr>
        <a:xfrm>
          <a:off x="2523383" y="129599"/>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5E6B44-167D-478A-A1D0-0FD1010DAFBE}">
      <dsp:nvSpPr>
        <dsp:cNvPr id="0" name=""/>
        <dsp:cNvSpPr/>
      </dsp:nvSpPr>
      <dsp:spPr>
        <a:xfrm>
          <a:off x="2757383" y="363599"/>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33EE3A-E5BB-48F5-9A91-EEB6A5BE04BE}">
      <dsp:nvSpPr>
        <dsp:cNvPr id="0" name=""/>
        <dsp:cNvSpPr/>
      </dsp:nvSpPr>
      <dsp:spPr>
        <a:xfrm>
          <a:off x="2172383" y="156960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Infectious disease readiness</a:t>
          </a:r>
        </a:p>
      </dsp:txBody>
      <dsp:txXfrm>
        <a:off x="2172383" y="1569600"/>
        <a:ext cx="1800000" cy="720000"/>
      </dsp:txXfrm>
    </dsp:sp>
    <dsp:sp modelId="{C7B22FEE-538E-43B3-87D9-1DF9E0925A4B}">
      <dsp:nvSpPr>
        <dsp:cNvPr id="0" name=""/>
        <dsp:cNvSpPr/>
      </dsp:nvSpPr>
      <dsp:spPr>
        <a:xfrm>
          <a:off x="4638384" y="129599"/>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F027EE-24F3-4751-BC2E-26866459C744}">
      <dsp:nvSpPr>
        <dsp:cNvPr id="0" name=""/>
        <dsp:cNvSpPr/>
      </dsp:nvSpPr>
      <dsp:spPr>
        <a:xfrm>
          <a:off x="4872384" y="363599"/>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E2B958-4EE8-4260-8858-6CC8C3A751B4}">
      <dsp:nvSpPr>
        <dsp:cNvPr id="0" name=""/>
        <dsp:cNvSpPr/>
      </dsp:nvSpPr>
      <dsp:spPr>
        <a:xfrm>
          <a:off x="4287384" y="156960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PPE protection and workforce safety</a:t>
          </a:r>
        </a:p>
      </dsp:txBody>
      <dsp:txXfrm>
        <a:off x="4287384" y="1569600"/>
        <a:ext cx="1800000" cy="720000"/>
      </dsp:txXfrm>
    </dsp:sp>
    <dsp:sp modelId="{72E23335-036D-4C46-8FA9-D41B52F141E4}">
      <dsp:nvSpPr>
        <dsp:cNvPr id="0" name=""/>
        <dsp:cNvSpPr/>
      </dsp:nvSpPr>
      <dsp:spPr>
        <a:xfrm>
          <a:off x="1465883" y="2739599"/>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9762C3-0419-4E45-84C3-41FB2C39F9DA}">
      <dsp:nvSpPr>
        <dsp:cNvPr id="0" name=""/>
        <dsp:cNvSpPr/>
      </dsp:nvSpPr>
      <dsp:spPr>
        <a:xfrm>
          <a:off x="1699883" y="2973599"/>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323FE5-1719-4CBA-BF8E-50B4858E4A8F}">
      <dsp:nvSpPr>
        <dsp:cNvPr id="0" name=""/>
        <dsp:cNvSpPr/>
      </dsp:nvSpPr>
      <dsp:spPr>
        <a:xfrm>
          <a:off x="1114883" y="417960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dirty="0"/>
            <a:t>Exercise designed </a:t>
          </a:r>
          <a:r>
            <a:rPr lang="en-US" sz="1200" i="1" kern="1200" dirty="0"/>
            <a:t>by and for</a:t>
          </a:r>
          <a:r>
            <a:rPr lang="en-US" sz="1200" kern="1200" dirty="0"/>
            <a:t> hospice and palliative care providers</a:t>
          </a:r>
        </a:p>
      </dsp:txBody>
      <dsp:txXfrm>
        <a:off x="1114883" y="4179600"/>
        <a:ext cx="1800000" cy="720000"/>
      </dsp:txXfrm>
    </dsp:sp>
    <dsp:sp modelId="{BF9F188B-8C2D-4175-9172-B92F39B7B2CB}">
      <dsp:nvSpPr>
        <dsp:cNvPr id="0" name=""/>
        <dsp:cNvSpPr/>
      </dsp:nvSpPr>
      <dsp:spPr>
        <a:xfrm>
          <a:off x="3580884" y="2739599"/>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CC97D3-171E-452E-A59F-1E1E27E9D7C3}">
      <dsp:nvSpPr>
        <dsp:cNvPr id="0" name=""/>
        <dsp:cNvSpPr/>
      </dsp:nvSpPr>
      <dsp:spPr>
        <a:xfrm>
          <a:off x="3814884" y="2973599"/>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6B851A-E454-4067-8DA6-3049A1385437}">
      <dsp:nvSpPr>
        <dsp:cNvPr id="0" name=""/>
        <dsp:cNvSpPr/>
      </dsp:nvSpPr>
      <dsp:spPr>
        <a:xfrm>
          <a:off x="3229883" y="417960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dirty="0"/>
            <a:t>Strengthened partnerships across ESF‑8 and emergency management PARTNERS</a:t>
          </a:r>
        </a:p>
      </dsp:txBody>
      <dsp:txXfrm>
        <a:off x="3229883" y="4179600"/>
        <a:ext cx="1800000" cy="72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F1FC45-29D7-41AA-9324-9D52AE6363BC}">
      <dsp:nvSpPr>
        <dsp:cNvPr id="0" name=""/>
        <dsp:cNvSpPr/>
      </dsp:nvSpPr>
      <dsp:spPr>
        <a:xfrm>
          <a:off x="901496" y="320709"/>
          <a:ext cx="4508723" cy="4508723"/>
        </a:xfrm>
        <a:prstGeom prst="pie">
          <a:avLst>
            <a:gd name="adj1" fmla="val 16200000"/>
            <a:gd name="adj2" fmla="val 20520000"/>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t>Identify • Isolate • Inform</a:t>
          </a:r>
          <a:endParaRPr lang="en-US" sz="1200" kern="1200"/>
        </a:p>
      </dsp:txBody>
      <dsp:txXfrm>
        <a:off x="3212754" y="994334"/>
        <a:ext cx="1529745" cy="1046667"/>
      </dsp:txXfrm>
    </dsp:sp>
    <dsp:sp modelId="{22526123-F2B7-46F4-897F-724BEE9558B7}">
      <dsp:nvSpPr>
        <dsp:cNvPr id="0" name=""/>
        <dsp:cNvSpPr/>
      </dsp:nvSpPr>
      <dsp:spPr>
        <a:xfrm>
          <a:off x="743691" y="538094"/>
          <a:ext cx="4508723" cy="4508723"/>
        </a:xfrm>
        <a:prstGeom prst="pie">
          <a:avLst>
            <a:gd name="adj1" fmla="val 20520000"/>
            <a:gd name="adj2" fmla="val 324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t" anchorCtr="0">
          <a:noAutofit/>
        </a:bodyPr>
        <a:lstStyle/>
        <a:p>
          <a:pPr marL="0" lvl="0" indent="0" algn="l" defTabSz="533400">
            <a:lnSpc>
              <a:spcPct val="90000"/>
            </a:lnSpc>
            <a:spcBef>
              <a:spcPct val="0"/>
            </a:spcBef>
            <a:spcAft>
              <a:spcPct val="35000"/>
            </a:spcAft>
            <a:buNone/>
          </a:pPr>
          <a:r>
            <a:rPr lang="en-US" sz="1200" kern="1200"/>
            <a:t>Toolkit Webinar One</a:t>
          </a:r>
        </a:p>
        <a:p>
          <a:pPr marL="57150" lvl="1" indent="-57150" algn="l" defTabSz="400050">
            <a:lnSpc>
              <a:spcPct val="90000"/>
            </a:lnSpc>
            <a:spcBef>
              <a:spcPct val="0"/>
            </a:spcBef>
            <a:spcAft>
              <a:spcPct val="15000"/>
            </a:spcAft>
            <a:buChar char="•"/>
          </a:pPr>
          <a:r>
            <a:rPr lang="en-US" sz="900" kern="1200"/>
            <a:t>Introduction to the National Special Pathogen System (NSPS)</a:t>
          </a:r>
        </a:p>
        <a:p>
          <a:pPr marL="57150" lvl="1" indent="-57150" algn="l" defTabSz="400050">
            <a:lnSpc>
              <a:spcPct val="90000"/>
            </a:lnSpc>
            <a:spcBef>
              <a:spcPct val="0"/>
            </a:spcBef>
            <a:spcAft>
              <a:spcPct val="15000"/>
            </a:spcAft>
            <a:buChar char="•"/>
          </a:pPr>
          <a:r>
            <a:rPr lang="en-US" sz="900" kern="1200"/>
            <a:t>Overview of emerging infectious diseases</a:t>
          </a:r>
        </a:p>
      </dsp:txBody>
      <dsp:txXfrm>
        <a:off x="3690464" y="2577755"/>
        <a:ext cx="1341882" cy="1132548"/>
      </dsp:txXfrm>
    </dsp:sp>
    <dsp:sp modelId="{A25D2D2F-7C74-49B0-8EDE-6EFF5F7CBBBA}">
      <dsp:nvSpPr>
        <dsp:cNvPr id="0" name=""/>
        <dsp:cNvSpPr/>
      </dsp:nvSpPr>
      <dsp:spPr>
        <a:xfrm>
          <a:off x="743691" y="538094"/>
          <a:ext cx="4508723" cy="4508723"/>
        </a:xfrm>
        <a:prstGeom prst="pie">
          <a:avLst>
            <a:gd name="adj1" fmla="val 3240000"/>
            <a:gd name="adj2" fmla="val 756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t" anchorCtr="0">
          <a:noAutofit/>
        </a:bodyPr>
        <a:lstStyle/>
        <a:p>
          <a:pPr marL="0" lvl="0" indent="0" algn="l" defTabSz="533400">
            <a:lnSpc>
              <a:spcPct val="90000"/>
            </a:lnSpc>
            <a:spcBef>
              <a:spcPct val="0"/>
            </a:spcBef>
            <a:spcAft>
              <a:spcPct val="35000"/>
            </a:spcAft>
            <a:buNone/>
          </a:pPr>
          <a:r>
            <a:rPr lang="en-US" sz="1200" kern="1200"/>
            <a:t>Toolkit Webinar Two</a:t>
          </a:r>
        </a:p>
        <a:p>
          <a:pPr marL="57150" lvl="1" indent="-57150" algn="l" defTabSz="400050">
            <a:lnSpc>
              <a:spcPct val="90000"/>
            </a:lnSpc>
            <a:spcBef>
              <a:spcPct val="0"/>
            </a:spcBef>
            <a:spcAft>
              <a:spcPct val="15000"/>
            </a:spcAft>
            <a:buChar char="•"/>
          </a:pPr>
          <a:r>
            <a:rPr lang="en-US" sz="900" kern="1200"/>
            <a:t>Best Practices Virtual Panel</a:t>
          </a:r>
        </a:p>
        <a:p>
          <a:pPr marL="57150" lvl="1" indent="-57150" algn="l" defTabSz="400050">
            <a:lnSpc>
              <a:spcPct val="90000"/>
            </a:lnSpc>
            <a:spcBef>
              <a:spcPct val="0"/>
            </a:spcBef>
            <a:spcAft>
              <a:spcPct val="15000"/>
            </a:spcAft>
            <a:buChar char="•"/>
          </a:pPr>
          <a:r>
            <a:rPr lang="en-US" sz="900" kern="1200"/>
            <a:t>MJHS, Northwell, HCN, Calvary, Buffalo</a:t>
          </a:r>
        </a:p>
      </dsp:txBody>
      <dsp:txXfrm>
        <a:off x="2192924" y="3919637"/>
        <a:ext cx="1610258" cy="966155"/>
      </dsp:txXfrm>
    </dsp:sp>
    <dsp:sp modelId="{1FD53DE3-5EFF-460B-9ACE-E6ECE74A2116}">
      <dsp:nvSpPr>
        <dsp:cNvPr id="0" name=""/>
        <dsp:cNvSpPr/>
      </dsp:nvSpPr>
      <dsp:spPr>
        <a:xfrm>
          <a:off x="743691" y="538094"/>
          <a:ext cx="4508723" cy="4508723"/>
        </a:xfrm>
        <a:prstGeom prst="pie">
          <a:avLst>
            <a:gd name="adj1" fmla="val 7560000"/>
            <a:gd name="adj2" fmla="val 1188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Industry resource links</a:t>
          </a:r>
        </a:p>
      </dsp:txBody>
      <dsp:txXfrm>
        <a:off x="958392" y="2577755"/>
        <a:ext cx="1341882" cy="1132548"/>
      </dsp:txXfrm>
    </dsp:sp>
    <dsp:sp modelId="{B96B74EF-A5F7-4AEE-8A51-B93EBFD7CC26}">
      <dsp:nvSpPr>
        <dsp:cNvPr id="0" name=""/>
        <dsp:cNvSpPr/>
      </dsp:nvSpPr>
      <dsp:spPr>
        <a:xfrm>
          <a:off x="743691" y="538094"/>
          <a:ext cx="4508723" cy="4508723"/>
        </a:xfrm>
        <a:prstGeom prst="pie">
          <a:avLst>
            <a:gd name="adj1" fmla="val 1188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Provider‑shared downloadable tools</a:t>
          </a:r>
        </a:p>
      </dsp:txBody>
      <dsp:txXfrm>
        <a:off x="1401213" y="1225138"/>
        <a:ext cx="1529745" cy="104666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A99A8-69B4-4765-BD57-E53690335F56}" type="datetimeFigureOut">
              <a:rPr lang="en-US" smtClean="0"/>
              <a:t>4/8/2026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8D0FBF-21D8-4A3B-B654-D84C4513B1ED}" type="slidenum">
              <a:rPr lang="en-US" smtClean="0"/>
              <a:t>‹#›</a:t>
            </a:fld>
            <a:endParaRPr lang="en-US"/>
          </a:p>
        </p:txBody>
      </p:sp>
    </p:spTree>
    <p:extLst>
      <p:ext uri="{BB962C8B-B14F-4D97-AF65-F5344CB8AC3E}">
        <p14:creationId xmlns:p14="http://schemas.microsoft.com/office/powerpoint/2010/main" val="309258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highlight>
                <a:srgbClr val="FFFF00"/>
              </a:highlight>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5B4062-B622-42CB-8B0F-57E914AACB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9538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9EE62-FD76-4D7A-AE1D-B3D61F20F55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530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9EE62-FD76-4D7A-AE1D-B3D61F20F55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08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386A0-1065-EF54-748D-44292ED98E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9AC3A7-69C0-CE2D-FC73-9E6585333C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B8CBFA-0C4E-A4C7-B554-CB0ECA83057A}"/>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41C059CC-5408-46B3-93EE-17859EB64C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9EE62-FD76-4D7A-AE1D-B3D61F20F55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146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Wrap up, next steps, and next meeting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9EE62-FD76-4D7A-AE1D-B3D61F20F550}"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158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9AD19-6DBE-9336-0CEF-B01491FE56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B81412-4990-AF8E-5E58-0028EE5B36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128FAD-E8ED-74C6-E1C6-DFA5B39596A6}"/>
              </a:ext>
            </a:extLst>
          </p:cNvPr>
          <p:cNvSpPr>
            <a:spLocks noGrp="1"/>
          </p:cNvSpPr>
          <p:nvPr>
            <p:ph type="body" idx="1"/>
          </p:nvPr>
        </p:nvSpPr>
        <p:spPr/>
        <p:txBody>
          <a:bodyPr/>
          <a:lstStyle/>
          <a:p>
            <a:r>
              <a:rPr lang="en-US">
                <a:highlight>
                  <a:srgbClr val="FFFF00"/>
                </a:highlight>
                <a:ea typeface="Calibri"/>
                <a:cs typeface="Calibri"/>
              </a:rPr>
              <a:t>Objective 4 up for debate. Urgent care and nexus of that, patient load and patients out more quickly to connect with LTC</a:t>
            </a:r>
          </a:p>
        </p:txBody>
      </p:sp>
      <p:sp>
        <p:nvSpPr>
          <p:cNvPr id="4" name="Slide Number Placeholder 3">
            <a:extLst>
              <a:ext uri="{FF2B5EF4-FFF2-40B4-BE49-F238E27FC236}">
                <a16:creationId xmlns:a16="http://schemas.microsoft.com/office/drawing/2014/main" id="{2FACD019-C80B-0994-A5B8-032D5A7626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5B4062-B622-42CB-8B0F-57E914AACB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7431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B7F23C-1D17-44DD-834B-3E42FE1F1B3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2658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5B4062-B622-42CB-8B0F-57E914AACB4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8963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Hospitals to receive Patient Manifest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B19E6-28D4-4EF8-9600-0EF9ACDA5DB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5145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1D600-E797-4EAE-8E57-38E9B2A06FA5}" type="slidenum">
              <a:rPr lang="en-US" smtClean="0"/>
              <a:t>17</a:t>
            </a:fld>
            <a:endParaRPr lang="en-US"/>
          </a:p>
        </p:txBody>
      </p:sp>
    </p:spTree>
    <p:extLst>
      <p:ext uri="{BB962C8B-B14F-4D97-AF65-F5344CB8AC3E}">
        <p14:creationId xmlns:p14="http://schemas.microsoft.com/office/powerpoint/2010/main" val="1955779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41D600-E797-4EAE-8E57-38E9B2A06FA5}" type="slidenum">
              <a:rPr lang="en-US" smtClean="0"/>
              <a:t>18</a:t>
            </a:fld>
            <a:endParaRPr lang="en-US"/>
          </a:p>
        </p:txBody>
      </p:sp>
    </p:spTree>
    <p:extLst>
      <p:ext uri="{BB962C8B-B14F-4D97-AF65-F5344CB8AC3E}">
        <p14:creationId xmlns:p14="http://schemas.microsoft.com/office/powerpoint/2010/main" val="3524921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9EE62-FD76-4D7A-AE1D-B3D61F20F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505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01A0C-7B8B-6425-CD5D-EA6A53D039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FA732-4C6F-F613-4D30-5E2D2780BC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29FFF1-B60B-774F-0264-77144B8772F0}"/>
              </a:ext>
            </a:extLst>
          </p:cNvPr>
          <p:cNvSpPr>
            <a:spLocks noGrp="1"/>
          </p:cNvSpPr>
          <p:nvPr>
            <p:ph type="body" idx="1"/>
          </p:nvPr>
        </p:nvSpPr>
        <p:spPr/>
        <p:txBody>
          <a:bodyPr/>
          <a:lstStyle/>
          <a:p>
            <a:r>
              <a:rPr lang="en-US"/>
              <a:t>Strategic Priority 5: Strengthen Administrative Sustainability doesn't have any short-term actions</a:t>
            </a:r>
          </a:p>
        </p:txBody>
      </p:sp>
      <p:sp>
        <p:nvSpPr>
          <p:cNvPr id="4" name="Slide Number Placeholder 3">
            <a:extLst>
              <a:ext uri="{FF2B5EF4-FFF2-40B4-BE49-F238E27FC236}">
                <a16:creationId xmlns:a16="http://schemas.microsoft.com/office/drawing/2014/main" id="{CC306DD0-489E-36BB-0D3F-4B28263303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9EE62-FD76-4D7A-AE1D-B3D61F20F55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878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3D23672-1255-4944-80F9-697DA713D99F}"/>
              </a:ext>
            </a:extLst>
          </p:cNvPr>
          <p:cNvPicPr/>
          <p:nvPr userDrawn="1"/>
        </p:nvPicPr>
        <p:blipFill rotWithShape="1">
          <a:blip r:embed="rId2" cstate="print">
            <a:extLst>
              <a:ext uri="{28A0092B-C50C-407E-A947-70E740481C1C}">
                <a14:useLocalDpi xmlns:a14="http://schemas.microsoft.com/office/drawing/2010/main" val="0"/>
              </a:ext>
            </a:extLst>
          </a:blip>
          <a:srcRect l="2151" t="11830" b="7510"/>
          <a:stretch/>
        </p:blipFill>
        <p:spPr bwMode="auto">
          <a:xfrm>
            <a:off x="0" y="918934"/>
            <a:ext cx="12192000" cy="4834299"/>
          </a:xfrm>
          <a:prstGeom prst="rect">
            <a:avLst/>
          </a:prstGeom>
          <a:ln>
            <a:noFill/>
          </a:ln>
          <a:extLst>
            <a:ext uri="{53640926-AAD7-44D8-BBD7-CCE9431645EC}">
              <a14:shadowObscured xmlns:a14="http://schemas.microsoft.com/office/drawing/2010/main"/>
            </a:ext>
          </a:extLst>
        </p:spPr>
      </p:pic>
      <p:sp>
        <p:nvSpPr>
          <p:cNvPr id="21" name="Rectangle 20">
            <a:extLst>
              <a:ext uri="{FF2B5EF4-FFF2-40B4-BE49-F238E27FC236}">
                <a16:creationId xmlns:a16="http://schemas.microsoft.com/office/drawing/2014/main" id="{88F82E72-AA3C-4613-A301-03F1B18BDBD3}"/>
              </a:ext>
            </a:extLst>
          </p:cNvPr>
          <p:cNvSpPr/>
          <p:nvPr userDrawn="1"/>
        </p:nvSpPr>
        <p:spPr>
          <a:xfrm>
            <a:off x="0" y="4417798"/>
            <a:ext cx="12185995" cy="60898"/>
          </a:xfrm>
          <a:prstGeom prst="rect">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22" name="Rectangle 21">
            <a:extLst>
              <a:ext uri="{FF2B5EF4-FFF2-40B4-BE49-F238E27FC236}">
                <a16:creationId xmlns:a16="http://schemas.microsoft.com/office/drawing/2014/main" id="{7DE9209E-7C1E-483E-89BD-D34AC22D4CCC}"/>
              </a:ext>
            </a:extLst>
          </p:cNvPr>
          <p:cNvSpPr/>
          <p:nvPr userDrawn="1"/>
        </p:nvSpPr>
        <p:spPr>
          <a:xfrm>
            <a:off x="0" y="838972"/>
            <a:ext cx="12185995" cy="159919"/>
          </a:xfrm>
          <a:prstGeom prst="rect">
            <a:avLst/>
          </a:prstGeom>
          <a:solidFill>
            <a:srgbClr val="FFFF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90E5DA22-F70B-4415-8651-27F112299E14}"/>
              </a:ext>
            </a:extLst>
          </p:cNvPr>
          <p:cNvSpPr/>
          <p:nvPr/>
        </p:nvSpPr>
        <p:spPr>
          <a:xfrm>
            <a:off x="0" y="4478696"/>
            <a:ext cx="12192000" cy="2386566"/>
          </a:xfrm>
          <a:prstGeom prst="rect">
            <a:avLst/>
          </a:prstGeom>
          <a:solidFill>
            <a:srgbClr val="079FB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911397" y="4435217"/>
            <a:ext cx="10363200" cy="1088478"/>
          </a:xfrm>
        </p:spPr>
        <p:txBody>
          <a:bodyPr anchor="b">
            <a:normAutofit/>
          </a:bodyPr>
          <a:lstStyle>
            <a:lvl1pPr algn="r">
              <a:defRPr sz="4400">
                <a:solidFill>
                  <a:schemeClr val="bg1"/>
                </a:solidFill>
              </a:defRPr>
            </a:lvl1pPr>
          </a:lstStyle>
          <a:p>
            <a:r>
              <a:rPr lang="en-US"/>
              <a:t>Click to edit Master title style</a:t>
            </a:r>
          </a:p>
        </p:txBody>
      </p:sp>
      <p:sp>
        <p:nvSpPr>
          <p:cNvPr id="3" name="Subtitle 2"/>
          <p:cNvSpPr>
            <a:spLocks noGrp="1"/>
          </p:cNvSpPr>
          <p:nvPr>
            <p:ph type="subTitle" idx="1"/>
          </p:nvPr>
        </p:nvSpPr>
        <p:spPr>
          <a:xfrm>
            <a:off x="914400" y="5547247"/>
            <a:ext cx="10363200" cy="762000"/>
          </a:xfrm>
        </p:spPr>
        <p:txBody>
          <a:bodyPr>
            <a:normAutofit/>
          </a:bodyPr>
          <a:lstStyle>
            <a:lvl1pPr marL="0" indent="0" algn="r">
              <a:buNone/>
              <a:defRPr sz="2400">
                <a:solidFill>
                  <a:srgbClr val="012060"/>
                </a:solidFill>
                <a:latin typeface="+mj-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a:xfrm>
            <a:off x="186548" y="6453786"/>
            <a:ext cx="10566400" cy="273050"/>
          </a:xfrm>
          <a:prstGeom prst="rect">
            <a:avLst/>
          </a:prstGeom>
        </p:spPr>
        <p:txBody>
          <a:bodyPr/>
          <a:lstStyle>
            <a:lvl1pPr>
              <a:defRPr sz="1100">
                <a:solidFill>
                  <a:schemeClr val="bg1"/>
                </a:solidFill>
              </a:defRPr>
            </a:lvl1pPr>
          </a:lstStyle>
          <a:p>
            <a:endParaRPr lang="en-US"/>
          </a:p>
        </p:txBody>
      </p:sp>
      <p:sp>
        <p:nvSpPr>
          <p:cNvPr id="6" name="Slide Number Placeholder 5"/>
          <p:cNvSpPr>
            <a:spLocks noGrp="1"/>
          </p:cNvSpPr>
          <p:nvPr>
            <p:ph type="sldNum" sz="quarter" idx="12"/>
          </p:nvPr>
        </p:nvSpPr>
        <p:spPr>
          <a:xfrm>
            <a:off x="11242619" y="6448427"/>
            <a:ext cx="739515" cy="273050"/>
          </a:xfrm>
          <a:prstGeom prst="rect">
            <a:avLst/>
          </a:prstGeom>
        </p:spPr>
        <p:txBody>
          <a:bodyPr/>
          <a:lstStyle>
            <a:lvl1pPr algn="r">
              <a:defRPr sz="1100">
                <a:solidFill>
                  <a:schemeClr val="bg1"/>
                </a:solidFill>
              </a:defRPr>
            </a:lvl1pPr>
          </a:lstStyle>
          <a:p>
            <a:fld id="{383A4B26-F65E-4771-8FFD-84ABE4FCD18A}" type="slidenum">
              <a:rPr lang="en-US" smtClean="0"/>
              <a:pPr/>
              <a:t>‹#›</a:t>
            </a:fld>
            <a:endParaRPr lang="en-US"/>
          </a:p>
        </p:txBody>
      </p:sp>
    </p:spTree>
    <p:extLst>
      <p:ext uri="{BB962C8B-B14F-4D97-AF65-F5344CB8AC3E}">
        <p14:creationId xmlns:p14="http://schemas.microsoft.com/office/powerpoint/2010/main" val="158657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Divider">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09600" y="2176272"/>
            <a:ext cx="10972800" cy="1645920"/>
          </a:xfrm>
        </p:spPr>
        <p:txBody>
          <a:bodyPr lIns="0" rIns="0" anchor="b" anchorCtr="0">
            <a:noAutofit/>
          </a:bodyPr>
          <a:lstStyle>
            <a:lvl1pPr>
              <a:lnSpc>
                <a:spcPct val="80000"/>
              </a:lnSpc>
              <a:spcAft>
                <a:spcPts val="450"/>
              </a:spcAft>
              <a:defRPr sz="4500">
                <a:effectLst>
                  <a:outerShdw blurRad="127000" sx="102000" sy="102000" algn="ctr" rotWithShape="0">
                    <a:schemeClr val="tx1">
                      <a:lumMod val="85000"/>
                      <a:lumOff val="15000"/>
                      <a:alpha val="40000"/>
                    </a:schemeClr>
                  </a:outerShdw>
                </a:effectLst>
                <a:latin typeface="+mj-lt"/>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080708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BF8B08-47EE-49F4-B0F8-9EE7EACA1AFF}"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F1B708-648B-4902-9C9F-7B9D3D2D54D6}" type="slidenum">
              <a:rPr lang="en-US" smtClean="0"/>
              <a:t>‹#›</a:t>
            </a:fld>
            <a:endParaRPr lang="en-US"/>
          </a:p>
        </p:txBody>
      </p:sp>
    </p:spTree>
    <p:extLst>
      <p:ext uri="{BB962C8B-B14F-4D97-AF65-F5344CB8AC3E}">
        <p14:creationId xmlns:p14="http://schemas.microsoft.com/office/powerpoint/2010/main" val="335064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F8B08-47EE-49F4-B0F8-9EE7EACA1AFF}"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F1B708-648B-4902-9C9F-7B9D3D2D54D6}" type="slidenum">
              <a:rPr lang="en-US" smtClean="0"/>
              <a:t>‹#›</a:t>
            </a:fld>
            <a:endParaRPr lang="en-US"/>
          </a:p>
        </p:txBody>
      </p:sp>
    </p:spTree>
    <p:extLst>
      <p:ext uri="{BB962C8B-B14F-4D97-AF65-F5344CB8AC3E}">
        <p14:creationId xmlns:p14="http://schemas.microsoft.com/office/powerpoint/2010/main" val="3567563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BF8B08-47EE-49F4-B0F8-9EE7EACA1AFF}"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F1B708-648B-4902-9C9F-7B9D3D2D54D6}" type="slidenum">
              <a:rPr lang="en-US" smtClean="0"/>
              <a:t>‹#›</a:t>
            </a:fld>
            <a:endParaRPr lang="en-US"/>
          </a:p>
        </p:txBody>
      </p:sp>
    </p:spTree>
    <p:extLst>
      <p:ext uri="{BB962C8B-B14F-4D97-AF65-F5344CB8AC3E}">
        <p14:creationId xmlns:p14="http://schemas.microsoft.com/office/powerpoint/2010/main" val="3938139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BF8B08-47EE-49F4-B0F8-9EE7EACA1AFF}" type="datetimeFigureOut">
              <a:rPr lang="en-US" smtClean="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F1B708-648B-4902-9C9F-7B9D3D2D54D6}" type="slidenum">
              <a:rPr lang="en-US" smtClean="0"/>
              <a:t>‹#›</a:t>
            </a:fld>
            <a:endParaRPr lang="en-US"/>
          </a:p>
        </p:txBody>
      </p:sp>
    </p:spTree>
    <p:extLst>
      <p:ext uri="{BB962C8B-B14F-4D97-AF65-F5344CB8AC3E}">
        <p14:creationId xmlns:p14="http://schemas.microsoft.com/office/powerpoint/2010/main" val="1571779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BF8B08-47EE-49F4-B0F8-9EE7EACA1AFF}" type="datetimeFigureOut">
              <a:rPr lang="en-US" smtClean="0"/>
              <a:t>4/8/2026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F1B708-648B-4902-9C9F-7B9D3D2D54D6}" type="slidenum">
              <a:rPr lang="en-US" smtClean="0"/>
              <a:t>‹#›</a:t>
            </a:fld>
            <a:endParaRPr lang="en-US"/>
          </a:p>
        </p:txBody>
      </p:sp>
    </p:spTree>
    <p:extLst>
      <p:ext uri="{BB962C8B-B14F-4D97-AF65-F5344CB8AC3E}">
        <p14:creationId xmlns:p14="http://schemas.microsoft.com/office/powerpoint/2010/main" val="1204441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BF8B08-47EE-49F4-B0F8-9EE7EACA1AFF}" type="datetimeFigureOut">
              <a:rPr lang="en-US" smtClean="0"/>
              <a:t>4/8/2026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F1B708-648B-4902-9C9F-7B9D3D2D54D6}" type="slidenum">
              <a:rPr lang="en-US" smtClean="0"/>
              <a:t>‹#›</a:t>
            </a:fld>
            <a:endParaRPr lang="en-US"/>
          </a:p>
        </p:txBody>
      </p:sp>
    </p:spTree>
    <p:extLst>
      <p:ext uri="{BB962C8B-B14F-4D97-AF65-F5344CB8AC3E}">
        <p14:creationId xmlns:p14="http://schemas.microsoft.com/office/powerpoint/2010/main" val="2282456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F8B08-47EE-49F4-B0F8-9EE7EACA1AFF}" type="datetimeFigureOut">
              <a:rPr lang="en-US" smtClean="0"/>
              <a:t>4/8/2026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F1B708-648B-4902-9C9F-7B9D3D2D54D6}" type="slidenum">
              <a:rPr lang="en-US" smtClean="0"/>
              <a:t>‹#›</a:t>
            </a:fld>
            <a:endParaRPr lang="en-US"/>
          </a:p>
        </p:txBody>
      </p:sp>
    </p:spTree>
    <p:extLst>
      <p:ext uri="{BB962C8B-B14F-4D97-AF65-F5344CB8AC3E}">
        <p14:creationId xmlns:p14="http://schemas.microsoft.com/office/powerpoint/2010/main" val="107727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BF8B08-47EE-49F4-B0F8-9EE7EACA1AFF}" type="datetimeFigureOut">
              <a:rPr lang="en-US" smtClean="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F1B708-648B-4902-9C9F-7B9D3D2D54D6}" type="slidenum">
              <a:rPr lang="en-US" smtClean="0"/>
              <a:t>‹#›</a:t>
            </a:fld>
            <a:endParaRPr lang="en-US"/>
          </a:p>
        </p:txBody>
      </p:sp>
    </p:spTree>
    <p:extLst>
      <p:ext uri="{BB962C8B-B14F-4D97-AF65-F5344CB8AC3E}">
        <p14:creationId xmlns:p14="http://schemas.microsoft.com/office/powerpoint/2010/main" val="1559445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BF8B08-47EE-49F4-B0F8-9EE7EACA1AFF}" type="datetimeFigureOut">
              <a:rPr lang="en-US" smtClean="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F1B708-648B-4902-9C9F-7B9D3D2D54D6}" type="slidenum">
              <a:rPr lang="en-US" smtClean="0"/>
              <a:t>‹#›</a:t>
            </a:fld>
            <a:endParaRPr lang="en-US"/>
          </a:p>
        </p:txBody>
      </p:sp>
    </p:spTree>
    <p:extLst>
      <p:ext uri="{BB962C8B-B14F-4D97-AF65-F5344CB8AC3E}">
        <p14:creationId xmlns:p14="http://schemas.microsoft.com/office/powerpoint/2010/main" val="3432333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87AFF4-71EF-4261-AF57-12DF11F311B3}"/>
              </a:ext>
            </a:extLst>
          </p:cNvPr>
          <p:cNvSpPr/>
          <p:nvPr/>
        </p:nvSpPr>
        <p:spPr>
          <a:xfrm>
            <a:off x="1" y="949519"/>
            <a:ext cx="12185995" cy="4806522"/>
          </a:xfrm>
          <a:prstGeom prst="rect">
            <a:avLst/>
          </a:prstGeom>
          <a:solidFill>
            <a:srgbClr val="079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ooter Placeholder 4">
            <a:extLst>
              <a:ext uri="{FF2B5EF4-FFF2-40B4-BE49-F238E27FC236}">
                <a16:creationId xmlns:a16="http://schemas.microsoft.com/office/drawing/2014/main" id="{8994D5E6-F9BB-4821-97BB-39448967ED60}"/>
              </a:ext>
            </a:extLst>
          </p:cNvPr>
          <p:cNvSpPr>
            <a:spLocks noGrp="1"/>
          </p:cNvSpPr>
          <p:nvPr>
            <p:ph type="ftr" sz="quarter" idx="11"/>
          </p:nvPr>
        </p:nvSpPr>
        <p:spPr>
          <a:xfrm>
            <a:off x="1016000" y="6356351"/>
            <a:ext cx="10566400" cy="273050"/>
          </a:xfrm>
          <a:prstGeom prst="rect">
            <a:avLst/>
          </a:prstGeom>
        </p:spPr>
        <p:txBody>
          <a:bodyPr/>
          <a:lstStyle/>
          <a:p>
            <a:endParaRPr lang="en-US"/>
          </a:p>
        </p:txBody>
      </p:sp>
      <p:sp>
        <p:nvSpPr>
          <p:cNvPr id="7" name="Slide Number Placeholder 5">
            <a:extLst>
              <a:ext uri="{FF2B5EF4-FFF2-40B4-BE49-F238E27FC236}">
                <a16:creationId xmlns:a16="http://schemas.microsoft.com/office/drawing/2014/main" id="{8BD1D56B-2446-4BF6-B170-9DAB2ED55250}"/>
              </a:ext>
            </a:extLst>
          </p:cNvPr>
          <p:cNvSpPr>
            <a:spLocks noGrp="1"/>
          </p:cNvSpPr>
          <p:nvPr>
            <p:ph type="sldNum" sz="quarter" idx="12"/>
          </p:nvPr>
        </p:nvSpPr>
        <p:spPr>
          <a:xfrm>
            <a:off x="8737600" y="6356353"/>
            <a:ext cx="2844800" cy="365125"/>
          </a:xfrm>
          <a:prstGeom prst="rect">
            <a:avLst/>
          </a:prstGeom>
        </p:spPr>
        <p:txBody>
          <a:bodyPr/>
          <a:lstStyle/>
          <a:p>
            <a:fld id="{383A4B26-F65E-4771-8FFD-84ABE4FCD18A}" type="slidenum">
              <a:rPr lang="en-US" smtClean="0"/>
              <a:t>‹#›</a:t>
            </a:fld>
            <a:endParaRPr lang="en-US"/>
          </a:p>
        </p:txBody>
      </p:sp>
      <p:sp>
        <p:nvSpPr>
          <p:cNvPr id="8" name="Rectangle 7">
            <a:extLst>
              <a:ext uri="{FF2B5EF4-FFF2-40B4-BE49-F238E27FC236}">
                <a16:creationId xmlns:a16="http://schemas.microsoft.com/office/drawing/2014/main" id="{6F8C86B8-98B8-4621-B917-5A2CFF217DFC}"/>
              </a:ext>
            </a:extLst>
          </p:cNvPr>
          <p:cNvSpPr/>
          <p:nvPr/>
        </p:nvSpPr>
        <p:spPr>
          <a:xfrm>
            <a:off x="0" y="5789985"/>
            <a:ext cx="12185995" cy="1075277"/>
          </a:xfrm>
          <a:prstGeom prst="rect">
            <a:avLst/>
          </a:prstGeom>
          <a:solidFill>
            <a:schemeClr val="accent6">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AA8A1BAD-2528-480D-81E9-901277CE9FD6}"/>
              </a:ext>
            </a:extLst>
          </p:cNvPr>
          <p:cNvSpPr>
            <a:spLocks noGrp="1"/>
          </p:cNvSpPr>
          <p:nvPr>
            <p:ph type="title"/>
          </p:nvPr>
        </p:nvSpPr>
        <p:spPr>
          <a:xfrm>
            <a:off x="914400" y="3025020"/>
            <a:ext cx="10464800" cy="1285898"/>
          </a:xfrm>
        </p:spPr>
        <p:txBody>
          <a:bodyPr anchor="b"/>
          <a:lstStyle>
            <a:lvl1pPr algn="ctr">
              <a:defRPr sz="3600"/>
            </a:lvl1pPr>
          </a:lstStyle>
          <a:p>
            <a:r>
              <a:rPr lang="en-US"/>
              <a:t>Click to edit Master title style</a:t>
            </a:r>
          </a:p>
        </p:txBody>
      </p:sp>
      <p:sp>
        <p:nvSpPr>
          <p:cNvPr id="21" name="Text Placeholder 20">
            <a:extLst>
              <a:ext uri="{FF2B5EF4-FFF2-40B4-BE49-F238E27FC236}">
                <a16:creationId xmlns:a16="http://schemas.microsoft.com/office/drawing/2014/main" id="{B39B05E5-B0CD-4AD5-87F9-58156FBFDB51}"/>
              </a:ext>
            </a:extLst>
          </p:cNvPr>
          <p:cNvSpPr>
            <a:spLocks noGrp="1"/>
          </p:cNvSpPr>
          <p:nvPr>
            <p:ph type="body" sz="quarter" idx="13"/>
          </p:nvPr>
        </p:nvSpPr>
        <p:spPr>
          <a:xfrm>
            <a:off x="914400" y="4323410"/>
            <a:ext cx="10464800" cy="1035574"/>
          </a:xfrm>
        </p:spPr>
        <p:txBody>
          <a:bodyPr>
            <a:normAutofit/>
          </a:bodyPr>
          <a:lstStyle>
            <a:lvl1pPr marL="0" indent="0" algn="ctr">
              <a:buNone/>
              <a:defRPr sz="2800">
                <a:solidFill>
                  <a:srgbClr val="01206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3" name="Rectangle 22">
            <a:extLst>
              <a:ext uri="{FF2B5EF4-FFF2-40B4-BE49-F238E27FC236}">
                <a16:creationId xmlns:a16="http://schemas.microsoft.com/office/drawing/2014/main" id="{47022F0D-AC6F-4E70-8465-91778D6E66E8}"/>
              </a:ext>
            </a:extLst>
          </p:cNvPr>
          <p:cNvSpPr/>
          <p:nvPr/>
        </p:nvSpPr>
        <p:spPr>
          <a:xfrm>
            <a:off x="5" y="2778050"/>
            <a:ext cx="12202252" cy="67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Picture 24">
            <a:extLst>
              <a:ext uri="{FF2B5EF4-FFF2-40B4-BE49-F238E27FC236}">
                <a16:creationId xmlns:a16="http://schemas.microsoft.com/office/drawing/2014/main" id="{445C7B32-3492-4FF0-B693-0D1647F72DF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5380320" y="6007859"/>
            <a:ext cx="1532960" cy="639526"/>
          </a:xfrm>
          <a:prstGeom prst="rect">
            <a:avLst/>
          </a:prstGeom>
          <a:noFill/>
          <a:ln>
            <a:noFill/>
          </a:ln>
          <a:effectLst/>
        </p:spPr>
      </p:pic>
      <p:pic>
        <p:nvPicPr>
          <p:cNvPr id="26" name="Picture 25">
            <a:extLst>
              <a:ext uri="{FF2B5EF4-FFF2-40B4-BE49-F238E27FC236}">
                <a16:creationId xmlns:a16="http://schemas.microsoft.com/office/drawing/2014/main" id="{0264E315-8DDE-4F57-B9CA-E01F88A2F38E}"/>
              </a:ext>
            </a:extLst>
          </p:cNvPr>
          <p:cNvPicPr/>
          <p:nvPr userDrawn="1"/>
        </p:nvPicPr>
        <p:blipFill rotWithShape="1">
          <a:blip r:embed="rId3" cstate="print">
            <a:extLst>
              <a:ext uri="{28A0092B-C50C-407E-A947-70E740481C1C}">
                <a14:useLocalDpi xmlns:a14="http://schemas.microsoft.com/office/drawing/2010/main" val="0"/>
              </a:ext>
            </a:extLst>
          </a:blip>
          <a:srcRect l="1271" t="25336" r="880" b="28201"/>
          <a:stretch/>
        </p:blipFill>
        <p:spPr bwMode="auto">
          <a:xfrm>
            <a:off x="-3726" y="1"/>
            <a:ext cx="12205983" cy="2784696"/>
          </a:xfrm>
          <a:prstGeom prst="rect">
            <a:avLst/>
          </a:prstGeom>
          <a:ln>
            <a:noFill/>
          </a:ln>
          <a:extLst>
            <a:ext uri="{53640926-AAD7-44D8-BBD7-CCE9431645EC}">
              <a14:shadowObscured xmlns:a14="http://schemas.microsoft.com/office/drawing/2010/main"/>
            </a:ext>
          </a:extLst>
        </p:spPr>
      </p:pic>
      <p:sp>
        <p:nvSpPr>
          <p:cNvPr id="27" name="Rectangle 26">
            <a:extLst>
              <a:ext uri="{FF2B5EF4-FFF2-40B4-BE49-F238E27FC236}">
                <a16:creationId xmlns:a16="http://schemas.microsoft.com/office/drawing/2014/main" id="{2AAFFE66-6C08-4788-A57B-30EA9234D6BE}"/>
              </a:ext>
            </a:extLst>
          </p:cNvPr>
          <p:cNvSpPr/>
          <p:nvPr userDrawn="1"/>
        </p:nvSpPr>
        <p:spPr>
          <a:xfrm flipV="1">
            <a:off x="16262" y="4277169"/>
            <a:ext cx="12155751" cy="45719"/>
          </a:xfrm>
          <a:prstGeom prst="rect">
            <a:avLst/>
          </a:prstGeom>
          <a:gradFill flip="none" rotWithShape="1">
            <a:gsLst>
              <a:gs pos="0">
                <a:schemeClr val="accent1">
                  <a:lumMod val="10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42642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F8B08-47EE-49F4-B0F8-9EE7EACA1AFF}"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F1B708-648B-4902-9C9F-7B9D3D2D54D6}" type="slidenum">
              <a:rPr lang="en-US" smtClean="0"/>
              <a:t>‹#›</a:t>
            </a:fld>
            <a:endParaRPr lang="en-US"/>
          </a:p>
        </p:txBody>
      </p:sp>
    </p:spTree>
    <p:extLst>
      <p:ext uri="{BB962C8B-B14F-4D97-AF65-F5344CB8AC3E}">
        <p14:creationId xmlns:p14="http://schemas.microsoft.com/office/powerpoint/2010/main" val="2815841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F8B08-47EE-49F4-B0F8-9EE7EACA1AFF}"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F1B708-648B-4902-9C9F-7B9D3D2D54D6}" type="slidenum">
              <a:rPr lang="en-US" smtClean="0"/>
              <a:t>‹#›</a:t>
            </a:fld>
            <a:endParaRPr lang="en-US"/>
          </a:p>
        </p:txBody>
      </p:sp>
    </p:spTree>
    <p:extLst>
      <p:ext uri="{BB962C8B-B14F-4D97-AF65-F5344CB8AC3E}">
        <p14:creationId xmlns:p14="http://schemas.microsoft.com/office/powerpoint/2010/main" val="47754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0" y="-76198"/>
            <a:ext cx="12192000" cy="502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3" name="Picture 12" descr="A close up of a logo&#10;&#10;Description automatically generated">
            <a:extLst>
              <a:ext uri="{FF2B5EF4-FFF2-40B4-BE49-F238E27FC236}">
                <a16:creationId xmlns:a16="http://schemas.microsoft.com/office/drawing/2014/main" id="{FB2C5977-2C4E-F545-BFC0-62271F94D75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1111"/>
          <a:stretch/>
        </p:blipFill>
        <p:spPr>
          <a:xfrm>
            <a:off x="7825942" y="177801"/>
            <a:ext cx="4356381" cy="4317999"/>
          </a:xfrm>
          <a:prstGeom prst="rect">
            <a:avLst/>
          </a:prstGeom>
        </p:spPr>
      </p:pic>
      <p:sp>
        <p:nvSpPr>
          <p:cNvPr id="5" name="Freeform 4">
            <a:extLst>
              <a:ext uri="{FF2B5EF4-FFF2-40B4-BE49-F238E27FC236}">
                <a16:creationId xmlns:a16="http://schemas.microsoft.com/office/drawing/2014/main" id="{894C76FE-F50D-8943-933D-B3E897C2BA0E}"/>
              </a:ext>
            </a:extLst>
          </p:cNvPr>
          <p:cNvSpPr/>
          <p:nvPr userDrawn="1"/>
        </p:nvSpPr>
        <p:spPr>
          <a:xfrm flipH="1">
            <a:off x="9677" y="-67733"/>
            <a:ext cx="12192932" cy="5021037"/>
          </a:xfrm>
          <a:custGeom>
            <a:avLst/>
            <a:gdLst>
              <a:gd name="connsiteX0" fmla="*/ 0 w 9165771"/>
              <a:gd name="connsiteY0" fmla="*/ 3766457 h 3795486"/>
              <a:gd name="connsiteX1" fmla="*/ 0 w 9165771"/>
              <a:gd name="connsiteY1" fmla="*/ 1988457 h 3795486"/>
              <a:gd name="connsiteX2" fmla="*/ 9165771 w 9165771"/>
              <a:gd name="connsiteY2" fmla="*/ 0 h 3795486"/>
              <a:gd name="connsiteX3" fmla="*/ 9165771 w 9165771"/>
              <a:gd name="connsiteY3" fmla="*/ 3795486 h 3795486"/>
              <a:gd name="connsiteX4" fmla="*/ 0 w 9165771"/>
              <a:gd name="connsiteY4" fmla="*/ 3766457 h 3795486"/>
              <a:gd name="connsiteX0" fmla="*/ 0 w 9165771"/>
              <a:gd name="connsiteY0" fmla="*/ 3766457 h 3795486"/>
              <a:gd name="connsiteX1" fmla="*/ 0 w 9165771"/>
              <a:gd name="connsiteY1" fmla="*/ 2478551 h 3795486"/>
              <a:gd name="connsiteX2" fmla="*/ 9165771 w 9165771"/>
              <a:gd name="connsiteY2" fmla="*/ 0 h 3795486"/>
              <a:gd name="connsiteX3" fmla="*/ 9165771 w 9165771"/>
              <a:gd name="connsiteY3" fmla="*/ 3795486 h 3795486"/>
              <a:gd name="connsiteX4" fmla="*/ 0 w 9165771"/>
              <a:gd name="connsiteY4" fmla="*/ 3766457 h 3795486"/>
              <a:gd name="connsiteX0" fmla="*/ 0 w 9165771"/>
              <a:gd name="connsiteY0" fmla="*/ 3766457 h 3795486"/>
              <a:gd name="connsiteX1" fmla="*/ 14549 w 9165771"/>
              <a:gd name="connsiteY1" fmla="*/ 2317625 h 3795486"/>
              <a:gd name="connsiteX2" fmla="*/ 9165771 w 9165771"/>
              <a:gd name="connsiteY2" fmla="*/ 0 h 3795486"/>
              <a:gd name="connsiteX3" fmla="*/ 9165771 w 9165771"/>
              <a:gd name="connsiteY3" fmla="*/ 3795486 h 3795486"/>
              <a:gd name="connsiteX4" fmla="*/ 0 w 9165771"/>
              <a:gd name="connsiteY4" fmla="*/ 3766457 h 3795486"/>
              <a:gd name="connsiteX0" fmla="*/ 0 w 9165771"/>
              <a:gd name="connsiteY0" fmla="*/ 3766457 h 3795486"/>
              <a:gd name="connsiteX1" fmla="*/ 7274 w 9165771"/>
              <a:gd name="connsiteY1" fmla="*/ 2361514 h 3795486"/>
              <a:gd name="connsiteX2" fmla="*/ 9165771 w 9165771"/>
              <a:gd name="connsiteY2" fmla="*/ 0 h 3795486"/>
              <a:gd name="connsiteX3" fmla="*/ 9165771 w 9165771"/>
              <a:gd name="connsiteY3" fmla="*/ 3795486 h 3795486"/>
              <a:gd name="connsiteX4" fmla="*/ 0 w 9165771"/>
              <a:gd name="connsiteY4" fmla="*/ 3766457 h 3795486"/>
              <a:gd name="connsiteX0" fmla="*/ 14759 w 9180530"/>
              <a:gd name="connsiteY0" fmla="*/ 3766457 h 3795486"/>
              <a:gd name="connsiteX1" fmla="*/ 210 w 9180530"/>
              <a:gd name="connsiteY1" fmla="*/ 2390773 h 3795486"/>
              <a:gd name="connsiteX2" fmla="*/ 9180530 w 9180530"/>
              <a:gd name="connsiteY2" fmla="*/ 0 h 3795486"/>
              <a:gd name="connsiteX3" fmla="*/ 9180530 w 9180530"/>
              <a:gd name="connsiteY3" fmla="*/ 3795486 h 3795486"/>
              <a:gd name="connsiteX4" fmla="*/ 14759 w 9180530"/>
              <a:gd name="connsiteY4" fmla="*/ 3766457 h 3795486"/>
              <a:gd name="connsiteX0" fmla="*/ 701 w 9166472"/>
              <a:gd name="connsiteY0" fmla="*/ 3766457 h 3795486"/>
              <a:gd name="connsiteX1" fmla="*/ 701 w 9166472"/>
              <a:gd name="connsiteY1" fmla="*/ 2398087 h 3795486"/>
              <a:gd name="connsiteX2" fmla="*/ 9166472 w 9166472"/>
              <a:gd name="connsiteY2" fmla="*/ 0 h 3795486"/>
              <a:gd name="connsiteX3" fmla="*/ 9166472 w 9166472"/>
              <a:gd name="connsiteY3" fmla="*/ 3795486 h 3795486"/>
              <a:gd name="connsiteX4" fmla="*/ 701 w 9166472"/>
              <a:gd name="connsiteY4" fmla="*/ 3766457 h 3795486"/>
              <a:gd name="connsiteX0" fmla="*/ 701 w 9166472"/>
              <a:gd name="connsiteY0" fmla="*/ 3788401 h 3795486"/>
              <a:gd name="connsiteX1" fmla="*/ 701 w 9166472"/>
              <a:gd name="connsiteY1" fmla="*/ 2398087 h 3795486"/>
              <a:gd name="connsiteX2" fmla="*/ 9166472 w 9166472"/>
              <a:gd name="connsiteY2" fmla="*/ 0 h 3795486"/>
              <a:gd name="connsiteX3" fmla="*/ 9166472 w 9166472"/>
              <a:gd name="connsiteY3" fmla="*/ 3795486 h 3795486"/>
              <a:gd name="connsiteX4" fmla="*/ 701 w 9166472"/>
              <a:gd name="connsiteY4" fmla="*/ 3788401 h 3795486"/>
              <a:gd name="connsiteX0" fmla="*/ 701 w 9166472"/>
              <a:gd name="connsiteY0" fmla="*/ 3817661 h 3817661"/>
              <a:gd name="connsiteX1" fmla="*/ 701 w 9166472"/>
              <a:gd name="connsiteY1" fmla="*/ 2398087 h 3817661"/>
              <a:gd name="connsiteX2" fmla="*/ 9166472 w 9166472"/>
              <a:gd name="connsiteY2" fmla="*/ 0 h 3817661"/>
              <a:gd name="connsiteX3" fmla="*/ 9166472 w 9166472"/>
              <a:gd name="connsiteY3" fmla="*/ 3795486 h 3817661"/>
              <a:gd name="connsiteX4" fmla="*/ 701 w 9166472"/>
              <a:gd name="connsiteY4" fmla="*/ 3817661 h 3817661"/>
              <a:gd name="connsiteX0" fmla="*/ 701 w 9166472"/>
              <a:gd name="connsiteY0" fmla="*/ 3795716 h 3795716"/>
              <a:gd name="connsiteX1" fmla="*/ 701 w 9166472"/>
              <a:gd name="connsiteY1" fmla="*/ 2398087 h 3795716"/>
              <a:gd name="connsiteX2" fmla="*/ 9166472 w 9166472"/>
              <a:gd name="connsiteY2" fmla="*/ 0 h 3795716"/>
              <a:gd name="connsiteX3" fmla="*/ 9166472 w 9166472"/>
              <a:gd name="connsiteY3" fmla="*/ 3795486 h 3795716"/>
              <a:gd name="connsiteX4" fmla="*/ 701 w 9166472"/>
              <a:gd name="connsiteY4" fmla="*/ 3795716 h 3795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6472" h="3795716">
                <a:moveTo>
                  <a:pt x="701" y="3795716"/>
                </a:moveTo>
                <a:cubicBezTo>
                  <a:pt x="3126" y="3327402"/>
                  <a:pt x="-1724" y="2866401"/>
                  <a:pt x="701" y="2398087"/>
                </a:cubicBezTo>
                <a:lnTo>
                  <a:pt x="9166472" y="0"/>
                </a:lnTo>
                <a:lnTo>
                  <a:pt x="9166472" y="3795486"/>
                </a:lnTo>
                <a:lnTo>
                  <a:pt x="701" y="379571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Subtitle 2"/>
          <p:cNvSpPr>
            <a:spLocks noGrp="1"/>
          </p:cNvSpPr>
          <p:nvPr>
            <p:ph type="subTitle" idx="1"/>
          </p:nvPr>
        </p:nvSpPr>
        <p:spPr>
          <a:xfrm>
            <a:off x="914400" y="3810000"/>
            <a:ext cx="8534400" cy="533400"/>
          </a:xfrm>
        </p:spPr>
        <p:txBody>
          <a:bodyPr/>
          <a:lstStyle>
            <a:lvl1pPr marL="0" indent="0" algn="l">
              <a:buNone/>
              <a:defRPr>
                <a:solidFill>
                  <a:schemeClr val="bg2">
                    <a:lumMod val="90000"/>
                  </a:schemeClr>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05600" y="5562600"/>
            <a:ext cx="5084064" cy="914400"/>
          </a:xfrm>
          <a:prstGeom prst="rect">
            <a:avLst/>
          </a:prstGeom>
        </p:spPr>
      </p:pic>
      <p:sp>
        <p:nvSpPr>
          <p:cNvPr id="2" name="Title 1"/>
          <p:cNvSpPr>
            <a:spLocks noGrp="1"/>
          </p:cNvSpPr>
          <p:nvPr>
            <p:ph type="ctrTitle" hasCustomPrompt="1"/>
          </p:nvPr>
        </p:nvSpPr>
        <p:spPr>
          <a:xfrm>
            <a:off x="863600" y="1806578"/>
            <a:ext cx="10464800" cy="1927225"/>
          </a:xfrm>
          <a:prstGeom prst="rect">
            <a:avLst/>
          </a:prstGeom>
          <a:noFill/>
        </p:spPr>
        <p:txBody>
          <a:bodyPr anchor="b">
            <a:noAutofit/>
          </a:bodyPr>
          <a:lstStyle>
            <a:lvl1pPr>
              <a:defRPr sz="5867" cap="none" baseline="0">
                <a:solidFill>
                  <a:schemeClr val="bg1"/>
                </a:solidFill>
                <a:latin typeface="+mj-lt"/>
              </a:defRPr>
            </a:lvl1pPr>
          </a:lstStyle>
          <a:p>
            <a:r>
              <a:rPr lang="en-US" dirty="0"/>
              <a:t>Click to Edit Title</a:t>
            </a:r>
          </a:p>
        </p:txBody>
      </p:sp>
    </p:spTree>
    <p:extLst>
      <p:ext uri="{BB962C8B-B14F-4D97-AF65-F5344CB8AC3E}">
        <p14:creationId xmlns:p14="http://schemas.microsoft.com/office/powerpoint/2010/main" val="3769947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and Content_NoBra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F939C0-F285-8541-B418-47E3EFED54E8}"/>
              </a:ext>
            </a:extLst>
          </p:cNvPr>
          <p:cNvSpPr/>
          <p:nvPr userDrawn="1"/>
        </p:nvSpPr>
        <p:spPr>
          <a:xfrm>
            <a:off x="609599" y="304800"/>
            <a:ext cx="11582399" cy="139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Content Placeholder 2"/>
          <p:cNvSpPr>
            <a:spLocks noGrp="1"/>
          </p:cNvSpPr>
          <p:nvPr>
            <p:ph idx="1"/>
          </p:nvPr>
        </p:nvSpPr>
        <p:spPr>
          <a:xfrm>
            <a:off x="609600" y="2057400"/>
            <a:ext cx="10972800" cy="44196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p:nvPr>
        </p:nvSpPr>
        <p:spPr>
          <a:xfrm>
            <a:off x="609599" y="304800"/>
            <a:ext cx="9956796" cy="1397000"/>
          </a:xfrm>
          <a:prstGeom prst="rect">
            <a:avLst/>
          </a:prstGeom>
          <a:noFill/>
        </p:spPr>
        <p:txBody>
          <a:bodyPr vert="horz" lIns="182880" tIns="45720" rIns="182880" bIns="45720" rtlCol="0" anchor="ctr">
            <a:normAutofit/>
          </a:bodyPr>
          <a:lstStyle/>
          <a:p>
            <a:r>
              <a:rPr lang="en-US"/>
              <a:t>Click to edit Master title style</a:t>
            </a:r>
            <a:endParaRPr lang="en-US" dirty="0"/>
          </a:p>
        </p:txBody>
      </p:sp>
      <p:sp>
        <p:nvSpPr>
          <p:cNvPr id="6" name="Rectangle 5"/>
          <p:cNvSpPr/>
          <p:nvPr userDrawn="1"/>
        </p:nvSpPr>
        <p:spPr>
          <a:xfrm>
            <a:off x="0" y="304800"/>
            <a:ext cx="609600" cy="139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Slide Number Placeholder 5"/>
          <p:cNvSpPr>
            <a:spLocks noGrp="1"/>
          </p:cNvSpPr>
          <p:nvPr>
            <p:ph type="sldNum" sz="quarter" idx="4"/>
          </p:nvPr>
        </p:nvSpPr>
        <p:spPr>
          <a:xfrm>
            <a:off x="2" y="304800"/>
            <a:ext cx="609599" cy="1397000"/>
          </a:xfrm>
          <a:prstGeom prst="rect">
            <a:avLst/>
          </a:prstGeom>
        </p:spPr>
        <p:txBody>
          <a:bodyPr vert="horz" lIns="91440" tIns="45720" rIns="91440" bIns="45720" rtlCol="0" anchor="ctr"/>
          <a:lstStyle>
            <a:lvl1pPr algn="ctr">
              <a:defRPr sz="1867" b="1">
                <a:solidFill>
                  <a:schemeClr val="bg1"/>
                </a:solidFill>
              </a:defRPr>
            </a:lvl1pPr>
          </a:lstStyle>
          <a:p>
            <a:fld id="{0CFEC368-1D7A-4F81-ABF6-AE0E36BAF64C}" type="slidenum">
              <a:rPr lang="en-US" smtClean="0"/>
              <a:pPr/>
              <a:t>‹#›</a:t>
            </a:fld>
            <a:endParaRPr lang="en-US" dirty="0"/>
          </a:p>
        </p:txBody>
      </p:sp>
      <p:pic>
        <p:nvPicPr>
          <p:cNvPr id="4" name="Picture 3" descr="A close up of a logo&#10;&#10;Description automatically generated">
            <a:extLst>
              <a:ext uri="{FF2B5EF4-FFF2-40B4-BE49-F238E27FC236}">
                <a16:creationId xmlns:a16="http://schemas.microsoft.com/office/drawing/2014/main" id="{190E0BBD-FDDD-9249-9E5A-6178D3098B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1111"/>
          <a:stretch/>
        </p:blipFill>
        <p:spPr>
          <a:xfrm>
            <a:off x="10566400" y="446122"/>
            <a:ext cx="1625601" cy="1611279"/>
          </a:xfrm>
          <a:prstGeom prst="rect">
            <a:avLst/>
          </a:prstGeom>
        </p:spPr>
      </p:pic>
      <p:sp>
        <p:nvSpPr>
          <p:cNvPr id="9" name="Rectangle 8"/>
          <p:cNvSpPr/>
          <p:nvPr userDrawn="1"/>
        </p:nvSpPr>
        <p:spPr>
          <a:xfrm>
            <a:off x="0" y="1"/>
            <a:ext cx="12192000" cy="22078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6600883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AF4EA25-7A0F-3B46-A342-A4D2CC77A963}"/>
              </a:ext>
            </a:extLst>
          </p:cNvPr>
          <p:cNvSpPr/>
          <p:nvPr userDrawn="1"/>
        </p:nvSpPr>
        <p:spPr>
          <a:xfrm>
            <a:off x="0" y="2"/>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Right Triangle 17">
            <a:extLst>
              <a:ext uri="{FF2B5EF4-FFF2-40B4-BE49-F238E27FC236}">
                <a16:creationId xmlns:a16="http://schemas.microsoft.com/office/drawing/2014/main" id="{87B3EDF8-15BE-1346-80C0-794E8220F431}"/>
              </a:ext>
            </a:extLst>
          </p:cNvPr>
          <p:cNvSpPr/>
          <p:nvPr userDrawn="1"/>
        </p:nvSpPr>
        <p:spPr>
          <a:xfrm>
            <a:off x="0" y="2"/>
            <a:ext cx="12192000" cy="6857999"/>
          </a:xfrm>
          <a:custGeom>
            <a:avLst/>
            <a:gdLst>
              <a:gd name="connsiteX0" fmla="*/ 0 w 9144000"/>
              <a:gd name="connsiteY0" fmla="*/ 5143499 h 5143499"/>
              <a:gd name="connsiteX1" fmla="*/ 0 w 9144000"/>
              <a:gd name="connsiteY1" fmla="*/ 0 h 5143499"/>
              <a:gd name="connsiteX2" fmla="*/ 9144000 w 9144000"/>
              <a:gd name="connsiteY2" fmla="*/ 5143499 h 5143499"/>
              <a:gd name="connsiteX3" fmla="*/ 0 w 9144000"/>
              <a:gd name="connsiteY3" fmla="*/ 5143499 h 5143499"/>
              <a:gd name="connsiteX0" fmla="*/ 0 w 9144000"/>
              <a:gd name="connsiteY0" fmla="*/ 5143499 h 5143499"/>
              <a:gd name="connsiteX1" fmla="*/ 0 w 9144000"/>
              <a:gd name="connsiteY1" fmla="*/ 0 h 5143499"/>
              <a:gd name="connsiteX2" fmla="*/ 8788400 w 9144000"/>
              <a:gd name="connsiteY2" fmla="*/ 4949370 h 5143499"/>
              <a:gd name="connsiteX3" fmla="*/ 9144000 w 9144000"/>
              <a:gd name="connsiteY3" fmla="*/ 5143499 h 5143499"/>
              <a:gd name="connsiteX4" fmla="*/ 0 w 9144000"/>
              <a:gd name="connsiteY4" fmla="*/ 5143499 h 5143499"/>
              <a:gd name="connsiteX0" fmla="*/ 0 w 9151257"/>
              <a:gd name="connsiteY0" fmla="*/ 5143499 h 5143499"/>
              <a:gd name="connsiteX1" fmla="*/ 0 w 9151257"/>
              <a:gd name="connsiteY1" fmla="*/ 0 h 5143499"/>
              <a:gd name="connsiteX2" fmla="*/ 9151257 w 9151257"/>
              <a:gd name="connsiteY2" fmla="*/ 4216399 h 5143499"/>
              <a:gd name="connsiteX3" fmla="*/ 9144000 w 9151257"/>
              <a:gd name="connsiteY3" fmla="*/ 5143499 h 5143499"/>
              <a:gd name="connsiteX4" fmla="*/ 0 w 9151257"/>
              <a:gd name="connsiteY4" fmla="*/ 5143499 h 5143499"/>
              <a:gd name="connsiteX0" fmla="*/ 0 w 9144000"/>
              <a:gd name="connsiteY0" fmla="*/ 5143499 h 5143499"/>
              <a:gd name="connsiteX1" fmla="*/ 0 w 9144000"/>
              <a:gd name="connsiteY1" fmla="*/ 0 h 5143499"/>
              <a:gd name="connsiteX2" fmla="*/ 9144000 w 9144000"/>
              <a:gd name="connsiteY2" fmla="*/ 4223656 h 5143499"/>
              <a:gd name="connsiteX3" fmla="*/ 9144000 w 9144000"/>
              <a:gd name="connsiteY3" fmla="*/ 5143499 h 5143499"/>
              <a:gd name="connsiteX4" fmla="*/ 0 w 9144000"/>
              <a:gd name="connsiteY4" fmla="*/ 5143499 h 514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143499">
                <a:moveTo>
                  <a:pt x="0" y="5143499"/>
                </a:moveTo>
                <a:lnTo>
                  <a:pt x="0" y="0"/>
                </a:lnTo>
                <a:lnTo>
                  <a:pt x="9144000" y="4223656"/>
                </a:lnTo>
                <a:lnTo>
                  <a:pt x="9144000" y="5143499"/>
                </a:lnTo>
                <a:lnTo>
                  <a:pt x="0" y="5143499"/>
                </a:lnTo>
                <a:close/>
              </a:path>
            </a:pathLst>
          </a:custGeom>
          <a:gradFill flip="none" rotWithShape="1">
            <a:gsLst>
              <a:gs pos="0">
                <a:srgbClr val="005A9B">
                  <a:shade val="30000"/>
                  <a:satMod val="115000"/>
                </a:srgbClr>
              </a:gs>
              <a:gs pos="41000">
                <a:srgbClr val="005A9B">
                  <a:shade val="67500"/>
                  <a:satMod val="115000"/>
                  <a:alpha val="42000"/>
                </a:srgbClr>
              </a:gs>
              <a:gs pos="100000">
                <a:srgbClr val="005A9B">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itle 1">
            <a:extLst>
              <a:ext uri="{FF2B5EF4-FFF2-40B4-BE49-F238E27FC236}">
                <a16:creationId xmlns:a16="http://schemas.microsoft.com/office/drawing/2014/main" id="{9D3F3B79-01FF-724B-A03F-B613B215D44C}"/>
              </a:ext>
            </a:extLst>
          </p:cNvPr>
          <p:cNvSpPr>
            <a:spLocks noGrp="1"/>
          </p:cNvSpPr>
          <p:nvPr>
            <p:ph type="title"/>
          </p:nvPr>
        </p:nvSpPr>
        <p:spPr>
          <a:xfrm>
            <a:off x="963084" y="1600202"/>
            <a:ext cx="10363200" cy="2200276"/>
          </a:xfrm>
          <a:prstGeom prst="rect">
            <a:avLst/>
          </a:prstGeom>
          <a:noFill/>
        </p:spPr>
        <p:txBody>
          <a:bodyPr lIns="91440" anchor="b">
            <a:normAutofit/>
          </a:bodyPr>
          <a:lstStyle>
            <a:lvl1pPr algn="l">
              <a:defRPr sz="5867" b="0" cap="none" spc="0" baseline="0">
                <a:solidFill>
                  <a:schemeClr val="tx1"/>
                </a:solidFill>
                <a:latin typeface="+mj-lt"/>
              </a:defRPr>
            </a:lvl1pPr>
          </a:lstStyle>
          <a:p>
            <a:r>
              <a:rPr lang="en-US"/>
              <a:t>Click to edit Master title style</a:t>
            </a:r>
            <a:endParaRPr lang="en-US" dirty="0"/>
          </a:p>
        </p:txBody>
      </p:sp>
      <p:sp>
        <p:nvSpPr>
          <p:cNvPr id="20" name="Text Placeholder 2">
            <a:extLst>
              <a:ext uri="{FF2B5EF4-FFF2-40B4-BE49-F238E27FC236}">
                <a16:creationId xmlns:a16="http://schemas.microsoft.com/office/drawing/2014/main" id="{F7576D4C-6F4D-CC4D-A83C-0BEFCA4EC6E8}"/>
              </a:ext>
            </a:extLst>
          </p:cNvPr>
          <p:cNvSpPr>
            <a:spLocks noGrp="1"/>
          </p:cNvSpPr>
          <p:nvPr>
            <p:ph type="body" idx="1"/>
          </p:nvPr>
        </p:nvSpPr>
        <p:spPr>
          <a:xfrm>
            <a:off x="963084" y="3901060"/>
            <a:ext cx="10363200" cy="1500187"/>
          </a:xfrm>
        </p:spPr>
        <p:txBody>
          <a:bodyPr anchor="t">
            <a:normAutofit/>
          </a:bodyPr>
          <a:lstStyle>
            <a:lvl1pPr marL="0" indent="0">
              <a:buNone/>
              <a:defRPr sz="3200" cap="none" baseline="0">
                <a:solidFill>
                  <a:schemeClr val="tx2"/>
                </a:solidFill>
                <a:latin typeface="+mj-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20856753"/>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1" y="2057400"/>
            <a:ext cx="5181599" cy="4419600"/>
          </a:xfrm>
        </p:spPr>
        <p:txBody>
          <a:bodyPr/>
          <a:lstStyle>
            <a:lvl1pPr>
              <a:defRPr sz="3200">
                <a:latin typeface="+mj-lt"/>
              </a:defRPr>
            </a:lvl1pPr>
            <a:lvl2pPr>
              <a:defRPr sz="2667">
                <a:latin typeface="+mj-lt"/>
              </a:defRPr>
            </a:lvl2pPr>
            <a:lvl3pPr>
              <a:defRPr sz="2400">
                <a:latin typeface="+mj-lt"/>
              </a:defRPr>
            </a:lvl3pPr>
            <a:lvl4pPr>
              <a:defRPr sz="2133">
                <a:latin typeface="+mj-lt"/>
              </a:defRPr>
            </a:lvl4pPr>
            <a:lvl5pPr>
              <a:defRPr sz="1867">
                <a:latin typeface="+mj-lt"/>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00803" y="2057400"/>
            <a:ext cx="5181597" cy="4419600"/>
          </a:xfrm>
        </p:spPr>
        <p:txBody>
          <a:bodyPr/>
          <a:lstStyle>
            <a:lvl1pPr>
              <a:defRPr sz="3200">
                <a:latin typeface="+mj-lt"/>
              </a:defRPr>
            </a:lvl1pPr>
            <a:lvl2pPr>
              <a:defRPr sz="2667">
                <a:latin typeface="+mj-lt"/>
              </a:defRPr>
            </a:lvl2pPr>
            <a:lvl3pPr>
              <a:defRPr sz="2400">
                <a:latin typeface="+mj-lt"/>
              </a:defRPr>
            </a:lvl3pPr>
            <a:lvl4pPr>
              <a:defRPr sz="2133">
                <a:latin typeface="+mj-lt"/>
              </a:defRPr>
            </a:lvl4pPr>
            <a:lvl5pPr>
              <a:defRPr sz="1867">
                <a:latin typeface="+mj-lt"/>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solidFill>
            <a:schemeClr val="accent1"/>
          </a:solidFill>
        </p:spPr>
        <p:txBody>
          <a:bodyPr/>
          <a:lstStyle/>
          <a:p>
            <a:fld id="{0CFEC368-1D7A-4F81-ABF6-AE0E36BAF64C}" type="slidenum">
              <a:rPr lang="en-US" smtClean="0"/>
              <a:pPr/>
              <a:t>‹#›</a:t>
            </a:fld>
            <a:endParaRPr lang="en-US" dirty="0"/>
          </a:p>
        </p:txBody>
      </p:sp>
      <p:cxnSp>
        <p:nvCxnSpPr>
          <p:cNvPr id="8" name="Straight Connector 7">
            <a:extLst>
              <a:ext uri="{FF2B5EF4-FFF2-40B4-BE49-F238E27FC236}">
                <a16:creationId xmlns:a16="http://schemas.microsoft.com/office/drawing/2014/main" id="{DD8767E0-A664-4642-BBDD-1CB13922501C}"/>
              </a:ext>
            </a:extLst>
          </p:cNvPr>
          <p:cNvCxnSpPr>
            <a:cxnSpLocks/>
          </p:cNvCxnSpPr>
          <p:nvPr userDrawn="1"/>
        </p:nvCxnSpPr>
        <p:spPr>
          <a:xfrm>
            <a:off x="6096000" y="304800"/>
            <a:ext cx="0" cy="61722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C969332F-BD03-A04F-A6F3-F6D2CC3DA7AA}"/>
              </a:ext>
            </a:extLst>
          </p:cNvPr>
          <p:cNvSpPr>
            <a:spLocks noGrp="1"/>
          </p:cNvSpPr>
          <p:nvPr>
            <p:ph type="title"/>
          </p:nvPr>
        </p:nvSpPr>
        <p:spPr>
          <a:xfrm>
            <a:off x="609597" y="304801"/>
            <a:ext cx="5486401" cy="1382337"/>
          </a:xfrm>
          <a:noFill/>
        </p:spPr>
        <p:txBody>
          <a:bodyPr>
            <a:normAutofit/>
          </a:bodyPr>
          <a:lstStyle>
            <a:lvl1pPr>
              <a:defRPr sz="3733"/>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C93A4F91-C4D3-7E44-BBF0-486C06ED3847}"/>
              </a:ext>
            </a:extLst>
          </p:cNvPr>
          <p:cNvSpPr>
            <a:spLocks noGrp="1"/>
          </p:cNvSpPr>
          <p:nvPr>
            <p:ph type="body" sz="quarter" idx="13"/>
          </p:nvPr>
        </p:nvSpPr>
        <p:spPr>
          <a:xfrm>
            <a:off x="6096000" y="304800"/>
            <a:ext cx="4470400" cy="1382184"/>
          </a:xfrm>
        </p:spPr>
        <p:txBody>
          <a:bodyPr lIns="182880" rIns="182880" anchor="ctr" anchorCtr="0">
            <a:normAutofit/>
          </a:bodyPr>
          <a:lstStyle>
            <a:lvl1pPr marL="0" indent="0">
              <a:buNone/>
              <a:defRPr sz="3733">
                <a:solidFill>
                  <a:schemeClr val="accent1"/>
                </a:solidFill>
              </a:defRPr>
            </a:lvl1pPr>
            <a:lvl2pPr marL="365751" indent="0">
              <a:buNone/>
              <a:defRPr/>
            </a:lvl2pPr>
            <a:lvl3pPr marL="731502" indent="0">
              <a:buNone/>
              <a:defRPr/>
            </a:lvl3pPr>
            <a:lvl4pPr marL="1097253" indent="0">
              <a:buNone/>
              <a:defRPr/>
            </a:lvl4pPr>
            <a:lvl5pPr marL="1402045" indent="0">
              <a:buNone/>
              <a:defRPr/>
            </a:lvl5pPr>
          </a:lstStyle>
          <a:p>
            <a:pPr lvl="0"/>
            <a:r>
              <a:rPr lang="en-US"/>
              <a:t>Click to edit Master text styles</a:t>
            </a:r>
          </a:p>
        </p:txBody>
      </p:sp>
    </p:spTree>
    <p:extLst>
      <p:ext uri="{BB962C8B-B14F-4D97-AF65-F5344CB8AC3E}">
        <p14:creationId xmlns:p14="http://schemas.microsoft.com/office/powerpoint/2010/main" val="14015891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2057719"/>
            <a:ext cx="5242560" cy="639763"/>
          </a:xfrm>
          <a:solidFill>
            <a:schemeClr val="accent1"/>
          </a:solidFill>
          <a:ln>
            <a:noFill/>
          </a:ln>
        </p:spPr>
        <p:style>
          <a:lnRef idx="3">
            <a:schemeClr val="lt1"/>
          </a:lnRef>
          <a:fillRef idx="1">
            <a:schemeClr val="accent4"/>
          </a:fillRef>
          <a:effectRef idx="1">
            <a:schemeClr val="accent4"/>
          </a:effectRef>
          <a:fontRef idx="none"/>
        </p:style>
        <p:txBody>
          <a:bodyPr anchor="ctr">
            <a:normAutofit/>
          </a:bodyPr>
          <a:lstStyle>
            <a:lvl1pPr marL="0" indent="0" algn="ctr">
              <a:buNone/>
              <a:defRPr sz="2667" b="0">
                <a:solidFill>
                  <a:schemeClr val="bg1"/>
                </a:solidFill>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788920"/>
            <a:ext cx="5242560" cy="3688080"/>
          </a:xfrm>
        </p:spPr>
        <p:txBody>
          <a:bodyPr/>
          <a:lstStyle>
            <a:lvl1pPr>
              <a:defRPr sz="3200">
                <a:latin typeface="+mj-lt"/>
              </a:defRPr>
            </a:lvl1pPr>
            <a:lvl2pPr>
              <a:defRPr sz="2667">
                <a:latin typeface="+mj-lt"/>
              </a:defRPr>
            </a:lvl2pPr>
            <a:lvl3pPr>
              <a:defRPr sz="2400">
                <a:latin typeface="+mj-lt"/>
              </a:defRPr>
            </a:lvl3pPr>
            <a:lvl4pPr>
              <a:defRPr sz="2133">
                <a:latin typeface="+mj-lt"/>
              </a:defRPr>
            </a:lvl4pPr>
            <a:lvl5pPr>
              <a:defRPr sz="2133">
                <a:latin typeface="+mj-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2057400"/>
            <a:ext cx="5242560" cy="639763"/>
          </a:xfrm>
          <a:solidFill>
            <a:schemeClr val="accent1"/>
          </a:solidFill>
          <a:ln>
            <a:noFill/>
          </a:ln>
        </p:spPr>
        <p:style>
          <a:lnRef idx="3">
            <a:schemeClr val="lt1"/>
          </a:lnRef>
          <a:fillRef idx="1">
            <a:schemeClr val="accent4"/>
          </a:fillRef>
          <a:effectRef idx="1">
            <a:schemeClr val="accent4"/>
          </a:effectRef>
          <a:fontRef idx="none"/>
        </p:style>
        <p:txBody>
          <a:bodyPr anchor="ctr">
            <a:normAutofit/>
          </a:bodyPr>
          <a:lstStyle>
            <a:lvl1pPr marL="0" indent="0" algn="ctr">
              <a:buNone/>
              <a:defRPr lang="en-US" sz="2667" b="0" kern="1200" dirty="0" smtClean="0">
                <a:solidFill>
                  <a:schemeClr val="bg1"/>
                </a:solidFill>
                <a:latin typeface="+mj-lt"/>
                <a:ea typeface="+mn-ea"/>
                <a:cs typeface="+mn-cs"/>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339840" y="2788920"/>
            <a:ext cx="5242560" cy="3688080"/>
          </a:xfrm>
        </p:spPr>
        <p:txBody>
          <a:bodyPr/>
          <a:lstStyle>
            <a:lvl1pPr>
              <a:defRPr sz="3200">
                <a:latin typeface="+mj-lt"/>
              </a:defRPr>
            </a:lvl1pPr>
            <a:lvl2pPr>
              <a:defRPr sz="2667">
                <a:latin typeface="+mj-lt"/>
              </a:defRPr>
            </a:lvl2pPr>
            <a:lvl3pPr>
              <a:defRPr sz="2400">
                <a:latin typeface="+mj-lt"/>
              </a:defRPr>
            </a:lvl3pPr>
            <a:lvl4pPr>
              <a:defRPr sz="2133">
                <a:latin typeface="+mj-lt"/>
              </a:defRPr>
            </a:lvl4pPr>
            <a:lvl5pPr>
              <a:defRPr sz="2133">
                <a:latin typeface="+mj-lt"/>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solidFill>
            <a:schemeClr val="accent1"/>
          </a:solidFill>
        </p:spPr>
        <p:txBody>
          <a:bodyPr/>
          <a:lstStyle/>
          <a:p>
            <a:fld id="{0CFEC368-1D7A-4F81-ABF6-AE0E36BAF64C}" type="slidenum">
              <a:rPr lang="en-US" smtClean="0"/>
              <a:pPr/>
              <a:t>‹#›</a:t>
            </a:fld>
            <a:endParaRPr lang="en-US" dirty="0"/>
          </a:p>
        </p:txBody>
      </p:sp>
      <p:cxnSp>
        <p:nvCxnSpPr>
          <p:cNvPr id="11" name="Straight Connector 10"/>
          <p:cNvCxnSpPr>
            <a:cxnSpLocks/>
          </p:cNvCxnSpPr>
          <p:nvPr/>
        </p:nvCxnSpPr>
        <p:spPr>
          <a:xfrm flipH="1">
            <a:off x="6096000" y="2057400"/>
            <a:ext cx="1059" cy="44196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C017BC5-8E7B-444B-A7BF-06D96C33D7B2}"/>
              </a:ext>
            </a:extLst>
          </p:cNvPr>
          <p:cNvSpPr>
            <a:spLocks noGrp="1"/>
          </p:cNvSpPr>
          <p:nvPr>
            <p:ph type="title"/>
          </p:nvPr>
        </p:nvSpPr>
        <p:spPr>
          <a:xfrm>
            <a:off x="609597" y="304801"/>
            <a:ext cx="9954687" cy="1382337"/>
          </a:xfrm>
        </p:spPr>
        <p:txBody>
          <a:bodyPr/>
          <a:lstStyle/>
          <a:p>
            <a:r>
              <a:rPr lang="en-US"/>
              <a:t>Click to edit Master title style</a:t>
            </a:r>
            <a:endParaRPr lang="en-US" dirty="0"/>
          </a:p>
        </p:txBody>
      </p:sp>
    </p:spTree>
    <p:extLst>
      <p:ext uri="{BB962C8B-B14F-4D97-AF65-F5344CB8AC3E}">
        <p14:creationId xmlns:p14="http://schemas.microsoft.com/office/powerpoint/2010/main" val="3813917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5" name="Rectangle 4"/>
          <p:cNvSpPr/>
          <p:nvPr userDrawn="1"/>
        </p:nvSpPr>
        <p:spPr>
          <a:xfrm>
            <a:off x="0" y="313357"/>
            <a:ext cx="609600" cy="888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4" name="Slide Number Placeholder 3"/>
          <p:cNvSpPr>
            <a:spLocks noGrp="1"/>
          </p:cNvSpPr>
          <p:nvPr>
            <p:ph type="sldNum" sz="quarter" idx="11"/>
          </p:nvPr>
        </p:nvSpPr>
        <p:spPr>
          <a:xfrm>
            <a:off x="0" y="304802"/>
            <a:ext cx="609600" cy="888999"/>
          </a:xfrm>
        </p:spPr>
        <p:txBody>
          <a:bodyPr/>
          <a:lstStyle/>
          <a:p>
            <a:pPr>
              <a:defRPr/>
            </a:pPr>
            <a:fld id="{85C8DD69-8968-4BF3-9E46-F1FF3B850997}" type="slidenum">
              <a:rPr lang="en-US" smtClean="0"/>
              <a:pPr>
                <a:defRPr/>
              </a:pPr>
              <a:t>‹#›</a:t>
            </a:fld>
            <a:endParaRPr lang="en-US" dirty="0"/>
          </a:p>
        </p:txBody>
      </p:sp>
      <p:sp>
        <p:nvSpPr>
          <p:cNvPr id="6" name="Rectangle 5"/>
          <p:cNvSpPr/>
          <p:nvPr userDrawn="1"/>
        </p:nvSpPr>
        <p:spPr>
          <a:xfrm>
            <a:off x="0" y="0"/>
            <a:ext cx="12192000" cy="22013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7" name="Rectangle 6">
            <a:extLst>
              <a:ext uri="{FF2B5EF4-FFF2-40B4-BE49-F238E27FC236}">
                <a16:creationId xmlns:a16="http://schemas.microsoft.com/office/drawing/2014/main" id="{35E14F99-5EFF-6B42-9209-609B80A55B60}"/>
              </a:ext>
            </a:extLst>
          </p:cNvPr>
          <p:cNvSpPr/>
          <p:nvPr userDrawn="1"/>
        </p:nvSpPr>
        <p:spPr>
          <a:xfrm>
            <a:off x="609599" y="304800"/>
            <a:ext cx="11582399" cy="8975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descr="A close up of a logo&#10;&#10;Description automatically generated">
            <a:extLst>
              <a:ext uri="{FF2B5EF4-FFF2-40B4-BE49-F238E27FC236}">
                <a16:creationId xmlns:a16="http://schemas.microsoft.com/office/drawing/2014/main" id="{4B6828BB-74DC-7549-80BF-D919D64C21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1111"/>
          <a:stretch/>
        </p:blipFill>
        <p:spPr>
          <a:xfrm>
            <a:off x="10566400" y="446122"/>
            <a:ext cx="1625601" cy="1611279"/>
          </a:xfrm>
          <a:prstGeom prst="rect">
            <a:avLst/>
          </a:prstGeom>
        </p:spPr>
      </p:pic>
      <p:sp>
        <p:nvSpPr>
          <p:cNvPr id="2" name="Title 1">
            <a:extLst>
              <a:ext uri="{FF2B5EF4-FFF2-40B4-BE49-F238E27FC236}">
                <a16:creationId xmlns:a16="http://schemas.microsoft.com/office/drawing/2014/main" id="{8FBC0DEA-AA5A-F94E-B823-039033442223}"/>
              </a:ext>
            </a:extLst>
          </p:cNvPr>
          <p:cNvSpPr>
            <a:spLocks noGrp="1"/>
          </p:cNvSpPr>
          <p:nvPr>
            <p:ph type="title"/>
          </p:nvPr>
        </p:nvSpPr>
        <p:spPr>
          <a:xfrm>
            <a:off x="609596" y="304801"/>
            <a:ext cx="9956803" cy="89755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86767B5-600E-DE88-EFFA-7A945EBD1084}"/>
              </a:ext>
            </a:extLst>
          </p:cNvPr>
          <p:cNvSpPr>
            <a:spLocks noGrp="1"/>
          </p:cNvSpPr>
          <p:nvPr>
            <p:ph idx="1"/>
          </p:nvPr>
        </p:nvSpPr>
        <p:spPr>
          <a:xfrm>
            <a:off x="609600" y="1498600"/>
            <a:ext cx="10972800" cy="49784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078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584200"/>
            <a:ext cx="2856907" cy="1473200"/>
          </a:xfrm>
          <a:prstGeom prst="rect">
            <a:avLst/>
          </a:prstGeom>
          <a:solidFill>
            <a:schemeClr val="bg2"/>
          </a:solidFill>
        </p:spPr>
        <p:txBody>
          <a:bodyPr anchor="ctr" anchorCtr="0">
            <a:normAutofit/>
          </a:bodyPr>
          <a:lstStyle>
            <a:lvl1pPr algn="l">
              <a:defRPr sz="2933" b="0"/>
            </a:lvl1pPr>
          </a:lstStyle>
          <a:p>
            <a:r>
              <a:rPr lang="en-US"/>
              <a:t>Click to edit Master title style</a:t>
            </a:r>
            <a:endParaRPr lang="en-US" dirty="0"/>
          </a:p>
        </p:txBody>
      </p:sp>
      <p:sp>
        <p:nvSpPr>
          <p:cNvPr id="3" name="Picture Placeholder 2"/>
          <p:cNvSpPr>
            <a:spLocks noGrp="1"/>
          </p:cNvSpPr>
          <p:nvPr>
            <p:ph type="pic" idx="1"/>
          </p:nvPr>
        </p:nvSpPr>
        <p:spPr>
          <a:xfrm>
            <a:off x="3811480" y="584200"/>
            <a:ext cx="7872520" cy="5892800"/>
          </a:xfrm>
          <a:ln w="12700"/>
        </p:spPr>
        <p:style>
          <a:lnRef idx="2">
            <a:schemeClr val="accent1"/>
          </a:lnRef>
          <a:fillRef idx="1">
            <a:schemeClr val="lt1"/>
          </a:fillRef>
          <a:effectRef idx="0">
            <a:schemeClr val="accent1"/>
          </a:effectRef>
          <a:fontRef idx="minor">
            <a:schemeClr val="dk1"/>
          </a:fontRef>
        </p:style>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7" name="Slide Number Placeholder 6"/>
          <p:cNvSpPr>
            <a:spLocks noGrp="1"/>
          </p:cNvSpPr>
          <p:nvPr>
            <p:ph type="sldNum" sz="quarter" idx="12"/>
          </p:nvPr>
        </p:nvSpPr>
        <p:spPr>
          <a:xfrm>
            <a:off x="1" y="584200"/>
            <a:ext cx="609599" cy="1473200"/>
          </a:xfrm>
          <a:solidFill>
            <a:schemeClr val="accent1"/>
          </a:solidFill>
        </p:spPr>
        <p:txBody>
          <a:bodyPr/>
          <a:lstStyle>
            <a:lvl1pPr>
              <a:defRPr>
                <a:solidFill>
                  <a:schemeClr val="bg1"/>
                </a:solidFill>
              </a:defRPr>
            </a:lvl1pPr>
          </a:lstStyle>
          <a:p>
            <a:fld id="{0CFEC368-1D7A-4F81-ABF6-AE0E36BAF64C}" type="slidenum">
              <a:rPr lang="en-US" smtClean="0"/>
              <a:pPr/>
              <a:t>‹#›</a:t>
            </a:fld>
            <a:endParaRPr lang="en-US" dirty="0"/>
          </a:p>
        </p:txBody>
      </p:sp>
      <p:sp>
        <p:nvSpPr>
          <p:cNvPr id="13" name="Rectangle 12">
            <a:extLst>
              <a:ext uri="{FF2B5EF4-FFF2-40B4-BE49-F238E27FC236}">
                <a16:creationId xmlns:a16="http://schemas.microsoft.com/office/drawing/2014/main" id="{147D3DD2-8611-294B-BD2E-4DF240CF70B3}"/>
              </a:ext>
            </a:extLst>
          </p:cNvPr>
          <p:cNvSpPr/>
          <p:nvPr userDrawn="1"/>
        </p:nvSpPr>
        <p:spPr>
          <a:xfrm>
            <a:off x="0" y="0"/>
            <a:ext cx="12192000" cy="22013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6" name="Text Placeholder 5">
            <a:extLst>
              <a:ext uri="{FF2B5EF4-FFF2-40B4-BE49-F238E27FC236}">
                <a16:creationId xmlns:a16="http://schemas.microsoft.com/office/drawing/2014/main" id="{BB74DBCA-8C61-8043-9F81-D1A21C08E994}"/>
              </a:ext>
            </a:extLst>
          </p:cNvPr>
          <p:cNvSpPr>
            <a:spLocks noGrp="1"/>
          </p:cNvSpPr>
          <p:nvPr>
            <p:ph type="body" sz="quarter" idx="13"/>
          </p:nvPr>
        </p:nvSpPr>
        <p:spPr>
          <a:xfrm>
            <a:off x="609601" y="2209800"/>
            <a:ext cx="2857500" cy="4267200"/>
          </a:xfrm>
        </p:spPr>
        <p:txBody>
          <a:bodyPr/>
          <a:lstStyle>
            <a:lvl1pPr>
              <a:defRPr sz="2933"/>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06092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DAF7F4-8427-F34F-88A5-879E514DC55F}"/>
              </a:ext>
            </a:extLst>
          </p:cNvPr>
          <p:cNvSpPr/>
          <p:nvPr userDrawn="1"/>
        </p:nvSpPr>
        <p:spPr>
          <a:xfrm flipV="1">
            <a:off x="0" y="220133"/>
            <a:ext cx="12192000" cy="663786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p>
        </p:txBody>
      </p:sp>
      <p:pic>
        <p:nvPicPr>
          <p:cNvPr id="6" name="Picture 5" descr="A close up of a logo&#10;&#10;Description automatically generated">
            <a:extLst>
              <a:ext uri="{FF2B5EF4-FFF2-40B4-BE49-F238E27FC236}">
                <a16:creationId xmlns:a16="http://schemas.microsoft.com/office/drawing/2014/main" id="{98D39E6C-DBF6-3146-8D85-4D78EAF07CE0}"/>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r="27217"/>
          <a:stretch/>
        </p:blipFill>
        <p:spPr>
          <a:xfrm>
            <a:off x="7721601" y="868680"/>
            <a:ext cx="4470400" cy="5415280"/>
          </a:xfrm>
          <a:prstGeom prst="rect">
            <a:avLst/>
          </a:prstGeom>
        </p:spPr>
      </p:pic>
      <p:sp>
        <p:nvSpPr>
          <p:cNvPr id="7" name="Rectangle 6">
            <a:extLst>
              <a:ext uri="{FF2B5EF4-FFF2-40B4-BE49-F238E27FC236}">
                <a16:creationId xmlns:a16="http://schemas.microsoft.com/office/drawing/2014/main" id="{35A0B5D5-5F5D-1046-A931-85A0D06B11AC}"/>
              </a:ext>
            </a:extLst>
          </p:cNvPr>
          <p:cNvSpPr/>
          <p:nvPr userDrawn="1"/>
        </p:nvSpPr>
        <p:spPr>
          <a:xfrm flipV="1">
            <a:off x="0" y="0"/>
            <a:ext cx="12192000" cy="22013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a:p>
        </p:txBody>
      </p:sp>
      <p:sp>
        <p:nvSpPr>
          <p:cNvPr id="8" name="Content Placeholder 2">
            <a:extLst>
              <a:ext uri="{FF2B5EF4-FFF2-40B4-BE49-F238E27FC236}">
                <a16:creationId xmlns:a16="http://schemas.microsoft.com/office/drawing/2014/main" id="{9EFC9853-2981-CE40-9F5F-44B5638655E8}"/>
              </a:ext>
            </a:extLst>
          </p:cNvPr>
          <p:cNvSpPr>
            <a:spLocks noGrp="1"/>
          </p:cNvSpPr>
          <p:nvPr>
            <p:ph idx="1"/>
          </p:nvPr>
        </p:nvSpPr>
        <p:spPr>
          <a:xfrm>
            <a:off x="609600" y="787400"/>
            <a:ext cx="8331200" cy="5201920"/>
          </a:xfrm>
        </p:spPr>
        <p:txBody>
          <a:bodyPr anchor="ctr" anchorCtr="0">
            <a:normAutofit/>
          </a:bodyPr>
          <a:lstStyle>
            <a:lvl1pPr marL="0" indent="0">
              <a:buNone/>
              <a:defRPr sz="5333">
                <a:solidFill>
                  <a:schemeClr val="bg1"/>
                </a:solidFill>
                <a:latin typeface="+mj-lt"/>
              </a:defRPr>
            </a:lvl1pPr>
            <a:lvl2pPr marL="365751" indent="0">
              <a:buNone/>
              <a:defRPr>
                <a:latin typeface="+mj-lt"/>
              </a:defRPr>
            </a:lvl2pPr>
            <a:lvl3pPr marL="731502" indent="0">
              <a:buNone/>
              <a:defRPr>
                <a:latin typeface="+mj-lt"/>
              </a:defRPr>
            </a:lvl3pPr>
            <a:lvl4pPr marL="1097253" indent="0">
              <a:buNone/>
              <a:defRPr>
                <a:latin typeface="+mj-lt"/>
              </a:defRPr>
            </a:lvl4pPr>
            <a:lvl5pPr marL="1402045" indent="0">
              <a:buNone/>
              <a:defRPr>
                <a:latin typeface="+mj-lt"/>
              </a:defRPr>
            </a:lvl5pPr>
          </a:lstStyle>
          <a:p>
            <a:pPr lvl="0"/>
            <a:r>
              <a:rPr lang="en-US"/>
              <a:t>Click to edit Master text styles</a:t>
            </a:r>
          </a:p>
        </p:txBody>
      </p:sp>
    </p:spTree>
    <p:extLst>
      <p:ext uri="{BB962C8B-B14F-4D97-AF65-F5344CB8AC3E}">
        <p14:creationId xmlns:p14="http://schemas.microsoft.com/office/powerpoint/2010/main" val="1267914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447799"/>
            <a:ext cx="10972800" cy="4572001"/>
          </a:xfrm>
        </p:spPr>
        <p:txBody>
          <a:bodyPr/>
          <a:lstStyle>
            <a:lvl1pPr>
              <a:defRPr sz="210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p:nvCxnSpPr>
        <p:spPr>
          <a:xfrm>
            <a:off x="609600" y="1143000"/>
            <a:ext cx="10972800" cy="0"/>
          </a:xfrm>
          <a:prstGeom prst="line">
            <a:avLst/>
          </a:prstGeom>
          <a:ln w="19050">
            <a:solidFill>
              <a:srgbClr val="16325C"/>
            </a:solidFill>
          </a:ln>
          <a:effectLst>
            <a:outerShdw blurRad="50800" dist="38100" dir="2700000" algn="tl" rotWithShape="0">
              <a:srgbClr val="1D2B58">
                <a:alpha val="79000"/>
              </a:srgbClr>
            </a:outerShdw>
          </a:effectLst>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82FBCFAE-411C-4856-9E00-989D54512587}"/>
              </a:ext>
            </a:extLst>
          </p:cNvPr>
          <p:cNvSpPr>
            <a:spLocks noGrp="1"/>
          </p:cNvSpPr>
          <p:nvPr>
            <p:ph type="sldNum" sz="quarter" idx="12"/>
          </p:nvPr>
        </p:nvSpPr>
        <p:spPr>
          <a:xfrm>
            <a:off x="11242619" y="6448427"/>
            <a:ext cx="739515" cy="273050"/>
          </a:xfrm>
          <a:prstGeom prst="rect">
            <a:avLst/>
          </a:prstGeom>
        </p:spPr>
        <p:txBody>
          <a:bodyPr/>
          <a:lstStyle>
            <a:lvl1pPr algn="r">
              <a:defRPr sz="1100">
                <a:solidFill>
                  <a:schemeClr val="bg1"/>
                </a:solidFill>
              </a:defRPr>
            </a:lvl1pPr>
          </a:lstStyle>
          <a:p>
            <a:fld id="{383A4B26-F65E-4771-8FFD-84ABE4FCD18A}" type="slidenum">
              <a:rPr lang="en-US" smtClean="0"/>
              <a:pPr/>
              <a:t>‹#›</a:t>
            </a:fld>
            <a:endParaRPr lang="en-US"/>
          </a:p>
        </p:txBody>
      </p:sp>
    </p:spTree>
    <p:extLst>
      <p:ext uri="{BB962C8B-B14F-4D97-AF65-F5344CB8AC3E}">
        <p14:creationId xmlns:p14="http://schemas.microsoft.com/office/powerpoint/2010/main" val="34217951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977513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05813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08563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198402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381802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170907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725472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827255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345017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85088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4478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478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a:xfrm>
            <a:off x="609600" y="1143000"/>
            <a:ext cx="10972800" cy="0"/>
          </a:xfrm>
          <a:prstGeom prst="line">
            <a:avLst/>
          </a:prstGeom>
          <a:ln w="19050">
            <a:solidFill>
              <a:srgbClr val="16325C"/>
            </a:solidFill>
          </a:ln>
          <a:effectLst>
            <a:outerShdw blurRad="50800" dist="38100" dir="2700000" algn="tl" rotWithShape="0">
              <a:srgbClr val="1D2B58">
                <a:alpha val="79000"/>
              </a:srgbClr>
            </a:outerShdw>
          </a:effectLst>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8FF1183A-2B3E-48E7-99C1-0D72611A9BB3}"/>
              </a:ext>
            </a:extLst>
          </p:cNvPr>
          <p:cNvSpPr>
            <a:spLocks noGrp="1"/>
          </p:cNvSpPr>
          <p:nvPr>
            <p:ph type="sldNum" sz="quarter" idx="12"/>
          </p:nvPr>
        </p:nvSpPr>
        <p:spPr>
          <a:xfrm>
            <a:off x="11242619" y="6448427"/>
            <a:ext cx="739515" cy="273050"/>
          </a:xfrm>
          <a:prstGeom prst="rect">
            <a:avLst/>
          </a:prstGeom>
        </p:spPr>
        <p:txBody>
          <a:bodyPr/>
          <a:lstStyle>
            <a:lvl1pPr algn="r">
              <a:defRPr sz="1100">
                <a:solidFill>
                  <a:schemeClr val="bg1"/>
                </a:solidFill>
              </a:defRPr>
            </a:lvl1pPr>
          </a:lstStyle>
          <a:p>
            <a:fld id="{383A4B26-F65E-4771-8FFD-84ABE4FCD18A}" type="slidenum">
              <a:rPr lang="en-US" smtClean="0"/>
              <a:pPr/>
              <a:t>‹#›</a:t>
            </a:fld>
            <a:endParaRPr lang="en-US"/>
          </a:p>
        </p:txBody>
      </p:sp>
    </p:spTree>
    <p:extLst>
      <p:ext uri="{BB962C8B-B14F-4D97-AF65-F5344CB8AC3E}">
        <p14:creationId xmlns:p14="http://schemas.microsoft.com/office/powerpoint/2010/main" val="26036021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161462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p:nvPr/>
        </p:nvSpPr>
        <p:spPr>
          <a:xfrm>
            <a:off x="517870" y="6209925"/>
            <a:ext cx="11155680" cy="45719"/>
          </a:xfrm>
          <a:custGeom>
            <a:avLst/>
            <a:gdLst>
              <a:gd name="connsiteX0" fmla="*/ 0 w 8715708"/>
              <a:gd name="connsiteY0" fmla="*/ 0 h 45719"/>
              <a:gd name="connsiteX1" fmla="*/ 3694525 w 8715708"/>
              <a:gd name="connsiteY1" fmla="*/ 0 h 45719"/>
              <a:gd name="connsiteX2" fmla="*/ 5021183 w 8715708"/>
              <a:gd name="connsiteY2" fmla="*/ 0 h 45719"/>
              <a:gd name="connsiteX3" fmla="*/ 8715708 w 8715708"/>
              <a:gd name="connsiteY3" fmla="*/ 0 h 45719"/>
              <a:gd name="connsiteX4" fmla="*/ 8715708 w 8715708"/>
              <a:gd name="connsiteY4" fmla="*/ 45719 h 45719"/>
              <a:gd name="connsiteX5" fmla="*/ 5021183 w 8715708"/>
              <a:gd name="connsiteY5" fmla="*/ 45719 h 45719"/>
              <a:gd name="connsiteX6" fmla="*/ 3694525 w 8715708"/>
              <a:gd name="connsiteY6" fmla="*/ 45719 h 45719"/>
              <a:gd name="connsiteX7" fmla="*/ 0 w 8715708"/>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B2327B2-BA4B-2C04-0751-5CB63D4AA425}"/>
              </a:ext>
            </a:extLst>
          </p:cNvPr>
          <p:cNvSpPr>
            <a:spLocks noGrp="1"/>
          </p:cNvSpPr>
          <p:nvPr>
            <p:ph type="ctrTitle"/>
          </p:nvPr>
        </p:nvSpPr>
        <p:spPr>
          <a:xfrm>
            <a:off x="521208" y="978408"/>
            <a:ext cx="11155680" cy="3429000"/>
          </a:xfrm>
        </p:spPr>
        <p:txBody>
          <a:bodyPr anchor="t">
            <a:normAutofit/>
          </a:bodyPr>
          <a:lstStyle>
            <a:lvl1pPr algn="l">
              <a:defRPr sz="7200"/>
            </a:lvl1pPr>
          </a:lstStyle>
          <a:p>
            <a:r>
              <a:rPr lang="en-US" dirty="0"/>
              <a:t>Click to edit Master title style</a:t>
            </a:r>
          </a:p>
        </p:txBody>
      </p:sp>
      <p:sp>
        <p:nvSpPr>
          <p:cNvPr id="3" name="Subtitle 2">
            <a:extLst>
              <a:ext uri="{FF2B5EF4-FFF2-40B4-BE49-F238E27FC236}">
                <a16:creationId xmlns:a16="http://schemas.microsoft.com/office/drawing/2014/main" id="{E7201176-DC7A-4C3D-3D8F-352526DA7B5D}"/>
              </a:ext>
            </a:extLst>
          </p:cNvPr>
          <p:cNvSpPr>
            <a:spLocks noGrp="1"/>
          </p:cNvSpPr>
          <p:nvPr>
            <p:ph type="subTitle" idx="1"/>
          </p:nvPr>
        </p:nvSpPr>
        <p:spPr>
          <a:xfrm>
            <a:off x="521208" y="4480560"/>
            <a:ext cx="7104888" cy="1399032"/>
          </a:xfrm>
        </p:spPr>
        <p:txBody>
          <a:bodyPr anchor="b">
            <a:normAutofit/>
          </a:bodyPr>
          <a:lstStyle>
            <a:lvl1pPr marL="0" indent="0" algn="l">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DC221-9A2E-7459-102F-C3CFB27CC389}"/>
              </a:ext>
            </a:extLst>
          </p:cNvPr>
          <p:cNvSpPr>
            <a:spLocks noGrp="1"/>
          </p:cNvSpPr>
          <p:nvPr>
            <p:ph type="dt" sz="half" idx="10"/>
          </p:nvPr>
        </p:nvSpPr>
        <p:spPr/>
        <p:txBody>
          <a:bodyPr/>
          <a:lstStyle/>
          <a:p>
            <a:fld id="{E80C50CD-E178-4744-9B35-B2F624D6C5E9}" type="datetimeFigureOut">
              <a:rPr lang="en-US" smtClean="0"/>
              <a:t>4/8/2026</a:t>
            </a:fld>
            <a:endParaRPr lang="en-US" dirty="0"/>
          </a:p>
        </p:txBody>
      </p:sp>
      <p:sp>
        <p:nvSpPr>
          <p:cNvPr id="5" name="Footer Placeholder 4">
            <a:extLst>
              <a:ext uri="{FF2B5EF4-FFF2-40B4-BE49-F238E27FC236}">
                <a16:creationId xmlns:a16="http://schemas.microsoft.com/office/drawing/2014/main" id="{A5020671-6F7D-3A03-EEC1-661A87F96F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453D3A-E0F9-8386-2A6C-96671FBB15A5}"/>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5576360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03-149A-DAB3-4B2A-E9B74F2E2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E73D-41A7-9934-0990-9208B9523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B2A3F-E719-673C-5D56-F663712D0E7F}"/>
              </a:ext>
            </a:extLst>
          </p:cNvPr>
          <p:cNvSpPr>
            <a:spLocks noGrp="1"/>
          </p:cNvSpPr>
          <p:nvPr>
            <p:ph type="dt" sz="half" idx="10"/>
          </p:nvPr>
        </p:nvSpPr>
        <p:spPr/>
        <p:txBody>
          <a:bodyPr/>
          <a:lstStyle/>
          <a:p>
            <a:fld id="{E80C50CD-E178-4744-9B35-B2F624D6C5E9}" type="datetimeFigureOut">
              <a:rPr lang="en-US" smtClean="0"/>
              <a:t>4/8/2026</a:t>
            </a:fld>
            <a:endParaRPr lang="en-US" dirty="0"/>
          </a:p>
        </p:txBody>
      </p:sp>
      <p:sp>
        <p:nvSpPr>
          <p:cNvPr id="5" name="Footer Placeholder 4">
            <a:extLst>
              <a:ext uri="{FF2B5EF4-FFF2-40B4-BE49-F238E27FC236}">
                <a16:creationId xmlns:a16="http://schemas.microsoft.com/office/drawing/2014/main" id="{04AE594A-52F5-D85E-343C-ADFEE3C72E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7D5C9C-B2E2-FC26-E459-9E880EF975BA}"/>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31561849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D51F-B2D5-2804-4F7C-C99850FBD05B}"/>
              </a:ext>
            </a:extLst>
          </p:cNvPr>
          <p:cNvSpPr>
            <a:spLocks noGrp="1"/>
          </p:cNvSpPr>
          <p:nvPr>
            <p:ph type="title"/>
          </p:nvPr>
        </p:nvSpPr>
        <p:spPr>
          <a:xfrm>
            <a:off x="521208" y="978408"/>
            <a:ext cx="5020056" cy="4288536"/>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15FE5516-03B6-C488-EB4A-68AE681EDFB8}"/>
              </a:ext>
            </a:extLst>
          </p:cNvPr>
          <p:cNvSpPr>
            <a:spLocks noGrp="1"/>
          </p:cNvSpPr>
          <p:nvPr>
            <p:ph type="body" idx="1"/>
          </p:nvPr>
        </p:nvSpPr>
        <p:spPr>
          <a:xfrm>
            <a:off x="521208" y="5266944"/>
            <a:ext cx="5020056" cy="1088136"/>
          </a:xfrm>
        </p:spPr>
        <p:txBody>
          <a:bodyPr anchor="b">
            <a:normAutofit/>
          </a:bodyPr>
          <a:lstStyle>
            <a:lvl1pPr marL="0" indent="0">
              <a:buNone/>
              <a:defRPr sz="2200" i="1">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0ECB4D7-49A7-D050-70B9-11A1E2D445D8}"/>
              </a:ext>
            </a:extLst>
          </p:cNvPr>
          <p:cNvSpPr>
            <a:spLocks noGrp="1"/>
          </p:cNvSpPr>
          <p:nvPr>
            <p:ph type="dt" sz="half" idx="10"/>
          </p:nvPr>
        </p:nvSpPr>
        <p:spPr/>
        <p:txBody>
          <a:bodyPr/>
          <a:lstStyle/>
          <a:p>
            <a:fld id="{E80C50CD-E178-4744-9B35-B2F624D6C5E9}" type="datetimeFigureOut">
              <a:rPr lang="en-US" smtClean="0"/>
              <a:t>4/8/2026</a:t>
            </a:fld>
            <a:endParaRPr lang="en-US" dirty="0"/>
          </a:p>
        </p:txBody>
      </p:sp>
      <p:sp>
        <p:nvSpPr>
          <p:cNvPr id="5" name="Footer Placeholder 4">
            <a:extLst>
              <a:ext uri="{FF2B5EF4-FFF2-40B4-BE49-F238E27FC236}">
                <a16:creationId xmlns:a16="http://schemas.microsoft.com/office/drawing/2014/main" id="{8A9A913F-AD00-C1EE-B01A-8590671C014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4FC386-B2AF-6FAD-D053-E22D48CD7285}"/>
              </a:ext>
            </a:extLst>
          </p:cNvPr>
          <p:cNvSpPr>
            <a:spLocks noGrp="1"/>
          </p:cNvSpPr>
          <p:nvPr>
            <p:ph type="sldNum" sz="quarter" idx="12"/>
          </p:nvPr>
        </p:nvSpPr>
        <p:spPr/>
        <p:txBody>
          <a:bodyPr/>
          <a:lstStyle/>
          <a:p>
            <a:fld id="{148CC95F-0247-41B6-91CF-DC97C76A7088}" type="slidenum">
              <a:rPr lang="en-US" smtClean="0"/>
              <a:t>‹#›</a:t>
            </a:fld>
            <a:endParaRPr lang="en-US" dirty="0"/>
          </a:p>
        </p:txBody>
      </p:sp>
      <p:sp>
        <p:nvSpPr>
          <p:cNvPr id="7" name="Rectangle 6">
            <a:extLst>
              <a:ext uri="{FF2B5EF4-FFF2-40B4-BE49-F238E27FC236}">
                <a16:creationId xmlns:a16="http://schemas.microsoft.com/office/drawing/2014/main" id="{4E1E1B67-3BFF-F04B-52F4-7E724FB3B24D}"/>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31279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B21-CF4D-1B01-0F4E-D32C1B218B6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FB39FF2-6858-B514-B695-58442557D0C1}"/>
              </a:ext>
            </a:extLst>
          </p:cNvPr>
          <p:cNvSpPr>
            <a:spLocks noGrp="1"/>
          </p:cNvSpPr>
          <p:nvPr>
            <p:ph sz="half" idx="1"/>
          </p:nvPr>
        </p:nvSpPr>
        <p:spPr>
          <a:xfrm>
            <a:off x="521208"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30130-974D-B91D-5B93-EC52AABDB5B0}"/>
              </a:ext>
            </a:extLst>
          </p:cNvPr>
          <p:cNvSpPr>
            <a:spLocks noGrp="1"/>
          </p:cNvSpPr>
          <p:nvPr>
            <p:ph sz="half" idx="2"/>
          </p:nvPr>
        </p:nvSpPr>
        <p:spPr>
          <a:xfrm>
            <a:off x="6519672"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BED99-6FD7-9C6B-1152-A6E42715BB79}"/>
              </a:ext>
            </a:extLst>
          </p:cNvPr>
          <p:cNvSpPr>
            <a:spLocks noGrp="1"/>
          </p:cNvSpPr>
          <p:nvPr>
            <p:ph type="dt" sz="half" idx="10"/>
          </p:nvPr>
        </p:nvSpPr>
        <p:spPr/>
        <p:txBody>
          <a:bodyPr/>
          <a:lstStyle/>
          <a:p>
            <a:fld id="{E80C50CD-E178-4744-9B35-B2F624D6C5E9}" type="datetimeFigureOut">
              <a:rPr lang="en-US" smtClean="0"/>
              <a:t>4/8/2026</a:t>
            </a:fld>
            <a:endParaRPr lang="en-US" dirty="0"/>
          </a:p>
        </p:txBody>
      </p:sp>
      <p:sp>
        <p:nvSpPr>
          <p:cNvPr id="6" name="Footer Placeholder 5">
            <a:extLst>
              <a:ext uri="{FF2B5EF4-FFF2-40B4-BE49-F238E27FC236}">
                <a16:creationId xmlns:a16="http://schemas.microsoft.com/office/drawing/2014/main" id="{BA253AAC-5967-2565-A715-82D3505ABF0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B51313-69FB-E016-3CC1-62CA476ED214}"/>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4082988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DF9D-B849-CE37-97E4-AD37F880677F}"/>
              </a:ext>
            </a:extLst>
          </p:cNvPr>
          <p:cNvSpPr>
            <a:spLocks noGrp="1"/>
          </p:cNvSpPr>
          <p:nvPr>
            <p:ph type="title"/>
          </p:nvPr>
        </p:nvSpPr>
        <p:spPr>
          <a:xfrm>
            <a:off x="521208" y="978408"/>
            <a:ext cx="11164824" cy="12161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C626-4008-960A-E601-6AA9F4BB8D8B}"/>
              </a:ext>
            </a:extLst>
          </p:cNvPr>
          <p:cNvSpPr>
            <a:spLocks noGrp="1"/>
          </p:cNvSpPr>
          <p:nvPr>
            <p:ph type="body" idx="1"/>
          </p:nvPr>
        </p:nvSpPr>
        <p:spPr>
          <a:xfrm>
            <a:off x="521208"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06E8D6C-AC07-ED6B-2EA8-9C40A5AEA748}"/>
              </a:ext>
            </a:extLst>
          </p:cNvPr>
          <p:cNvSpPr>
            <a:spLocks noGrp="1"/>
          </p:cNvSpPr>
          <p:nvPr>
            <p:ph sz="half" idx="2"/>
          </p:nvPr>
        </p:nvSpPr>
        <p:spPr>
          <a:xfrm>
            <a:off x="521208"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C52617E-C6D9-246B-E7B7-8159DF17C0A3}"/>
              </a:ext>
            </a:extLst>
          </p:cNvPr>
          <p:cNvSpPr>
            <a:spLocks noGrp="1"/>
          </p:cNvSpPr>
          <p:nvPr>
            <p:ph type="body" sz="quarter" idx="3"/>
          </p:nvPr>
        </p:nvSpPr>
        <p:spPr>
          <a:xfrm>
            <a:off x="6519672"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DBC2094-7EBC-02C5-5AB5-233E63080A9C}"/>
              </a:ext>
            </a:extLst>
          </p:cNvPr>
          <p:cNvSpPr>
            <a:spLocks noGrp="1"/>
          </p:cNvSpPr>
          <p:nvPr>
            <p:ph sz="quarter" idx="4"/>
          </p:nvPr>
        </p:nvSpPr>
        <p:spPr>
          <a:xfrm>
            <a:off x="6519672"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3010BD2-59B4-FD2E-3C5E-C83AE6003985}"/>
              </a:ext>
            </a:extLst>
          </p:cNvPr>
          <p:cNvSpPr>
            <a:spLocks noGrp="1"/>
          </p:cNvSpPr>
          <p:nvPr>
            <p:ph type="dt" sz="half" idx="10"/>
          </p:nvPr>
        </p:nvSpPr>
        <p:spPr/>
        <p:txBody>
          <a:bodyPr/>
          <a:lstStyle/>
          <a:p>
            <a:fld id="{E80C50CD-E178-4744-9B35-B2F624D6C5E9}" type="datetimeFigureOut">
              <a:rPr lang="en-US" smtClean="0"/>
              <a:t>4/8/2026</a:t>
            </a:fld>
            <a:endParaRPr lang="en-US" dirty="0"/>
          </a:p>
        </p:txBody>
      </p:sp>
      <p:sp>
        <p:nvSpPr>
          <p:cNvPr id="8" name="Footer Placeholder 7">
            <a:extLst>
              <a:ext uri="{FF2B5EF4-FFF2-40B4-BE49-F238E27FC236}">
                <a16:creationId xmlns:a16="http://schemas.microsoft.com/office/drawing/2014/main" id="{E72B35C4-A654-7759-BDA0-94D9D1A2166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55F4347-2EC0-CA6E-2637-8048456D7ECB}"/>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7466385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16D-52F2-C7FB-83B1-2DA1AD375EA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6F4A371-AC27-6A28-32E6-74A28371BF55}"/>
              </a:ext>
            </a:extLst>
          </p:cNvPr>
          <p:cNvSpPr>
            <a:spLocks noGrp="1"/>
          </p:cNvSpPr>
          <p:nvPr>
            <p:ph type="dt" sz="half" idx="10"/>
          </p:nvPr>
        </p:nvSpPr>
        <p:spPr/>
        <p:txBody>
          <a:bodyPr/>
          <a:lstStyle/>
          <a:p>
            <a:fld id="{E80C50CD-E178-4744-9B35-B2F624D6C5E9}" type="datetimeFigureOut">
              <a:rPr lang="en-US" smtClean="0"/>
              <a:t>4/8/2026</a:t>
            </a:fld>
            <a:endParaRPr lang="en-US" dirty="0"/>
          </a:p>
        </p:txBody>
      </p:sp>
      <p:sp>
        <p:nvSpPr>
          <p:cNvPr id="4" name="Footer Placeholder 3">
            <a:extLst>
              <a:ext uri="{FF2B5EF4-FFF2-40B4-BE49-F238E27FC236}">
                <a16:creationId xmlns:a16="http://schemas.microsoft.com/office/drawing/2014/main" id="{D155941A-A24E-885D-E894-0326F4C4004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9D5E5B4-971F-FF6A-1B07-A5C85370552D}"/>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25836450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F431F-E6DC-4137-3092-A30A0A3628EC}"/>
              </a:ext>
            </a:extLst>
          </p:cNvPr>
          <p:cNvSpPr>
            <a:spLocks noGrp="1"/>
          </p:cNvSpPr>
          <p:nvPr>
            <p:ph type="dt" sz="half" idx="10"/>
          </p:nvPr>
        </p:nvSpPr>
        <p:spPr/>
        <p:txBody>
          <a:bodyPr/>
          <a:lstStyle/>
          <a:p>
            <a:fld id="{E80C50CD-E178-4744-9B35-B2F624D6C5E9}" type="datetimeFigureOut">
              <a:rPr lang="en-US" smtClean="0"/>
              <a:t>4/8/2026</a:t>
            </a:fld>
            <a:endParaRPr lang="en-US" dirty="0"/>
          </a:p>
        </p:txBody>
      </p:sp>
      <p:sp>
        <p:nvSpPr>
          <p:cNvPr id="3" name="Footer Placeholder 2">
            <a:extLst>
              <a:ext uri="{FF2B5EF4-FFF2-40B4-BE49-F238E27FC236}">
                <a16:creationId xmlns:a16="http://schemas.microsoft.com/office/drawing/2014/main" id="{06AC814B-67B4-C70F-FA51-6205D5E2CB8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1EAA9C9-D895-DD20-1089-EA75EA428951}"/>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4096945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0562-884C-9053-70C1-3B72A0B45EA6}"/>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0318F509-68F0-39D5-1A8B-CE246715AE46}"/>
              </a:ext>
            </a:extLst>
          </p:cNvPr>
          <p:cNvSpPr>
            <a:spLocks noGrp="1"/>
          </p:cNvSpPr>
          <p:nvPr>
            <p:ph idx="1"/>
          </p:nvPr>
        </p:nvSpPr>
        <p:spPr>
          <a:xfrm>
            <a:off x="6519672" y="987424"/>
            <a:ext cx="5166360" cy="535838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58E37C-27CE-3A84-FC74-BDCCD8A9A3EC}"/>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95F79-E23E-11D2-40BF-66ED340195DB}"/>
              </a:ext>
            </a:extLst>
          </p:cNvPr>
          <p:cNvSpPr>
            <a:spLocks noGrp="1"/>
          </p:cNvSpPr>
          <p:nvPr>
            <p:ph type="dt" sz="half" idx="10"/>
          </p:nvPr>
        </p:nvSpPr>
        <p:spPr/>
        <p:txBody>
          <a:bodyPr/>
          <a:lstStyle/>
          <a:p>
            <a:fld id="{E80C50CD-E178-4744-9B35-B2F624D6C5E9}" type="datetimeFigureOut">
              <a:rPr lang="en-US" smtClean="0"/>
              <a:t>4/8/2026</a:t>
            </a:fld>
            <a:endParaRPr lang="en-US" dirty="0"/>
          </a:p>
        </p:txBody>
      </p:sp>
      <p:sp>
        <p:nvSpPr>
          <p:cNvPr id="6" name="Footer Placeholder 5">
            <a:extLst>
              <a:ext uri="{FF2B5EF4-FFF2-40B4-BE49-F238E27FC236}">
                <a16:creationId xmlns:a16="http://schemas.microsoft.com/office/drawing/2014/main" id="{4457F7FC-06F3-3D89-5D1A-4EC4B1D7355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554ACD5-6E0B-5713-DC9A-41E9D62AB12D}"/>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1623698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2D45-7CDB-D38C-2AAE-273F797674E1}"/>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CCBF0855-1744-56E4-B115-3A3C5EA7834B}"/>
              </a:ext>
            </a:extLst>
          </p:cNvPr>
          <p:cNvSpPr>
            <a:spLocks noGrp="1"/>
          </p:cNvSpPr>
          <p:nvPr>
            <p:ph type="pic" idx="1"/>
          </p:nvPr>
        </p:nvSpPr>
        <p:spPr>
          <a:xfrm>
            <a:off x="6519672" y="987424"/>
            <a:ext cx="5166360" cy="5358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85E8A1D-28AE-4A19-BD96-401D4822A53D}"/>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27DDB-CE95-4C89-DFC5-7DDBFC24E89C}"/>
              </a:ext>
            </a:extLst>
          </p:cNvPr>
          <p:cNvSpPr>
            <a:spLocks noGrp="1"/>
          </p:cNvSpPr>
          <p:nvPr>
            <p:ph type="dt" sz="half" idx="10"/>
          </p:nvPr>
        </p:nvSpPr>
        <p:spPr/>
        <p:txBody>
          <a:bodyPr/>
          <a:lstStyle/>
          <a:p>
            <a:fld id="{E80C50CD-E178-4744-9B35-B2F624D6C5E9}" type="datetimeFigureOut">
              <a:rPr lang="en-US" smtClean="0"/>
              <a:t>4/8/2026</a:t>
            </a:fld>
            <a:endParaRPr lang="en-US" dirty="0"/>
          </a:p>
        </p:txBody>
      </p:sp>
      <p:sp>
        <p:nvSpPr>
          <p:cNvPr id="6" name="Footer Placeholder 5">
            <a:extLst>
              <a:ext uri="{FF2B5EF4-FFF2-40B4-BE49-F238E27FC236}">
                <a16:creationId xmlns:a16="http://schemas.microsoft.com/office/drawing/2014/main" id="{0522C835-F3B5-943C-FFC4-D5BA9666AF3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709891-6E3C-ADED-01DD-15FCED37AF4A}"/>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746482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428750"/>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068512"/>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428750"/>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068512"/>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p:nvCxnSpPr>
        <p:spPr>
          <a:xfrm>
            <a:off x="609600" y="1143000"/>
            <a:ext cx="10972800" cy="0"/>
          </a:xfrm>
          <a:prstGeom prst="line">
            <a:avLst/>
          </a:prstGeom>
          <a:ln w="19050">
            <a:solidFill>
              <a:srgbClr val="16325C"/>
            </a:solidFill>
          </a:ln>
          <a:effectLst>
            <a:outerShdw blurRad="50800" dist="38100" dir="2700000" algn="tl" rotWithShape="0">
              <a:srgbClr val="1D2B58">
                <a:alpha val="79000"/>
              </a:srgbClr>
            </a:outerShdw>
          </a:effectLst>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86FFFD71-37EA-4EBA-B3F2-A7B660184505}"/>
              </a:ext>
            </a:extLst>
          </p:cNvPr>
          <p:cNvSpPr>
            <a:spLocks noGrp="1"/>
          </p:cNvSpPr>
          <p:nvPr>
            <p:ph type="sldNum" sz="quarter" idx="12"/>
          </p:nvPr>
        </p:nvSpPr>
        <p:spPr>
          <a:xfrm>
            <a:off x="11242619" y="6448427"/>
            <a:ext cx="739515" cy="273050"/>
          </a:xfrm>
          <a:prstGeom prst="rect">
            <a:avLst/>
          </a:prstGeom>
        </p:spPr>
        <p:txBody>
          <a:bodyPr/>
          <a:lstStyle>
            <a:lvl1pPr algn="r">
              <a:defRPr sz="1100">
                <a:solidFill>
                  <a:schemeClr val="bg1"/>
                </a:solidFill>
              </a:defRPr>
            </a:lvl1pPr>
          </a:lstStyle>
          <a:p>
            <a:fld id="{383A4B26-F65E-4771-8FFD-84ABE4FCD18A}" type="slidenum">
              <a:rPr lang="en-US" smtClean="0"/>
              <a:pPr/>
              <a:t>‹#›</a:t>
            </a:fld>
            <a:endParaRPr lang="en-US"/>
          </a:p>
        </p:txBody>
      </p:sp>
    </p:spTree>
    <p:extLst>
      <p:ext uri="{BB962C8B-B14F-4D97-AF65-F5344CB8AC3E}">
        <p14:creationId xmlns:p14="http://schemas.microsoft.com/office/powerpoint/2010/main" val="29760590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6771-E72D-FAD8-771E-3E196DD2E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BB827-257D-60D9-792F-E69590042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D2E7-C856-F78A-E88C-375474982A5F}"/>
              </a:ext>
            </a:extLst>
          </p:cNvPr>
          <p:cNvSpPr>
            <a:spLocks noGrp="1"/>
          </p:cNvSpPr>
          <p:nvPr>
            <p:ph type="dt" sz="half" idx="10"/>
          </p:nvPr>
        </p:nvSpPr>
        <p:spPr/>
        <p:txBody>
          <a:bodyPr/>
          <a:lstStyle/>
          <a:p>
            <a:fld id="{E80C50CD-E178-4744-9B35-B2F624D6C5E9}" type="datetimeFigureOut">
              <a:rPr lang="en-US" smtClean="0"/>
              <a:t>4/8/2026</a:t>
            </a:fld>
            <a:endParaRPr lang="en-US" dirty="0"/>
          </a:p>
        </p:txBody>
      </p:sp>
      <p:sp>
        <p:nvSpPr>
          <p:cNvPr id="5" name="Footer Placeholder 4">
            <a:extLst>
              <a:ext uri="{FF2B5EF4-FFF2-40B4-BE49-F238E27FC236}">
                <a16:creationId xmlns:a16="http://schemas.microsoft.com/office/drawing/2014/main" id="{0FDAB289-9591-51C9-9E3C-B6F2ACC6A6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7FE037C-790D-7442-8E43-D2740B3952B1}"/>
              </a:ext>
            </a:extLst>
          </p:cNvPr>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42561402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35151-A38B-3766-6A32-FF1DF7687D9F}"/>
              </a:ext>
            </a:extLst>
          </p:cNvPr>
          <p:cNvSpPr>
            <a:spLocks noGrp="1"/>
          </p:cNvSpPr>
          <p:nvPr>
            <p:ph type="title" orient="vert"/>
          </p:nvPr>
        </p:nvSpPr>
        <p:spPr>
          <a:xfrm>
            <a:off x="8659368" y="978408"/>
            <a:ext cx="2551176" cy="536752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3D132D1-640C-FB9A-AD6F-D845738349F6}"/>
              </a:ext>
            </a:extLst>
          </p:cNvPr>
          <p:cNvSpPr>
            <a:spLocks noGrp="1"/>
          </p:cNvSpPr>
          <p:nvPr>
            <p:ph type="body" orient="vert" idx="1"/>
          </p:nvPr>
        </p:nvSpPr>
        <p:spPr>
          <a:xfrm>
            <a:off x="521208" y="978408"/>
            <a:ext cx="8010144" cy="536752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55F80A-4BA7-8ED8-9A62-B92194272620}"/>
              </a:ext>
            </a:extLst>
          </p:cNvPr>
          <p:cNvSpPr>
            <a:spLocks noGrp="1"/>
          </p:cNvSpPr>
          <p:nvPr>
            <p:ph type="dt" sz="half" idx="10"/>
          </p:nvPr>
        </p:nvSpPr>
        <p:spPr/>
        <p:txBody>
          <a:bodyPr/>
          <a:lstStyle/>
          <a:p>
            <a:fld id="{E80C50CD-E178-4744-9B35-B2F624D6C5E9}" type="datetimeFigureOut">
              <a:rPr lang="en-US" smtClean="0"/>
              <a:t>4/8/2026</a:t>
            </a:fld>
            <a:endParaRPr lang="en-US" dirty="0"/>
          </a:p>
        </p:txBody>
      </p:sp>
      <p:sp>
        <p:nvSpPr>
          <p:cNvPr id="5" name="Footer Placeholder 4">
            <a:extLst>
              <a:ext uri="{FF2B5EF4-FFF2-40B4-BE49-F238E27FC236}">
                <a16:creationId xmlns:a16="http://schemas.microsoft.com/office/drawing/2014/main" id="{85E38113-D55A-A1A0-D1FE-53C95860FB6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919DDB-F89D-4B2D-21A2-82AF1D1023E4}"/>
              </a:ext>
            </a:extLst>
          </p:cNvPr>
          <p:cNvSpPr>
            <a:spLocks noGrp="1"/>
          </p:cNvSpPr>
          <p:nvPr>
            <p:ph type="sldNum" sz="quarter" idx="12"/>
          </p:nvPr>
        </p:nvSpPr>
        <p:spPr/>
        <p:txBody>
          <a:bodyPr/>
          <a:lstStyle/>
          <a:p>
            <a:fld id="{148CC95F-0247-41B6-91CF-DC97C76A7088}" type="slidenum">
              <a:rPr lang="en-US" smtClean="0"/>
              <a:t>‹#›</a:t>
            </a:fld>
            <a:endParaRPr lang="en-US" dirty="0"/>
          </a:p>
        </p:txBody>
      </p:sp>
      <p:sp>
        <p:nvSpPr>
          <p:cNvPr id="7" name="Rectangle 6">
            <a:extLst>
              <a:ext uri="{FF2B5EF4-FFF2-40B4-BE49-F238E27FC236}">
                <a16:creationId xmlns:a16="http://schemas.microsoft.com/office/drawing/2014/main" id="{262572D8-D485-1DB1-34B1-C35C61C89940}"/>
              </a:ext>
            </a:extLst>
          </p:cNvPr>
          <p:cNvSpPr/>
          <p:nvPr/>
        </p:nvSpPr>
        <p:spPr>
          <a:xfrm rot="5400000">
            <a:off x="8936623" y="3585018"/>
            <a:ext cx="532573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4764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6" name="Straight Connector 5"/>
          <p:cNvCxnSpPr/>
          <p:nvPr/>
        </p:nvCxnSpPr>
        <p:spPr>
          <a:xfrm>
            <a:off x="609600" y="1143000"/>
            <a:ext cx="10972800" cy="0"/>
          </a:xfrm>
          <a:prstGeom prst="line">
            <a:avLst/>
          </a:prstGeom>
          <a:ln w="19050">
            <a:solidFill>
              <a:srgbClr val="16325C"/>
            </a:solidFill>
          </a:ln>
          <a:effectLst>
            <a:outerShdw blurRad="50800" dist="38100" dir="2700000" algn="tl" rotWithShape="0">
              <a:srgbClr val="1D2B58">
                <a:alpha val="79000"/>
              </a:srgbClr>
            </a:outerShdw>
          </a:effectLst>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A9EA5F77-8F69-4A70-B645-65EBA426BE22}"/>
              </a:ext>
            </a:extLst>
          </p:cNvPr>
          <p:cNvSpPr>
            <a:spLocks noGrp="1"/>
          </p:cNvSpPr>
          <p:nvPr>
            <p:ph type="sldNum" sz="quarter" idx="12"/>
          </p:nvPr>
        </p:nvSpPr>
        <p:spPr>
          <a:xfrm>
            <a:off x="11242619" y="6448427"/>
            <a:ext cx="739515" cy="273050"/>
          </a:xfrm>
          <a:prstGeom prst="rect">
            <a:avLst/>
          </a:prstGeom>
        </p:spPr>
        <p:txBody>
          <a:bodyPr/>
          <a:lstStyle>
            <a:lvl1pPr algn="r">
              <a:defRPr sz="1100">
                <a:solidFill>
                  <a:schemeClr val="bg1"/>
                </a:solidFill>
              </a:defRPr>
            </a:lvl1pPr>
          </a:lstStyle>
          <a:p>
            <a:fld id="{383A4B26-F65E-4771-8FFD-84ABE4FCD18A}" type="slidenum">
              <a:rPr lang="en-US" smtClean="0"/>
              <a:pPr/>
              <a:t>‹#›</a:t>
            </a:fld>
            <a:endParaRPr lang="en-US"/>
          </a:p>
        </p:txBody>
      </p:sp>
    </p:spTree>
    <p:extLst>
      <p:ext uri="{BB962C8B-B14F-4D97-AF65-F5344CB8AC3E}">
        <p14:creationId xmlns:p14="http://schemas.microsoft.com/office/powerpoint/2010/main" val="953156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29A14A6-23B7-436E-957B-4A1674E8FB7B}"/>
              </a:ext>
            </a:extLst>
          </p:cNvPr>
          <p:cNvSpPr>
            <a:spLocks noGrp="1"/>
          </p:cNvSpPr>
          <p:nvPr>
            <p:ph type="sldNum" sz="quarter" idx="12"/>
          </p:nvPr>
        </p:nvSpPr>
        <p:spPr>
          <a:xfrm>
            <a:off x="11242619" y="6448427"/>
            <a:ext cx="739515" cy="273050"/>
          </a:xfrm>
          <a:prstGeom prst="rect">
            <a:avLst/>
          </a:prstGeom>
        </p:spPr>
        <p:txBody>
          <a:bodyPr/>
          <a:lstStyle>
            <a:lvl1pPr algn="r">
              <a:defRPr sz="1100">
                <a:solidFill>
                  <a:schemeClr val="bg1"/>
                </a:solidFill>
              </a:defRPr>
            </a:lvl1pPr>
          </a:lstStyle>
          <a:p>
            <a:fld id="{383A4B26-F65E-4771-8FFD-84ABE4FCD18A}" type="slidenum">
              <a:rPr lang="en-US" smtClean="0"/>
              <a:pPr/>
              <a:t>‹#›</a:t>
            </a:fld>
            <a:endParaRPr lang="en-US"/>
          </a:p>
        </p:txBody>
      </p:sp>
    </p:spTree>
    <p:extLst>
      <p:ext uri="{BB962C8B-B14F-4D97-AF65-F5344CB8AC3E}">
        <p14:creationId xmlns:p14="http://schemas.microsoft.com/office/powerpoint/2010/main" val="2255270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3"/>
            <a:ext cx="11582400" cy="806447"/>
          </a:xfrm>
        </p:spPr>
        <p:txBody>
          <a:bodyPr anchor="b">
            <a:normAutofit/>
          </a:bodyPr>
          <a:lstStyle>
            <a:lvl1pPr algn="l">
              <a:defRPr sz="3000" b="1">
                <a:latin typeface="+mn-lt"/>
              </a:defRPr>
            </a:lvl1pPr>
          </a:lstStyle>
          <a:p>
            <a:r>
              <a:rPr lang="en-US"/>
              <a:t>Click to edit Master title style</a:t>
            </a:r>
          </a:p>
        </p:txBody>
      </p:sp>
      <p:sp>
        <p:nvSpPr>
          <p:cNvPr id="3" name="Picture Placeholder 2"/>
          <p:cNvSpPr>
            <a:spLocks noGrp="1"/>
          </p:cNvSpPr>
          <p:nvPr>
            <p:ph type="pic" idx="1"/>
          </p:nvPr>
        </p:nvSpPr>
        <p:spPr>
          <a:xfrm>
            <a:off x="304800" y="1295402"/>
            <a:ext cx="11582400" cy="407193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hasCustomPrompt="1"/>
          </p:nvPr>
        </p:nvSpPr>
        <p:spPr>
          <a:xfrm>
            <a:off x="304800" y="5367338"/>
            <a:ext cx="11582400" cy="804862"/>
          </a:xfrm>
        </p:spPr>
        <p:txBody>
          <a:bodyPr anchor="ctr">
            <a:normAutofit/>
          </a:bodyPr>
          <a:lstStyle>
            <a:lvl1pPr marL="0" indent="0">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Rectangle 7">
            <a:extLst>
              <a:ext uri="{FF2B5EF4-FFF2-40B4-BE49-F238E27FC236}">
                <a16:creationId xmlns:a16="http://schemas.microsoft.com/office/drawing/2014/main" id="{9FB57008-026B-4943-87B3-00D3D1D7F93C}"/>
              </a:ext>
            </a:extLst>
          </p:cNvPr>
          <p:cNvSpPr/>
          <p:nvPr/>
        </p:nvSpPr>
        <p:spPr>
          <a:xfrm>
            <a:off x="-16257" y="5348166"/>
            <a:ext cx="12208257" cy="620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id="{D57CE3A4-471B-47E3-82C4-1864F0C63C45}"/>
              </a:ext>
            </a:extLst>
          </p:cNvPr>
          <p:cNvSpPr>
            <a:spLocks noGrp="1"/>
          </p:cNvSpPr>
          <p:nvPr>
            <p:ph type="sldNum" sz="quarter" idx="12"/>
          </p:nvPr>
        </p:nvSpPr>
        <p:spPr>
          <a:xfrm>
            <a:off x="11242619" y="6448427"/>
            <a:ext cx="739515" cy="273050"/>
          </a:xfrm>
          <a:prstGeom prst="rect">
            <a:avLst/>
          </a:prstGeom>
        </p:spPr>
        <p:txBody>
          <a:bodyPr/>
          <a:lstStyle>
            <a:lvl1pPr algn="r">
              <a:defRPr sz="1100">
                <a:solidFill>
                  <a:schemeClr val="bg1"/>
                </a:solidFill>
              </a:defRPr>
            </a:lvl1pPr>
          </a:lstStyle>
          <a:p>
            <a:fld id="{383A4B26-F65E-4771-8FFD-84ABE4FCD18A}" type="slidenum">
              <a:rPr lang="en-US" smtClean="0"/>
              <a:pPr/>
              <a:t>‹#›</a:t>
            </a:fld>
            <a:endParaRPr lang="en-US"/>
          </a:p>
        </p:txBody>
      </p:sp>
    </p:spTree>
    <p:extLst>
      <p:ext uri="{BB962C8B-B14F-4D97-AF65-F5344CB8AC3E}">
        <p14:creationId xmlns:p14="http://schemas.microsoft.com/office/powerpoint/2010/main" val="3299575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Section Header">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5F58D4-2563-4508-9128-A102A5A527A0}"/>
              </a:ext>
            </a:extLst>
          </p:cNvPr>
          <p:cNvPicPr/>
          <p:nvPr userDrawn="1"/>
        </p:nvPicPr>
        <p:blipFill rotWithShape="1">
          <a:blip r:embed="rId2" cstate="print">
            <a:extLst>
              <a:ext uri="{28A0092B-C50C-407E-A947-70E740481C1C}">
                <a14:useLocalDpi xmlns:a14="http://schemas.microsoft.com/office/drawing/2010/main" val="0"/>
              </a:ext>
            </a:extLst>
          </a:blip>
          <a:srcRect l="2151" t="11830" b="7510"/>
          <a:stretch/>
        </p:blipFill>
        <p:spPr bwMode="auto">
          <a:xfrm>
            <a:off x="0" y="2580"/>
            <a:ext cx="12192000" cy="6855421"/>
          </a:xfrm>
          <a:prstGeom prst="rect">
            <a:avLst/>
          </a:prstGeom>
          <a:ln>
            <a:noFill/>
          </a:ln>
          <a:extLst>
            <a:ext uri="{53640926-AAD7-44D8-BBD7-CCE9431645EC}">
              <a14:shadowObscured xmlns:a14="http://schemas.microsoft.com/office/drawing/2010/main"/>
            </a:ext>
          </a:extLst>
        </p:spPr>
      </p:pic>
      <p:grpSp>
        <p:nvGrpSpPr>
          <p:cNvPr id="10" name="Group 9"/>
          <p:cNvGrpSpPr/>
          <p:nvPr/>
        </p:nvGrpSpPr>
        <p:grpSpPr>
          <a:xfrm>
            <a:off x="0" y="403628"/>
            <a:ext cx="12192000" cy="5883666"/>
            <a:chOff x="0" y="341312"/>
            <a:chExt cx="9144000" cy="6173788"/>
          </a:xfrm>
        </p:grpSpPr>
        <p:sp>
          <p:nvSpPr>
            <p:cNvPr id="9" name="Rectangle 8"/>
            <p:cNvSpPr/>
            <p:nvPr userDrawn="1"/>
          </p:nvSpPr>
          <p:spPr>
            <a:xfrm>
              <a:off x="0" y="342900"/>
              <a:ext cx="9144000" cy="6172200"/>
            </a:xfrm>
            <a:prstGeom prst="rect">
              <a:avLst/>
            </a:prstGeom>
            <a:gradFill flip="none" rotWithShape="1">
              <a:gsLst>
                <a:gs pos="39000">
                  <a:schemeClr val="accent5">
                    <a:alpha val="40000"/>
                  </a:schemeClr>
                </a:gs>
                <a:gs pos="0">
                  <a:schemeClr val="accent5">
                    <a:alpha val="90000"/>
                  </a:schemeClr>
                </a:gs>
                <a:gs pos="100000">
                  <a:schemeClr val="accent3">
                    <a:alpha val="40000"/>
                  </a:schemeClr>
                </a:gs>
              </a:gsLst>
              <a:lin ang="0" scaled="1"/>
              <a:tileRect/>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457200"/>
              <a:ext cx="9144000" cy="5943600"/>
            </a:xfrm>
            <a:prstGeom prst="rect">
              <a:avLst/>
            </a:prstGeom>
            <a:gradFill flip="none" rotWithShape="1">
              <a:gsLst>
                <a:gs pos="39000">
                  <a:schemeClr val="accent5">
                    <a:alpha val="25000"/>
                  </a:schemeClr>
                </a:gs>
                <a:gs pos="100000">
                  <a:schemeClr val="accent3">
                    <a:alpha val="25000"/>
                  </a:schemeClr>
                </a:gs>
              </a:gsLst>
              <a:lin ang="0" scaled="1"/>
              <a:tileRect/>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 name="Straight Connector 10"/>
            <p:cNvCxnSpPr/>
            <p:nvPr/>
          </p:nvCxnSpPr>
          <p:spPr>
            <a:xfrm>
              <a:off x="0" y="341312"/>
              <a:ext cx="9144000" cy="1588"/>
            </a:xfrm>
            <a:prstGeom prst="line">
              <a:avLst/>
            </a:prstGeom>
            <a:ln w="28575" cap="flat" cmpd="sng" algn="ctr">
              <a:solidFill>
                <a:schemeClr val="bg1"/>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6505575"/>
              <a:ext cx="9144000" cy="1588"/>
            </a:xfrm>
            <a:prstGeom prst="line">
              <a:avLst/>
            </a:prstGeom>
            <a:ln w="28575" cap="flat" cmpd="sng" algn="ctr">
              <a:solidFill>
                <a:schemeClr val="bg1"/>
              </a:solidFill>
              <a:prstDash val="solid"/>
              <a:miter lim="800000"/>
            </a:ln>
          </p:spPr>
          <p:style>
            <a:lnRef idx="1">
              <a:schemeClr val="accent1"/>
            </a:lnRef>
            <a:fillRef idx="0">
              <a:schemeClr val="accent1"/>
            </a:fillRef>
            <a:effectRef idx="0">
              <a:schemeClr val="accent1"/>
            </a:effectRef>
            <a:fontRef idx="minor">
              <a:schemeClr val="tx1"/>
            </a:fontRef>
          </p:style>
        </p:cxnSp>
      </p:grpSp>
      <p:sp>
        <p:nvSpPr>
          <p:cNvPr id="2" name="Rectangle 1"/>
          <p:cNvSpPr>
            <a:spLocks noGrp="1"/>
          </p:cNvSpPr>
          <p:nvPr>
            <p:ph type="title"/>
          </p:nvPr>
        </p:nvSpPr>
        <p:spPr>
          <a:xfrm>
            <a:off x="711203" y="3962403"/>
            <a:ext cx="10871199" cy="1371599"/>
          </a:xfrm>
        </p:spPr>
        <p:txBody>
          <a:bodyPr anchor="b" anchorCtr="0">
            <a:normAutofit/>
          </a:bodyPr>
          <a:lstStyle>
            <a:lvl1pPr algn="l">
              <a:defRPr sz="4400" b="0" cap="none" baseline="0">
                <a:solidFill>
                  <a:schemeClr val="bg1"/>
                </a:solidFill>
                <a:latin typeface="+mj-lt"/>
              </a:defRPr>
            </a:lvl1pPr>
          </a:lstStyle>
          <a:p>
            <a:r>
              <a:rPr lang="en-US"/>
              <a:t>Click to edit Master title style</a:t>
            </a:r>
          </a:p>
        </p:txBody>
      </p:sp>
      <p:sp>
        <p:nvSpPr>
          <p:cNvPr id="3" name="Rectangle 2"/>
          <p:cNvSpPr>
            <a:spLocks noGrp="1"/>
          </p:cNvSpPr>
          <p:nvPr>
            <p:ph type="body" idx="1"/>
          </p:nvPr>
        </p:nvSpPr>
        <p:spPr>
          <a:xfrm>
            <a:off x="743035" y="5438777"/>
            <a:ext cx="10839365" cy="776179"/>
          </a:xfrm>
        </p:spPr>
        <p:txBody>
          <a:bodyPr anchor="t" anchorCtr="0">
            <a:normAutofit/>
          </a:bodyPr>
          <a:lstStyle>
            <a:lvl1pPr marL="0" indent="0">
              <a:buNone/>
              <a:defRPr sz="1600" cap="all" spc="1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5" name="Picture 14">
            <a:extLst>
              <a:ext uri="{FF2B5EF4-FFF2-40B4-BE49-F238E27FC236}">
                <a16:creationId xmlns:a16="http://schemas.microsoft.com/office/drawing/2014/main" id="{776C78D0-F3A6-45BF-8C9F-E4AD7FEA97C6}"/>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48635" y="6369606"/>
            <a:ext cx="1121664" cy="431244"/>
          </a:xfrm>
          <a:prstGeom prst="rect">
            <a:avLst/>
          </a:prstGeom>
          <a:noFill/>
          <a:ln>
            <a:noFill/>
          </a:ln>
          <a:effectLst/>
        </p:spPr>
      </p:pic>
      <p:sp>
        <p:nvSpPr>
          <p:cNvPr id="16" name="Slide Number Placeholder 5">
            <a:extLst>
              <a:ext uri="{FF2B5EF4-FFF2-40B4-BE49-F238E27FC236}">
                <a16:creationId xmlns:a16="http://schemas.microsoft.com/office/drawing/2014/main" id="{FEDE1AD4-83E7-461C-A97B-67CE0E9A31F2}"/>
              </a:ext>
            </a:extLst>
          </p:cNvPr>
          <p:cNvSpPr>
            <a:spLocks noGrp="1"/>
          </p:cNvSpPr>
          <p:nvPr>
            <p:ph type="sldNum" sz="quarter" idx="12"/>
          </p:nvPr>
        </p:nvSpPr>
        <p:spPr>
          <a:xfrm>
            <a:off x="11242619" y="6448427"/>
            <a:ext cx="739515" cy="273050"/>
          </a:xfrm>
          <a:prstGeom prst="rect">
            <a:avLst/>
          </a:prstGeom>
        </p:spPr>
        <p:txBody>
          <a:bodyPr/>
          <a:lstStyle>
            <a:lvl1pPr algn="r">
              <a:defRPr sz="1100">
                <a:solidFill>
                  <a:schemeClr val="bg1"/>
                </a:solidFill>
              </a:defRPr>
            </a:lvl1pPr>
          </a:lstStyle>
          <a:p>
            <a:fld id="{383A4B26-F65E-4771-8FFD-84ABE4FCD18A}" type="slidenum">
              <a:rPr lang="en-US" smtClean="0"/>
              <a:pPr/>
              <a:t>‹#›</a:t>
            </a:fld>
            <a:endParaRPr lang="en-US"/>
          </a:p>
        </p:txBody>
      </p:sp>
    </p:spTree>
    <p:extLst>
      <p:ext uri="{BB962C8B-B14F-4D97-AF65-F5344CB8AC3E}">
        <p14:creationId xmlns:p14="http://schemas.microsoft.com/office/powerpoint/2010/main" val="799543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5.png"/><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9.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3E0C2E9-1C55-4107-80B9-99339EA1CB40}"/>
              </a:ext>
            </a:extLst>
          </p:cNvPr>
          <p:cNvSpPr/>
          <p:nvPr/>
        </p:nvSpPr>
        <p:spPr>
          <a:xfrm>
            <a:off x="-2" y="6126163"/>
            <a:ext cx="12192001" cy="739096"/>
          </a:xfrm>
          <a:prstGeom prst="rect">
            <a:avLst/>
          </a:prstGeom>
          <a:solidFill>
            <a:srgbClr val="0120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solidFill>
                <a:schemeClr val="bg1"/>
              </a:solidFill>
            </a:endParaRPr>
          </a:p>
        </p:txBody>
      </p:sp>
      <p:sp>
        <p:nvSpPr>
          <p:cNvPr id="3" name="Text Placeholder 2"/>
          <p:cNvSpPr>
            <a:spLocks noGrp="1"/>
          </p:cNvSpPr>
          <p:nvPr>
            <p:ph type="body" idx="1"/>
          </p:nvPr>
        </p:nvSpPr>
        <p:spPr>
          <a:xfrm>
            <a:off x="609600" y="1425315"/>
            <a:ext cx="10972800" cy="45529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0A5EB4A5-5FB9-4326-80AA-853BD2431C09}"/>
              </a:ext>
            </a:extLst>
          </p:cNvPr>
          <p:cNvSpPr/>
          <p:nvPr/>
        </p:nvSpPr>
        <p:spPr>
          <a:xfrm>
            <a:off x="-3988" y="0"/>
            <a:ext cx="12195989" cy="1295400"/>
          </a:xfrm>
          <a:prstGeom prst="rect">
            <a:avLst/>
          </a:prstGeom>
          <a:solidFill>
            <a:srgbClr val="079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609600" y="274641"/>
            <a:ext cx="10972800" cy="872907"/>
          </a:xfrm>
          <a:prstGeom prst="rect">
            <a:avLst/>
          </a:prstGeom>
        </p:spPr>
        <p:txBody>
          <a:bodyPr vert="horz" lIns="91440" tIns="45720" rIns="91440" bIns="45720" rtlCol="0" anchor="ctr">
            <a:normAutofit/>
          </a:bodyPr>
          <a:lstStyle/>
          <a:p>
            <a:r>
              <a:rPr lang="en-US"/>
              <a:t>Click to edit Master title style</a:t>
            </a:r>
          </a:p>
        </p:txBody>
      </p:sp>
      <p:pic>
        <p:nvPicPr>
          <p:cNvPr id="12" name="Picture 11">
            <a:extLst>
              <a:ext uri="{FF2B5EF4-FFF2-40B4-BE49-F238E27FC236}">
                <a16:creationId xmlns:a16="http://schemas.microsoft.com/office/drawing/2014/main" id="{233C181B-8B92-4180-BAE5-AFF7EDA665F2}"/>
              </a:ext>
            </a:extLst>
          </p:cNvPr>
          <p:cNvPicPr/>
          <p:nvPr userDrawn="1"/>
        </p:nvPicPr>
        <p:blipFill>
          <a:blip r:embed="rId12" cstate="print">
            <a:extLst>
              <a:ext uri="{28A0092B-C50C-407E-A947-70E740481C1C}">
                <a14:useLocalDpi xmlns:a14="http://schemas.microsoft.com/office/drawing/2010/main" val="0"/>
              </a:ext>
            </a:extLst>
          </a:blip>
          <a:stretch>
            <a:fillRect/>
          </a:stretch>
        </p:blipFill>
        <p:spPr bwMode="auto">
          <a:xfrm>
            <a:off x="609601" y="6295342"/>
            <a:ext cx="1125297" cy="400738"/>
          </a:xfrm>
          <a:prstGeom prst="rect">
            <a:avLst/>
          </a:prstGeom>
          <a:noFill/>
          <a:ln>
            <a:noFill/>
          </a:ln>
          <a:effectLst/>
        </p:spPr>
      </p:pic>
      <p:sp>
        <p:nvSpPr>
          <p:cNvPr id="13" name="Rectangle 12">
            <a:extLst>
              <a:ext uri="{FF2B5EF4-FFF2-40B4-BE49-F238E27FC236}">
                <a16:creationId xmlns:a16="http://schemas.microsoft.com/office/drawing/2014/main" id="{9CD1BF99-7181-462D-A9A0-522D77672985}"/>
              </a:ext>
            </a:extLst>
          </p:cNvPr>
          <p:cNvSpPr/>
          <p:nvPr userDrawn="1"/>
        </p:nvSpPr>
        <p:spPr>
          <a:xfrm>
            <a:off x="1858780" y="6445770"/>
            <a:ext cx="10313233" cy="57436"/>
          </a:xfrm>
          <a:prstGeom prst="rect">
            <a:avLst/>
          </a:prstGeom>
          <a:gradFill flip="none" rotWithShape="1">
            <a:gsLst>
              <a:gs pos="0">
                <a:schemeClr val="accent1">
                  <a:lumMod val="10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Slide Number Placeholder 5">
            <a:extLst>
              <a:ext uri="{FF2B5EF4-FFF2-40B4-BE49-F238E27FC236}">
                <a16:creationId xmlns:a16="http://schemas.microsoft.com/office/drawing/2014/main" id="{F885C620-40CF-414D-997C-1E9D5665BFE1}"/>
              </a:ext>
            </a:extLst>
          </p:cNvPr>
          <p:cNvSpPr>
            <a:spLocks noGrp="1"/>
          </p:cNvSpPr>
          <p:nvPr>
            <p:ph type="sldNum" sz="quarter" idx="4"/>
          </p:nvPr>
        </p:nvSpPr>
        <p:spPr>
          <a:xfrm>
            <a:off x="11242619" y="6448427"/>
            <a:ext cx="739515" cy="273050"/>
          </a:xfrm>
          <a:prstGeom prst="rect">
            <a:avLst/>
          </a:prstGeom>
        </p:spPr>
        <p:txBody>
          <a:bodyPr/>
          <a:lstStyle>
            <a:lvl1pPr algn="r">
              <a:defRPr sz="1100" b="1">
                <a:solidFill>
                  <a:schemeClr val="bg1"/>
                </a:solidFill>
              </a:defRPr>
            </a:lvl1pPr>
          </a:lstStyle>
          <a:p>
            <a:fld id="{383A4B26-F65E-4771-8FFD-84ABE4FCD18A}" type="slidenum">
              <a:rPr lang="en-US" smtClean="0"/>
              <a:pPr/>
              <a:t>‹#›</a:t>
            </a:fld>
            <a:endParaRPr lang="en-US"/>
          </a:p>
        </p:txBody>
      </p:sp>
    </p:spTree>
    <p:extLst>
      <p:ext uri="{BB962C8B-B14F-4D97-AF65-F5344CB8AC3E}">
        <p14:creationId xmlns:p14="http://schemas.microsoft.com/office/powerpoint/2010/main" val="100006323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hdr="0" ftr="0" dt="0"/>
  <p:txStyles>
    <p:titleStyle>
      <a:lvl1pPr algn="l" defTabSz="685800" rtl="0" eaLnBrk="1" latinLnBrk="0" hangingPunct="1">
        <a:spcBef>
          <a:spcPct val="0"/>
        </a:spcBef>
        <a:buNone/>
        <a:defRPr sz="3300" kern="1200">
          <a:solidFill>
            <a:schemeClr val="bg1"/>
          </a:solidFill>
          <a:latin typeface="+mj-lt"/>
          <a:ea typeface="+mj-ea"/>
          <a:cs typeface="+mj-cs"/>
        </a:defRPr>
      </a:lvl1pPr>
    </p:titleStyle>
    <p:bodyStyle>
      <a:lvl1pPr marL="257175" indent="-257175" algn="l" defTabSz="685800" rtl="0" eaLnBrk="1" latinLnBrk="0" hangingPunct="1">
        <a:spcBef>
          <a:spcPct val="20000"/>
        </a:spcBef>
        <a:buClr>
          <a:srgbClr val="15305B"/>
        </a:buClr>
        <a:buFont typeface="Wingdings" panose="05000000000000000000" pitchFamily="2" charset="2"/>
        <a:buChar char="§"/>
        <a:defRPr sz="2400" kern="1200">
          <a:solidFill>
            <a:schemeClr val="tx1"/>
          </a:solidFill>
          <a:latin typeface="+mn-lt"/>
          <a:ea typeface="+mn-ea"/>
          <a:cs typeface="+mn-cs"/>
        </a:defRPr>
      </a:lvl1pPr>
      <a:lvl2pPr marL="601266" indent="-258366" algn="l" defTabSz="685800" rtl="0" eaLnBrk="1" latinLnBrk="0" hangingPunct="1">
        <a:spcBef>
          <a:spcPct val="20000"/>
        </a:spcBef>
        <a:buClr>
          <a:srgbClr val="A98C3B"/>
        </a:buClr>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Clr>
          <a:srgbClr val="15305B"/>
        </a:buClr>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Clr>
          <a:srgbClr val="A98C3B"/>
        </a:buClr>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Clr>
          <a:srgbClr val="15305B"/>
        </a:buClr>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BF8B08-47EE-49F4-B0F8-9EE7EACA1AFF}" type="datetimeFigureOut">
              <a:rPr lang="en-US" smtClean="0"/>
              <a:t>4/8/2026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1B708-648B-4902-9C9F-7B9D3D2D54D6}" type="slidenum">
              <a:rPr lang="en-US" smtClean="0"/>
              <a:t>‹#›</a:t>
            </a:fld>
            <a:endParaRPr lang="en-US"/>
          </a:p>
        </p:txBody>
      </p:sp>
    </p:spTree>
    <p:extLst>
      <p:ext uri="{BB962C8B-B14F-4D97-AF65-F5344CB8AC3E}">
        <p14:creationId xmlns:p14="http://schemas.microsoft.com/office/powerpoint/2010/main" val="1576145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Rectangle 20"/>
          <p:cNvSpPr/>
          <p:nvPr/>
        </p:nvSpPr>
        <p:spPr>
          <a:xfrm>
            <a:off x="0" y="304800"/>
            <a:ext cx="609600" cy="139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Text Placeholder 2"/>
          <p:cNvSpPr>
            <a:spLocks noGrp="1"/>
          </p:cNvSpPr>
          <p:nvPr>
            <p:ph type="body" idx="1"/>
          </p:nvPr>
        </p:nvSpPr>
        <p:spPr>
          <a:xfrm>
            <a:off x="609600" y="2057400"/>
            <a:ext cx="10972800" cy="4419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Rectangle 15"/>
          <p:cNvSpPr/>
          <p:nvPr/>
        </p:nvSpPr>
        <p:spPr>
          <a:xfrm>
            <a:off x="0" y="44747"/>
            <a:ext cx="12192000" cy="26005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Rectangle 6"/>
          <p:cNvSpPr/>
          <p:nvPr/>
        </p:nvSpPr>
        <p:spPr>
          <a:xfrm>
            <a:off x="0" y="1"/>
            <a:ext cx="12192000" cy="22078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Slide Number Placeholder 5"/>
          <p:cNvSpPr>
            <a:spLocks noGrp="1"/>
          </p:cNvSpPr>
          <p:nvPr>
            <p:ph type="sldNum" sz="quarter" idx="4"/>
          </p:nvPr>
        </p:nvSpPr>
        <p:spPr>
          <a:xfrm>
            <a:off x="2" y="304800"/>
            <a:ext cx="609599" cy="1397000"/>
          </a:xfrm>
          <a:prstGeom prst="rect">
            <a:avLst/>
          </a:prstGeom>
        </p:spPr>
        <p:txBody>
          <a:bodyPr vert="horz" lIns="91440" tIns="45720" rIns="91440" bIns="45720" rtlCol="0" anchor="ctr"/>
          <a:lstStyle>
            <a:lvl1pPr algn="ctr">
              <a:defRPr sz="1867" b="1">
                <a:solidFill>
                  <a:schemeClr val="bg1"/>
                </a:solidFill>
              </a:defRPr>
            </a:lvl1pPr>
          </a:lstStyle>
          <a:p>
            <a:fld id="{0CFEC368-1D7A-4F81-ABF6-AE0E36BAF64C}" type="slidenum">
              <a:rPr lang="en-US" smtClean="0"/>
              <a:pPr/>
              <a:t>‹#›</a:t>
            </a:fld>
            <a:endParaRPr lang="en-US" dirty="0"/>
          </a:p>
        </p:txBody>
      </p:sp>
      <p:sp>
        <p:nvSpPr>
          <p:cNvPr id="8" name="Rectangle 7">
            <a:extLst>
              <a:ext uri="{FF2B5EF4-FFF2-40B4-BE49-F238E27FC236}">
                <a16:creationId xmlns:a16="http://schemas.microsoft.com/office/drawing/2014/main" id="{6513C580-4379-3D48-AB66-E1486EBEE014}"/>
              </a:ext>
            </a:extLst>
          </p:cNvPr>
          <p:cNvSpPr/>
          <p:nvPr userDrawn="1"/>
        </p:nvSpPr>
        <p:spPr>
          <a:xfrm>
            <a:off x="609599" y="304800"/>
            <a:ext cx="11582399" cy="139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descr="A close up of a logo&#10;&#10;Description automatically generated">
            <a:extLst>
              <a:ext uri="{FF2B5EF4-FFF2-40B4-BE49-F238E27FC236}">
                <a16:creationId xmlns:a16="http://schemas.microsoft.com/office/drawing/2014/main" id="{5003730A-A07F-7C47-AFE7-10690EF76F75}"/>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r="11111"/>
          <a:stretch/>
        </p:blipFill>
        <p:spPr>
          <a:xfrm>
            <a:off x="10566400" y="446122"/>
            <a:ext cx="1625601" cy="1611279"/>
          </a:xfrm>
          <a:prstGeom prst="rect">
            <a:avLst/>
          </a:prstGeom>
        </p:spPr>
      </p:pic>
      <p:sp>
        <p:nvSpPr>
          <p:cNvPr id="2" name="Title Placeholder 1">
            <a:extLst>
              <a:ext uri="{FF2B5EF4-FFF2-40B4-BE49-F238E27FC236}">
                <a16:creationId xmlns:a16="http://schemas.microsoft.com/office/drawing/2014/main" id="{AF9A68D1-1D64-2C41-96B9-BC5FD1CDE080}"/>
              </a:ext>
            </a:extLst>
          </p:cNvPr>
          <p:cNvSpPr>
            <a:spLocks noGrp="1"/>
          </p:cNvSpPr>
          <p:nvPr>
            <p:ph type="title"/>
          </p:nvPr>
        </p:nvSpPr>
        <p:spPr>
          <a:xfrm>
            <a:off x="609596" y="304801"/>
            <a:ext cx="10515600" cy="1382337"/>
          </a:xfrm>
          <a:prstGeom prst="rect">
            <a:avLst/>
          </a:prstGeom>
        </p:spPr>
        <p:txBody>
          <a:bodyPr vert="horz" lIns="182880" tIns="45720" rIns="18288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6665201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p:hf hdr="0" ftr="0" dt="0"/>
  <p:txStyles>
    <p:titleStyle>
      <a:lvl1pPr algn="l" defTabSz="1219170" rtl="0" eaLnBrk="1" latinLnBrk="0" hangingPunct="1">
        <a:spcBef>
          <a:spcPct val="0"/>
        </a:spcBef>
        <a:buNone/>
        <a:defRPr sz="4267" kern="1200" spc="0" baseline="0">
          <a:solidFill>
            <a:schemeClr val="accent1"/>
          </a:solidFill>
          <a:latin typeface="+mj-lt"/>
          <a:ea typeface="+mj-ea"/>
          <a:cs typeface="Calibri" pitchFamily="34" charset="0"/>
        </a:defRPr>
      </a:lvl1pPr>
    </p:titleStyle>
    <p:bodyStyle>
      <a:lvl1pPr marL="243834" indent="-243834" algn="l" defTabSz="1219170" rtl="0" eaLnBrk="1" latinLnBrk="0" hangingPunct="1">
        <a:spcBef>
          <a:spcPct val="20000"/>
        </a:spcBef>
        <a:buClr>
          <a:schemeClr val="tx2"/>
        </a:buClr>
        <a:buSzPct val="85000"/>
        <a:buFont typeface="Arial" pitchFamily="34" charset="0"/>
        <a:buChar char="□"/>
        <a:defRPr sz="3200" kern="1200">
          <a:solidFill>
            <a:schemeClr val="tx1">
              <a:lumMod val="90000"/>
              <a:lumOff val="10000"/>
            </a:schemeClr>
          </a:solidFill>
          <a:latin typeface="+mn-lt"/>
          <a:ea typeface="+mn-ea"/>
          <a:cs typeface="Calibri" pitchFamily="34" charset="0"/>
        </a:defRPr>
      </a:lvl1pPr>
      <a:lvl2pPr marL="609585" indent="-243834" algn="l" defTabSz="1219170" rtl="0" eaLnBrk="1" latinLnBrk="0" hangingPunct="1">
        <a:spcBef>
          <a:spcPct val="20000"/>
        </a:spcBef>
        <a:buClr>
          <a:schemeClr val="accent2"/>
        </a:buClr>
        <a:buSzPct val="85000"/>
        <a:buFont typeface="Arial" pitchFamily="34" charset="0"/>
        <a:buChar char="□"/>
        <a:defRPr sz="2667" kern="1200">
          <a:solidFill>
            <a:schemeClr val="tx1">
              <a:lumMod val="90000"/>
              <a:lumOff val="10000"/>
            </a:schemeClr>
          </a:solidFill>
          <a:latin typeface="+mn-lt"/>
          <a:ea typeface="+mn-ea"/>
          <a:cs typeface="Calibri" pitchFamily="34" charset="0"/>
        </a:defRPr>
      </a:lvl2pPr>
      <a:lvl3pPr marL="975336" indent="-243834" algn="l" defTabSz="1219170" rtl="0" eaLnBrk="1" latinLnBrk="0" hangingPunct="1">
        <a:spcBef>
          <a:spcPct val="20000"/>
        </a:spcBef>
        <a:buClr>
          <a:schemeClr val="accent4"/>
        </a:buClr>
        <a:buSzPct val="90000"/>
        <a:buFont typeface="Arial" pitchFamily="34" charset="0"/>
        <a:buChar char="□"/>
        <a:defRPr sz="2400" kern="1200">
          <a:solidFill>
            <a:schemeClr val="tx1">
              <a:lumMod val="90000"/>
              <a:lumOff val="10000"/>
            </a:schemeClr>
          </a:solidFill>
          <a:latin typeface="+mn-lt"/>
          <a:ea typeface="+mn-ea"/>
          <a:cs typeface="Calibri" pitchFamily="34" charset="0"/>
        </a:defRPr>
      </a:lvl3pPr>
      <a:lvl4pPr marL="1341086" indent="-243834" algn="l" defTabSz="1219170" rtl="0" eaLnBrk="1" latinLnBrk="0" hangingPunct="1">
        <a:spcBef>
          <a:spcPct val="20000"/>
        </a:spcBef>
        <a:buClr>
          <a:schemeClr val="accent6"/>
        </a:buClr>
        <a:buFont typeface="Arial" pitchFamily="34" charset="0"/>
        <a:buChar char="□"/>
        <a:defRPr sz="2133" kern="1200">
          <a:solidFill>
            <a:schemeClr val="tx1">
              <a:lumMod val="90000"/>
              <a:lumOff val="10000"/>
            </a:schemeClr>
          </a:solidFill>
          <a:latin typeface="+mn-lt"/>
          <a:ea typeface="+mn-ea"/>
          <a:cs typeface="Calibri" pitchFamily="34" charset="0"/>
        </a:defRPr>
      </a:lvl4pPr>
      <a:lvl5pPr marL="1584920" indent="-182875" algn="l" defTabSz="1219170" rtl="0" eaLnBrk="1" latinLnBrk="0" hangingPunct="1">
        <a:spcBef>
          <a:spcPct val="20000"/>
        </a:spcBef>
        <a:buClr>
          <a:schemeClr val="accent5"/>
        </a:buClr>
        <a:buSzPct val="100000"/>
        <a:buFont typeface="Arial" pitchFamily="34" charset="0"/>
        <a:buChar char="□"/>
        <a:defRPr sz="1867" kern="1200" baseline="0">
          <a:solidFill>
            <a:schemeClr val="tx1">
              <a:lumMod val="90000"/>
              <a:lumOff val="10000"/>
            </a:schemeClr>
          </a:solidFill>
          <a:latin typeface="+mn-lt"/>
          <a:ea typeface="+mn-ea"/>
          <a:cs typeface="Calibri" pitchFamily="34" charset="0"/>
        </a:defRPr>
      </a:lvl5pPr>
      <a:lvl6pPr marL="1828754"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6pPr>
      <a:lvl7pPr marL="2072588"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7pPr>
      <a:lvl8pPr marL="2316422"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8pPr>
      <a:lvl9pPr marL="2560256"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4/8/2026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84606230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A28D7-6581-4956-AAE3-9104804DF55B}"/>
              </a:ext>
            </a:extLst>
          </p:cNvPr>
          <p:cNvSpPr>
            <a:spLocks noGrp="1"/>
          </p:cNvSpPr>
          <p:nvPr>
            <p:ph type="title"/>
          </p:nvPr>
        </p:nvSpPr>
        <p:spPr>
          <a:xfrm>
            <a:off x="521208" y="978408"/>
            <a:ext cx="11155680" cy="146304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CFCCA4-57A4-08A1-FC45-D2BBA66FABFA}"/>
              </a:ext>
            </a:extLst>
          </p:cNvPr>
          <p:cNvSpPr>
            <a:spLocks noGrp="1"/>
          </p:cNvSpPr>
          <p:nvPr>
            <p:ph type="body" idx="1"/>
          </p:nvPr>
        </p:nvSpPr>
        <p:spPr>
          <a:xfrm>
            <a:off x="521208" y="2578608"/>
            <a:ext cx="11155680" cy="37673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FAA0F4-2442-8D45-3C3D-1B8F55C8683A}"/>
              </a:ext>
            </a:extLst>
          </p:cNvPr>
          <p:cNvSpPr>
            <a:spLocks noGrp="1"/>
          </p:cNvSpPr>
          <p:nvPr>
            <p:ph type="dt" sz="half" idx="2"/>
          </p:nvPr>
        </p:nvSpPr>
        <p:spPr>
          <a:xfrm>
            <a:off x="521208" y="6419088"/>
            <a:ext cx="2743200" cy="365125"/>
          </a:xfrm>
          <a:prstGeom prst="rect">
            <a:avLst/>
          </a:prstGeom>
        </p:spPr>
        <p:txBody>
          <a:bodyPr vert="horz" lIns="91440" tIns="45720" rIns="91440" bIns="45720" rtlCol="0" anchor="ctr"/>
          <a:lstStyle>
            <a:lvl1pPr algn="l">
              <a:defRPr sz="900">
                <a:solidFill>
                  <a:schemeClr val="tx1"/>
                </a:solidFill>
              </a:defRPr>
            </a:lvl1pPr>
          </a:lstStyle>
          <a:p>
            <a:fld id="{E80C50CD-E178-4744-9B35-B2F624D6C5E9}" type="datetimeFigureOut">
              <a:rPr lang="en-US" smtClean="0"/>
              <a:pPr/>
              <a:t>4/8/2026</a:t>
            </a:fld>
            <a:endParaRPr lang="en-US" dirty="0"/>
          </a:p>
        </p:txBody>
      </p:sp>
      <p:sp>
        <p:nvSpPr>
          <p:cNvPr id="5" name="Footer Placeholder 4">
            <a:extLst>
              <a:ext uri="{FF2B5EF4-FFF2-40B4-BE49-F238E27FC236}">
                <a16:creationId xmlns:a16="http://schemas.microsoft.com/office/drawing/2014/main" id="{9E03785E-FB42-1D54-92AC-D0A61A8FABD4}"/>
              </a:ext>
            </a:extLst>
          </p:cNvPr>
          <p:cNvSpPr>
            <a:spLocks noGrp="1"/>
          </p:cNvSpPr>
          <p:nvPr>
            <p:ph type="ftr" sz="quarter" idx="3"/>
          </p:nvPr>
        </p:nvSpPr>
        <p:spPr>
          <a:xfrm>
            <a:off x="521208" y="100584"/>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9CF34-1274-DB45-4809-90E5D244A9AE}"/>
              </a:ext>
            </a:extLst>
          </p:cNvPr>
          <p:cNvSpPr>
            <a:spLocks noGrp="1"/>
          </p:cNvSpPr>
          <p:nvPr>
            <p:ph type="sldNum" sz="quarter" idx="4"/>
          </p:nvPr>
        </p:nvSpPr>
        <p:spPr>
          <a:xfrm>
            <a:off x="11457432" y="6419088"/>
            <a:ext cx="640080" cy="365125"/>
          </a:xfrm>
          <a:prstGeom prst="rect">
            <a:avLst/>
          </a:prstGeom>
        </p:spPr>
        <p:txBody>
          <a:bodyPr vert="horz" lIns="91440" tIns="45720" rIns="91440" bIns="45720" rtlCol="0" anchor="ctr"/>
          <a:lstStyle>
            <a:lvl1pPr algn="r">
              <a:defRPr sz="900">
                <a:solidFill>
                  <a:schemeClr val="tx1"/>
                </a:solidFill>
              </a:defRPr>
            </a:lvl1pPr>
          </a:lstStyle>
          <a:p>
            <a:fld id="{148CC95F-0247-41B6-91CF-DC97C76A7088}" type="slidenum">
              <a:rPr lang="en-US" smtClean="0"/>
              <a:pPr/>
              <a:t>‹#›</a:t>
            </a:fld>
            <a:endParaRPr lang="en-US" dirty="0"/>
          </a:p>
        </p:txBody>
      </p:sp>
      <p:sp>
        <p:nvSpPr>
          <p:cNvPr id="7" name="Freeform: Shape 6">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55668412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hyperlink" Target="mailto:mghafoor@heath.nyc.gov" TargetMode="External"/><Relationship Id="rId2" Type="http://schemas.openxmlformats.org/officeDocument/2006/relationships/hyperlink" Target="mailto:jsmart@health.nyc.gov" TargetMode="External"/><Relationship Id="rId1" Type="http://schemas.openxmlformats.org/officeDocument/2006/relationships/slideLayout" Target="../slideLayouts/slideLayout3.xml"/><Relationship Id="rId4" Type="http://schemas.openxmlformats.org/officeDocument/2006/relationships/hyperlink" Target="mailto:adahl@gnyha.org"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gif"/><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2.gif"/><Relationship Id="rId1" Type="http://schemas.openxmlformats.org/officeDocument/2006/relationships/slideLayout" Target="../slideLayouts/slideLayout4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4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gnyha.org/topic/fifa-world-cup/" TargetMode="External"/><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4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4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hyperlink" Target="mailto:lfenger@gnyha.org" TargetMode="External"/><Relationship Id="rId2" Type="http://schemas.openxmlformats.org/officeDocument/2006/relationships/hyperlink" Target="mailto:nziogas@gnyha.org" TargetMode="External"/><Relationship Id="rId1" Type="http://schemas.openxmlformats.org/officeDocument/2006/relationships/slideLayout" Target="../slideLayouts/slideLayout23.xml"/><Relationship Id="rId4" Type="http://schemas.openxmlformats.org/officeDocument/2006/relationships/hyperlink" Target="mailto:adahl@gnyha.org"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mailto:lfenger@gnyha.org" TargetMode="External"/><Relationship Id="rId2" Type="http://schemas.openxmlformats.org/officeDocument/2006/relationships/hyperlink" Target="mailto:adahl@gnyha.org" TargetMode="External"/><Relationship Id="rId1" Type="http://schemas.openxmlformats.org/officeDocument/2006/relationships/slideLayout" Target="../slideLayouts/slideLayout23.xml"/><Relationship Id="rId4" Type="http://schemas.openxmlformats.org/officeDocument/2006/relationships/hyperlink" Target="mailto:nziogas@gnyha.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FIFA World Cup Updates</a:t>
            </a:r>
          </a:p>
        </p:txBody>
      </p:sp>
      <p:sp>
        <p:nvSpPr>
          <p:cNvPr id="5" name="Subtitle 4"/>
          <p:cNvSpPr>
            <a:spLocks noGrp="1"/>
          </p:cNvSpPr>
          <p:nvPr>
            <p:ph type="subTitle" idx="1"/>
          </p:nvPr>
        </p:nvSpPr>
        <p:spPr/>
        <p:txBody>
          <a:bodyPr>
            <a:normAutofit fontScale="92500" lnSpcReduction="10000"/>
          </a:bodyPr>
          <a:lstStyle/>
          <a:p>
            <a:r>
              <a:rPr lang="en-US" dirty="0"/>
              <a:t>April 7, 2026</a:t>
            </a:r>
          </a:p>
        </p:txBody>
      </p:sp>
    </p:spTree>
    <p:extLst>
      <p:ext uri="{BB962C8B-B14F-4D97-AF65-F5344CB8AC3E}">
        <p14:creationId xmlns:p14="http://schemas.microsoft.com/office/powerpoint/2010/main" val="1650649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03F2E-761D-56BC-2373-5B005D7B17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8F2CEA-EB7B-F690-BB9F-7A920B810FD0}"/>
              </a:ext>
            </a:extLst>
          </p:cNvPr>
          <p:cNvSpPr>
            <a:spLocks noGrp="1"/>
          </p:cNvSpPr>
          <p:nvPr>
            <p:ph type="title"/>
          </p:nvPr>
        </p:nvSpPr>
        <p:spPr/>
        <p:txBody>
          <a:bodyPr>
            <a:normAutofit/>
          </a:bodyPr>
          <a:lstStyle/>
          <a:p>
            <a:r>
              <a:rPr lang="en-US"/>
              <a:t>Coalition Objectives</a:t>
            </a:r>
          </a:p>
        </p:txBody>
      </p:sp>
      <p:sp>
        <p:nvSpPr>
          <p:cNvPr id="3" name="Content Placeholder 2">
            <a:extLst>
              <a:ext uri="{FF2B5EF4-FFF2-40B4-BE49-F238E27FC236}">
                <a16:creationId xmlns:a16="http://schemas.microsoft.com/office/drawing/2014/main" id="{F93B5DBC-02A7-77F1-1625-7443D395A418}"/>
              </a:ext>
            </a:extLst>
          </p:cNvPr>
          <p:cNvSpPr>
            <a:spLocks noGrp="1"/>
          </p:cNvSpPr>
          <p:nvPr>
            <p:ph idx="1"/>
          </p:nvPr>
        </p:nvSpPr>
        <p:spPr>
          <a:xfrm>
            <a:off x="609600" y="1304364"/>
            <a:ext cx="10998511" cy="4831484"/>
          </a:xfrm>
        </p:spPr>
        <p:txBody>
          <a:bodyPr vert="horz" lIns="91440" tIns="45720" rIns="91440" bIns="45720" rtlCol="0" anchor="t">
            <a:noAutofit/>
          </a:bodyPr>
          <a:lstStyle/>
          <a:p>
            <a:pPr marL="342900" indent="-342900"/>
            <a:r>
              <a:rPr lang="en-US" sz="1800" b="1">
                <a:solidFill>
                  <a:schemeClr val="accent1"/>
                </a:solidFill>
                <a:latin typeface="Calibri"/>
                <a:cs typeface="Calibri"/>
              </a:rPr>
              <a:t>Objective #3: Assess</a:t>
            </a:r>
            <a:r>
              <a:rPr lang="en-US" sz="1800" b="1">
                <a:solidFill>
                  <a:schemeClr val="accent1"/>
                </a:solidFill>
                <a:latin typeface="Calibri"/>
                <a:ea typeface="Calibri"/>
                <a:cs typeface="Calibri"/>
              </a:rPr>
              <a:t> transportation capacity through engaging vendors and internal resources to understand gaps. </a:t>
            </a:r>
          </a:p>
          <a:p>
            <a:pPr marL="600710" lvl="1" indent="-257810">
              <a:buClr>
                <a:schemeClr val="accent1"/>
              </a:buClr>
            </a:pPr>
            <a:r>
              <a:rPr lang="en-US" sz="1600" b="1">
                <a:solidFill>
                  <a:srgbClr val="000000"/>
                </a:solidFill>
                <a:latin typeface="Calibri"/>
                <a:ea typeface="Calibri"/>
                <a:cs typeface="Segoe UI"/>
              </a:rPr>
              <a:t>How we intend to achieve this:</a:t>
            </a:r>
          </a:p>
          <a:p>
            <a:pPr lvl="2"/>
            <a:r>
              <a:rPr lang="en-US" sz="1600">
                <a:solidFill>
                  <a:srgbClr val="000000"/>
                </a:solidFill>
                <a:latin typeface="Calibri"/>
                <a:ea typeface="Calibri"/>
                <a:cs typeface="Segoe UI"/>
              </a:rPr>
              <a:t>Transport questions to be included in the patient intake and load balancing portion between parts 1 and 2</a:t>
            </a:r>
          </a:p>
          <a:p>
            <a:pPr marL="600710" lvl="1" indent="-257810">
              <a:buClr>
                <a:schemeClr val="accent1"/>
              </a:buClr>
            </a:pPr>
            <a:r>
              <a:rPr lang="en-US" sz="1600" b="1">
                <a:solidFill>
                  <a:srgbClr val="000000"/>
                </a:solidFill>
                <a:latin typeface="Calibri"/>
                <a:ea typeface="Calibri"/>
                <a:cs typeface="Segoe UI"/>
              </a:rPr>
              <a:t>Hospital Ask:</a:t>
            </a:r>
          </a:p>
          <a:p>
            <a:pPr lvl="2"/>
            <a:r>
              <a:rPr lang="en-US" sz="1600">
                <a:solidFill>
                  <a:srgbClr val="000000"/>
                </a:solidFill>
                <a:latin typeface="Calibri"/>
                <a:ea typeface="Calibri"/>
                <a:cs typeface="Segoe UI"/>
              </a:rPr>
              <a:t>Hospitals should contact contracted vendors with their patient transfer needs and establish a delta of resources still needed to share for evaluation purposes</a:t>
            </a:r>
          </a:p>
          <a:p>
            <a:pPr lvl="2"/>
            <a:r>
              <a:rPr lang="en-US" sz="1600">
                <a:solidFill>
                  <a:srgbClr val="000000"/>
                </a:solidFill>
                <a:latin typeface="Calibri"/>
                <a:ea typeface="Calibri"/>
                <a:cs typeface="Segoe UI"/>
              </a:rPr>
              <a:t>Hospitals should ask vendors to project availability for July 5th, 2026 specifically given some resources may be deployed for other large-scale events at this time</a:t>
            </a:r>
            <a:endParaRPr lang="en-US" sz="1600">
              <a:latin typeface="Calibri"/>
              <a:ea typeface="Calibri"/>
              <a:cs typeface="Segoe UI"/>
            </a:endParaRPr>
          </a:p>
          <a:p>
            <a:r>
              <a:rPr lang="en-US" sz="1800" b="1">
                <a:solidFill>
                  <a:schemeClr val="accent1"/>
                </a:solidFill>
                <a:latin typeface="Calibri"/>
                <a:cs typeface="Calibri"/>
              </a:rPr>
              <a:t>Objective #4: </a:t>
            </a:r>
            <a:r>
              <a:rPr lang="en-US" sz="1800" b="1">
                <a:solidFill>
                  <a:schemeClr val="accent1"/>
                </a:solidFill>
                <a:latin typeface="Calibri"/>
                <a:ea typeface="Calibri"/>
                <a:cs typeface="Segoe UI"/>
              </a:rPr>
              <a:t>Examine</a:t>
            </a:r>
            <a:r>
              <a:rPr lang="en-US" sz="1800" b="1">
                <a:solidFill>
                  <a:schemeClr val="accent1"/>
                </a:solidFill>
                <a:latin typeface="Calibri"/>
                <a:ea typeface="Calibri"/>
                <a:cs typeface="Calibri"/>
              </a:rPr>
              <a:t> effectiveness of inter-hospital coordination, including transfer needs and load-balancing strategies through the Hospital Coordination Call</a:t>
            </a:r>
          </a:p>
          <a:p>
            <a:pPr marL="600710" lvl="1" indent="-257810">
              <a:buClr>
                <a:schemeClr val="accent1"/>
              </a:buClr>
              <a:buFont typeface="Arial" panose="05000000000000000000" pitchFamily="2" charset="2"/>
              <a:buChar char="–"/>
            </a:pPr>
            <a:r>
              <a:rPr lang="en-US" sz="1600">
                <a:solidFill>
                  <a:srgbClr val="000000"/>
                </a:solidFill>
                <a:latin typeface="Calibri"/>
                <a:ea typeface="Calibri"/>
                <a:cs typeface="Segoe UI"/>
              </a:rPr>
              <a:t>How we intend on achieving this:</a:t>
            </a:r>
          </a:p>
          <a:p>
            <a:pPr lvl="2"/>
            <a:r>
              <a:rPr lang="en-US" sz="1600">
                <a:solidFill>
                  <a:srgbClr val="000000"/>
                </a:solidFill>
                <a:latin typeface="Calibri"/>
                <a:ea typeface="Calibri"/>
                <a:cs typeface="Segoe UI"/>
              </a:rPr>
              <a:t>Coordination via the Hospital Coordination Call</a:t>
            </a:r>
          </a:p>
          <a:p>
            <a:pPr lvl="2">
              <a:buFont typeface="Arial" panose="05000000000000000000" pitchFamily="2" charset="2"/>
              <a:buChar char="•"/>
            </a:pPr>
            <a:r>
              <a:rPr lang="en-US" sz="1600">
                <a:solidFill>
                  <a:srgbClr val="000000"/>
                </a:solidFill>
                <a:latin typeface="Calibri"/>
                <a:ea typeface="Calibri"/>
                <a:cs typeface="Segoe UI"/>
              </a:rPr>
              <a:t>Visual Dashboard of reported census and patient intake information due April 23rd EOD</a:t>
            </a:r>
          </a:p>
          <a:p>
            <a:pPr marL="600710" lvl="1" indent="-257810">
              <a:buClr>
                <a:schemeClr val="accent1"/>
              </a:buClr>
            </a:pPr>
            <a:r>
              <a:rPr lang="en-US" sz="1600">
                <a:solidFill>
                  <a:srgbClr val="000000"/>
                </a:solidFill>
                <a:latin typeface="Calibri"/>
                <a:ea typeface="Calibri"/>
                <a:cs typeface="Segoe UI"/>
              </a:rPr>
              <a:t>Hospital Ask:</a:t>
            </a:r>
            <a:r>
              <a:rPr lang="en-US" sz="1600" b="1">
                <a:solidFill>
                  <a:srgbClr val="000000"/>
                </a:solidFill>
                <a:latin typeface="Calibri"/>
                <a:ea typeface="Calibri"/>
                <a:cs typeface="Segoe UI"/>
              </a:rPr>
              <a:t> </a:t>
            </a:r>
            <a:endParaRPr lang="en-US" sz="1600">
              <a:solidFill>
                <a:srgbClr val="000000"/>
              </a:solidFill>
              <a:latin typeface="Calibri"/>
              <a:ea typeface="Calibri"/>
              <a:cs typeface="Segoe UI"/>
            </a:endParaRPr>
          </a:p>
          <a:p>
            <a:pPr lvl="2"/>
            <a:r>
              <a:rPr lang="en-US" sz="1600">
                <a:solidFill>
                  <a:srgbClr val="000000"/>
                </a:solidFill>
                <a:latin typeface="Calibri"/>
                <a:ea typeface="Calibri"/>
                <a:cs typeface="Segoe UI"/>
              </a:rPr>
              <a:t>Load balancing and transfer needs to be determined prior to Hospital Coordination Call (April 24th)</a:t>
            </a:r>
            <a:endParaRPr lang="en-US" sz="1600">
              <a:latin typeface="Calibri"/>
              <a:cs typeface="Segoe UI"/>
            </a:endParaRPr>
          </a:p>
          <a:p>
            <a:endParaRPr lang="en-US" sz="1600" b="1">
              <a:solidFill>
                <a:schemeClr val="accent1"/>
              </a:solidFill>
              <a:latin typeface="Calibri"/>
              <a:ea typeface="Calibri"/>
              <a:cs typeface="Calibri"/>
            </a:endParaRPr>
          </a:p>
          <a:p>
            <a:pPr marL="600710" lvl="1" indent="-257810"/>
            <a:endParaRPr lang="en-US" sz="1500" b="1">
              <a:solidFill>
                <a:schemeClr val="accent1"/>
              </a:solidFill>
              <a:latin typeface="Calibri"/>
              <a:ea typeface="Calibri"/>
              <a:cs typeface="Calibri"/>
            </a:endParaRPr>
          </a:p>
        </p:txBody>
      </p:sp>
      <p:sp>
        <p:nvSpPr>
          <p:cNvPr id="7" name="Slide Number Placeholder 6">
            <a:extLst>
              <a:ext uri="{FF2B5EF4-FFF2-40B4-BE49-F238E27FC236}">
                <a16:creationId xmlns:a16="http://schemas.microsoft.com/office/drawing/2014/main" id="{6579169F-6C9E-64E2-E380-05E4141FFD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A4B26-F65E-4771-8FFD-84ABE4FCD18A}" type="slidenum">
              <a:rPr kumimoji="0" lang="en-US" sz="11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1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99091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851DE-B07A-84A8-4DAD-B5EE2378726E}"/>
              </a:ext>
            </a:extLst>
          </p:cNvPr>
          <p:cNvSpPr>
            <a:spLocks noGrp="1"/>
          </p:cNvSpPr>
          <p:nvPr>
            <p:ph type="title"/>
          </p:nvPr>
        </p:nvSpPr>
        <p:spPr>
          <a:xfrm>
            <a:off x="609600" y="274641"/>
            <a:ext cx="10972800" cy="872907"/>
          </a:xfrm>
        </p:spPr>
        <p:txBody>
          <a:bodyPr anchor="ctr">
            <a:normAutofit/>
          </a:bodyPr>
          <a:lstStyle/>
          <a:p>
            <a:r>
              <a:rPr lang="en-US"/>
              <a:t>Scenario</a:t>
            </a:r>
          </a:p>
        </p:txBody>
      </p:sp>
      <p:sp>
        <p:nvSpPr>
          <p:cNvPr id="14" name="Content Placeholder 2">
            <a:extLst>
              <a:ext uri="{FF2B5EF4-FFF2-40B4-BE49-F238E27FC236}">
                <a16:creationId xmlns:a16="http://schemas.microsoft.com/office/drawing/2014/main" id="{D853DED8-576D-FED1-B4EE-DB721F151A21}"/>
              </a:ext>
            </a:extLst>
          </p:cNvPr>
          <p:cNvSpPr>
            <a:spLocks noGrp="1"/>
          </p:cNvSpPr>
          <p:nvPr>
            <p:ph sz="half" idx="1"/>
          </p:nvPr>
        </p:nvSpPr>
        <p:spPr>
          <a:xfrm>
            <a:off x="609600" y="1394015"/>
            <a:ext cx="5465482" cy="4723186"/>
          </a:xfrm>
        </p:spPr>
        <p:txBody>
          <a:bodyPr vert="horz" lIns="91440" tIns="45720" rIns="91440" bIns="45720" rtlCol="0" anchor="t">
            <a:normAutofit/>
          </a:bodyPr>
          <a:lstStyle/>
          <a:p>
            <a:r>
              <a:rPr lang="en-US" sz="1600"/>
              <a:t>July 5</a:t>
            </a:r>
            <a:r>
              <a:rPr lang="en-US" sz="1600" baseline="30000"/>
              <a:t>th</a:t>
            </a:r>
            <a:r>
              <a:rPr lang="en-US" sz="1600"/>
              <a:t>, FIFA World Cup, Sail 250, International Naval Review, post 4</a:t>
            </a:r>
            <a:r>
              <a:rPr lang="en-US" sz="1600" baseline="30000"/>
              <a:t>th</a:t>
            </a:r>
            <a:r>
              <a:rPr lang="en-US" sz="1600"/>
              <a:t> of July madness, Yankees home game</a:t>
            </a:r>
            <a:endParaRPr lang="en-US" sz="1600">
              <a:cs typeface="Segoe UI"/>
            </a:endParaRPr>
          </a:p>
          <a:p>
            <a:pPr marL="600710" lvl="1" indent="-257810">
              <a:buClr>
                <a:schemeClr val="accent1"/>
              </a:buClr>
            </a:pPr>
            <a:r>
              <a:rPr lang="en-US" sz="1400"/>
              <a:t>Incident 1: Rockefeller Center Fan Village</a:t>
            </a:r>
            <a:endParaRPr lang="en-US" sz="1400">
              <a:cs typeface="Segoe UI"/>
            </a:endParaRPr>
          </a:p>
          <a:p>
            <a:pPr marL="600710" lvl="1" indent="-257810">
              <a:buClr>
                <a:schemeClr val="accent1"/>
              </a:buClr>
            </a:pPr>
            <a:r>
              <a:rPr lang="en-US" sz="1400"/>
              <a:t>Incident 2: Brooklyn Bridge Park/DUMBO </a:t>
            </a:r>
            <a:endParaRPr lang="en-US" sz="1400">
              <a:cs typeface="Segoe UI"/>
            </a:endParaRPr>
          </a:p>
          <a:p>
            <a:pPr marL="600710" lvl="1" indent="-257810">
              <a:buClr>
                <a:schemeClr val="accent1"/>
              </a:buClr>
            </a:pPr>
            <a:r>
              <a:rPr lang="en-US" sz="1400"/>
              <a:t>Incident 3: Billy Jean King National Tennis Center </a:t>
            </a:r>
            <a:endParaRPr lang="en-US" sz="1400">
              <a:cs typeface="Segoe UI"/>
            </a:endParaRPr>
          </a:p>
          <a:p>
            <a:pPr marL="600710" lvl="1" indent="-257810">
              <a:buClr>
                <a:schemeClr val="accent1"/>
              </a:buClr>
            </a:pPr>
            <a:r>
              <a:rPr lang="en-US" sz="1400"/>
              <a:t>Incident 4: Yankee Stadium</a:t>
            </a:r>
            <a:endParaRPr lang="en-US" sz="1400">
              <a:cs typeface="Segoe UI"/>
            </a:endParaRPr>
          </a:p>
          <a:p>
            <a:pPr marL="600710" lvl="1" indent="-257810">
              <a:buClr>
                <a:schemeClr val="accent1"/>
              </a:buClr>
            </a:pPr>
            <a:r>
              <a:rPr lang="en-US" sz="1400"/>
              <a:t>Incident 5: </a:t>
            </a:r>
            <a:r>
              <a:rPr lang="en-US" sz="1400" err="1"/>
              <a:t>Ferryhawks</a:t>
            </a:r>
            <a:r>
              <a:rPr lang="en-US" sz="1400"/>
              <a:t> Stadium </a:t>
            </a:r>
            <a:endParaRPr lang="en-US" sz="1400">
              <a:cs typeface="Segoe UI"/>
            </a:endParaRPr>
          </a:p>
          <a:p>
            <a:pPr marL="600710" lvl="1" indent="-257810">
              <a:buClr>
                <a:schemeClr val="accent1"/>
              </a:buClr>
            </a:pPr>
            <a:r>
              <a:rPr lang="en-US" sz="1400"/>
              <a:t>Incident 6: Knockdown Center </a:t>
            </a:r>
            <a:endParaRPr lang="en-US" sz="1400">
              <a:cs typeface="Segoe UI"/>
            </a:endParaRPr>
          </a:p>
          <a:p>
            <a:r>
              <a:rPr lang="en-US" sz="1400"/>
              <a:t>O</a:t>
            </a:r>
            <a:r>
              <a:rPr lang="en-US" sz="1600"/>
              <a:t>ther scenario details</a:t>
            </a:r>
            <a:endParaRPr lang="en-US" sz="1600">
              <a:cs typeface="Segoe UI"/>
            </a:endParaRPr>
          </a:p>
          <a:p>
            <a:pPr marL="600710" lvl="1" indent="-257810">
              <a:buClr>
                <a:schemeClr val="accent1"/>
              </a:buClr>
            </a:pPr>
            <a:r>
              <a:rPr lang="en-US" sz="1400"/>
              <a:t>Heat</a:t>
            </a:r>
            <a:r>
              <a:rPr lang="en-US" sz="1400">
                <a:cs typeface="Segoe UI"/>
              </a:rPr>
              <a:t> Advisory </a:t>
            </a:r>
            <a:r>
              <a:rPr lang="en-US" sz="1400">
                <a:ea typeface="+mn-lt"/>
                <a:cs typeface="+mn-lt"/>
              </a:rPr>
              <a:t>issued through the 2000 HRS today.</a:t>
            </a:r>
            <a:endParaRPr lang="en-US" sz="1400">
              <a:cs typeface="Segoe UI"/>
            </a:endParaRPr>
          </a:p>
          <a:p>
            <a:pPr lvl="2"/>
            <a:r>
              <a:rPr lang="en-US" sz="1200">
                <a:ea typeface="+mn-lt"/>
                <a:cs typeface="+mn-lt"/>
              </a:rPr>
              <a:t>Max Heat Index: 96</a:t>
            </a:r>
            <a:endParaRPr lang="en-US" sz="1200">
              <a:cs typeface="Segoe UI"/>
            </a:endParaRPr>
          </a:p>
          <a:p>
            <a:pPr lvl="2"/>
            <a:r>
              <a:rPr lang="en-US" sz="1200">
                <a:ea typeface="+mn-lt"/>
                <a:cs typeface="+mn-lt"/>
              </a:rPr>
              <a:t>Max Temp: 92</a:t>
            </a:r>
            <a:endParaRPr lang="en-US" sz="1200">
              <a:cs typeface="Segoe UI"/>
            </a:endParaRPr>
          </a:p>
          <a:p>
            <a:pPr marL="600710" lvl="1" indent="-257810">
              <a:buClr>
                <a:schemeClr val="accent1"/>
              </a:buClr>
            </a:pPr>
            <a:r>
              <a:rPr lang="en-US" sz="1400">
                <a:ea typeface="+mn-lt"/>
                <a:cs typeface="+mn-lt"/>
              </a:rPr>
              <a:t>42nd Street closure river to river</a:t>
            </a:r>
            <a:endParaRPr lang="en-US" sz="1400">
              <a:cs typeface="Segoe UI"/>
            </a:endParaRPr>
          </a:p>
          <a:p>
            <a:pPr marL="600710" lvl="1" indent="-257810">
              <a:buClr>
                <a:schemeClr val="accent1"/>
              </a:buClr>
            </a:pPr>
            <a:r>
              <a:rPr lang="en-US" sz="1400">
                <a:ea typeface="+mn-lt"/>
                <a:cs typeface="+mn-lt"/>
              </a:rPr>
              <a:t>5th and 6th Avenue closure</a:t>
            </a:r>
            <a:endParaRPr lang="en-US" sz="1400">
              <a:cs typeface="Segoe UI"/>
            </a:endParaRPr>
          </a:p>
          <a:p>
            <a:pPr marL="600710" lvl="1" indent="-257810">
              <a:buClr>
                <a:schemeClr val="accent1"/>
              </a:buClr>
            </a:pPr>
            <a:r>
              <a:rPr lang="en-US" sz="1400">
                <a:cs typeface="Segoe UI"/>
              </a:rPr>
              <a:t>Lincoln tunnel potential closure </a:t>
            </a:r>
          </a:p>
        </p:txBody>
      </p:sp>
      <p:pic>
        <p:nvPicPr>
          <p:cNvPr id="9" name="Content Placeholder 8">
            <a:extLst>
              <a:ext uri="{FF2B5EF4-FFF2-40B4-BE49-F238E27FC236}">
                <a16:creationId xmlns:a16="http://schemas.microsoft.com/office/drawing/2014/main" id="{05F87E9A-2C02-211C-6DAA-A17E5EF49394}"/>
              </a:ext>
            </a:extLst>
          </p:cNvPr>
          <p:cNvPicPr>
            <a:picLocks noGrp="1" noChangeAspect="1"/>
          </p:cNvPicPr>
          <p:nvPr>
            <p:ph sz="half" idx="2"/>
          </p:nvPr>
        </p:nvPicPr>
        <p:blipFill>
          <a:blip r:embed="rId3"/>
          <a:stretch>
            <a:fillRect/>
          </a:stretch>
        </p:blipFill>
        <p:spPr>
          <a:xfrm>
            <a:off x="6325716" y="1447803"/>
            <a:ext cx="5128568" cy="4525963"/>
          </a:xfrm>
          <a:prstGeom prst="rect">
            <a:avLst/>
          </a:prstGeom>
          <a:noFill/>
          <a:ln w="25400">
            <a:solidFill>
              <a:schemeClr val="accent1"/>
            </a:solidFill>
          </a:ln>
        </p:spPr>
      </p:pic>
      <p:sp>
        <p:nvSpPr>
          <p:cNvPr id="4" name="Slide Number Placeholder 3">
            <a:extLst>
              <a:ext uri="{FF2B5EF4-FFF2-40B4-BE49-F238E27FC236}">
                <a16:creationId xmlns:a16="http://schemas.microsoft.com/office/drawing/2014/main" id="{35D0EF03-515B-43E8-3941-C4B6094DAE34}"/>
              </a:ext>
            </a:extLst>
          </p:cNvPr>
          <p:cNvSpPr>
            <a:spLocks noGrp="1"/>
          </p:cNvSpPr>
          <p:nvPr>
            <p:ph type="sldNum" sz="quarter" idx="12"/>
          </p:nvPr>
        </p:nvSpPr>
        <p:spPr>
          <a:xfrm>
            <a:off x="11242619" y="6448427"/>
            <a:ext cx="739515" cy="273050"/>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83A4B26-F65E-4771-8FFD-84ABE4FCD18A}" type="slidenum">
              <a:rPr kumimoji="0" lang="en-US" sz="11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sz="11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634258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54654-554D-620C-559F-5EDF2C62D28B}"/>
              </a:ext>
            </a:extLst>
          </p:cNvPr>
          <p:cNvSpPr>
            <a:spLocks noGrp="1"/>
          </p:cNvSpPr>
          <p:nvPr>
            <p:ph type="title"/>
          </p:nvPr>
        </p:nvSpPr>
        <p:spPr/>
        <p:txBody>
          <a:bodyPr/>
          <a:lstStyle/>
          <a:p>
            <a:r>
              <a:rPr lang="en-US"/>
              <a:t>Patient Count and Breakdown</a:t>
            </a:r>
          </a:p>
        </p:txBody>
      </p:sp>
      <p:sp>
        <p:nvSpPr>
          <p:cNvPr id="3" name="Content Placeholder 2">
            <a:extLst>
              <a:ext uri="{FF2B5EF4-FFF2-40B4-BE49-F238E27FC236}">
                <a16:creationId xmlns:a16="http://schemas.microsoft.com/office/drawing/2014/main" id="{4EFCE3BF-5527-F757-FADA-91A311CE0ADF}"/>
              </a:ext>
            </a:extLst>
          </p:cNvPr>
          <p:cNvSpPr>
            <a:spLocks noGrp="1"/>
          </p:cNvSpPr>
          <p:nvPr>
            <p:ph idx="1"/>
          </p:nvPr>
        </p:nvSpPr>
        <p:spPr/>
        <p:txBody>
          <a:bodyPr vert="horz" lIns="91440" tIns="45720" rIns="91440" bIns="45720" rtlCol="0" anchor="t">
            <a:normAutofit/>
          </a:bodyPr>
          <a:lstStyle/>
          <a:p>
            <a:pPr fontAlgn="base"/>
            <a:r>
              <a:rPr lang="en-US" sz="2800" b="1"/>
              <a:t>Target Number from Guidance: 2500-3000 patients</a:t>
            </a:r>
            <a:r>
              <a:rPr lang="en-US" sz="2800"/>
              <a:t>​</a:t>
            </a:r>
            <a:endParaRPr lang="en-US" sz="2800">
              <a:cs typeface="Segoe UI"/>
            </a:endParaRPr>
          </a:p>
          <a:p>
            <a:pPr marL="600710" lvl="1" indent="-257810" fontAlgn="base">
              <a:buClr>
                <a:schemeClr val="accent1"/>
              </a:buClr>
            </a:pPr>
            <a:r>
              <a:rPr lang="en-US" sz="2500"/>
              <a:t>Distributed from six target sites​</a:t>
            </a:r>
            <a:endParaRPr lang="en-US" sz="2500">
              <a:cs typeface="Segoe UI"/>
            </a:endParaRPr>
          </a:p>
          <a:p>
            <a:pPr fontAlgn="base"/>
            <a:r>
              <a:rPr lang="en-US" sz="2800" b="1">
                <a:cs typeface="Segoe UI"/>
              </a:rPr>
              <a:t>Patients will be distributed amongst HCC facilities with consideration to incident locations</a:t>
            </a:r>
          </a:p>
          <a:p>
            <a:pPr marL="600710" lvl="1" indent="-257810">
              <a:buClr>
                <a:schemeClr val="accent1"/>
              </a:buClr>
            </a:pPr>
            <a:r>
              <a:rPr lang="en-US" sz="2500"/>
              <a:t>Red and Orange patients would come off scene within one hour​</a:t>
            </a:r>
            <a:endParaRPr lang="en-US" sz="2800">
              <a:cs typeface="Segoe UI"/>
            </a:endParaRPr>
          </a:p>
          <a:p>
            <a:pPr marL="600710" lvl="1" indent="-257810">
              <a:buClr>
                <a:schemeClr val="accent1"/>
              </a:buClr>
            </a:pPr>
            <a:r>
              <a:rPr lang="en-US" sz="2500"/>
              <a:t>Yellow and Green patients within two hours​</a:t>
            </a:r>
            <a:endParaRPr lang="en-US" sz="2500">
              <a:cs typeface="Segoe UI"/>
            </a:endParaRPr>
          </a:p>
          <a:p>
            <a:endParaRPr lang="en-US" sz="3100">
              <a:cs typeface="Segoe UI"/>
            </a:endParaRPr>
          </a:p>
          <a:p>
            <a:pPr>
              <a:buFont typeface="Segoe UI" panose="020B0502040204020203" pitchFamily="34" charset="0"/>
              <a:buChar char="-"/>
            </a:pPr>
            <a:endParaRPr lang="en-US" sz="2800">
              <a:cs typeface="Segoe UI"/>
            </a:endParaRPr>
          </a:p>
          <a:p>
            <a:pPr marL="0" indent="0" fontAlgn="base">
              <a:buNone/>
            </a:pPr>
            <a:endParaRPr lang="en-US">
              <a:cs typeface="Segoe UI"/>
            </a:endParaRPr>
          </a:p>
        </p:txBody>
      </p:sp>
      <p:sp>
        <p:nvSpPr>
          <p:cNvPr id="4" name="Slide Number Placeholder 3">
            <a:extLst>
              <a:ext uri="{FF2B5EF4-FFF2-40B4-BE49-F238E27FC236}">
                <a16:creationId xmlns:a16="http://schemas.microsoft.com/office/drawing/2014/main" id="{B63E647A-D733-5487-AC3D-53811DCC2B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A4B26-F65E-4771-8FFD-84ABE4FCD18A}" type="slidenum">
              <a:rPr kumimoji="0" lang="en-US" sz="11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1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410618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36B5E-86A7-FF1A-5CBC-CC853B23C57F}"/>
              </a:ext>
            </a:extLst>
          </p:cNvPr>
          <p:cNvSpPr>
            <a:spLocks noGrp="1"/>
          </p:cNvSpPr>
          <p:nvPr>
            <p:ph type="title"/>
          </p:nvPr>
        </p:nvSpPr>
        <p:spPr/>
        <p:txBody>
          <a:bodyPr/>
          <a:lstStyle/>
          <a:p>
            <a:r>
              <a:rPr lang="en-US"/>
              <a:t>Key Dates and Gameplay</a:t>
            </a:r>
          </a:p>
        </p:txBody>
      </p:sp>
      <p:sp>
        <p:nvSpPr>
          <p:cNvPr id="4" name="Slide Number Placeholder 3">
            <a:extLst>
              <a:ext uri="{FF2B5EF4-FFF2-40B4-BE49-F238E27FC236}">
                <a16:creationId xmlns:a16="http://schemas.microsoft.com/office/drawing/2014/main" id="{47403553-88FE-B164-02C7-562657728B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A4B26-F65E-4771-8FFD-84ABE4FCD18A}" type="slidenum">
              <a:rPr kumimoji="0" lang="en-US" sz="11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100" b="1" i="0" u="none" strike="noStrike" kern="1200" cap="none" spc="0" normalizeH="0" baseline="0" noProof="0">
              <a:ln>
                <a:noFill/>
              </a:ln>
              <a:solidFill>
                <a:prstClr val="white"/>
              </a:solidFill>
              <a:effectLst/>
              <a:uLnTx/>
              <a:uFillTx/>
              <a:latin typeface="Segoe UI"/>
              <a:ea typeface="+mn-ea"/>
              <a:cs typeface="+mn-cs"/>
            </a:endParaRPr>
          </a:p>
        </p:txBody>
      </p:sp>
      <p:graphicFrame>
        <p:nvGraphicFramePr>
          <p:cNvPr id="5" name="Diagram 3">
            <a:extLst>
              <a:ext uri="{FF2B5EF4-FFF2-40B4-BE49-F238E27FC236}">
                <a16:creationId xmlns:a16="http://schemas.microsoft.com/office/drawing/2014/main" id="{B5D5672D-2DEA-161E-2050-6220578BE9AE}"/>
              </a:ext>
            </a:extLst>
          </p:cNvPr>
          <p:cNvGraphicFramePr>
            <a:graphicFrameLocks noGrp="1"/>
          </p:cNvGraphicFramePr>
          <p:nvPr>
            <p:ph idx="1"/>
            <p:extLst>
              <p:ext uri="{D42A27DB-BD31-4B8C-83A1-F6EECF244321}">
                <p14:modId xmlns:p14="http://schemas.microsoft.com/office/powerpoint/2010/main" val="4255350316"/>
              </p:ext>
            </p:extLst>
          </p:nvPr>
        </p:nvGraphicFramePr>
        <p:xfrm>
          <a:off x="609600" y="1447800"/>
          <a:ext cx="109728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4570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4">
            <a:extLst>
              <a:ext uri="{FF2B5EF4-FFF2-40B4-BE49-F238E27FC236}">
                <a16:creationId xmlns:a16="http://schemas.microsoft.com/office/drawing/2014/main" id="{9F313543-F31D-7340-AA61-8688990F3196}"/>
              </a:ext>
            </a:extLst>
          </p:cNvPr>
          <p:cNvSpPr>
            <a:spLocks noGrp="1"/>
          </p:cNvSpPr>
          <p:nvPr>
            <p:ph sz="quarter" idx="4"/>
          </p:nvPr>
        </p:nvSpPr>
        <p:spPr>
          <a:xfrm>
            <a:off x="6644640" y="1556721"/>
            <a:ext cx="5242559" cy="4310679"/>
          </a:xfrm>
          <a:solidFill>
            <a:schemeClr val="accent6">
              <a:lumMod val="20000"/>
              <a:lumOff val="80000"/>
            </a:schemeClr>
          </a:solidFill>
        </p:spPr>
        <p:txBody>
          <a:bodyPr vert="horz" wrap="square" lIns="91440" tIns="45720" rIns="91440" bIns="45720" rtlCol="0" anchor="t">
            <a:noAutofit/>
          </a:bodyPr>
          <a:lstStyle/>
          <a:p>
            <a:pPr marL="0" indent="0">
              <a:buNone/>
            </a:pPr>
            <a:r>
              <a:rPr lang="en-US" sz="2300" b="1">
                <a:solidFill>
                  <a:schemeClr val="accent1"/>
                </a:solidFill>
              </a:rPr>
              <a:t>Key Tasks</a:t>
            </a:r>
          </a:p>
          <a:p>
            <a:r>
              <a:rPr lang="en-US" sz="2300" i="1">
                <a:solidFill>
                  <a:schemeClr val="accent1"/>
                </a:solidFill>
              </a:rPr>
              <a:t>Evaluate Census and Rapid Discharge Patients in Anticipation of Surge</a:t>
            </a:r>
            <a:endParaRPr lang="en-US" sz="2300" i="1">
              <a:solidFill>
                <a:schemeClr val="accent1"/>
              </a:solidFill>
              <a:cs typeface="Segoe UI"/>
            </a:endParaRPr>
          </a:p>
          <a:p>
            <a:r>
              <a:rPr lang="en-US" sz="2300" i="1">
                <a:solidFill>
                  <a:schemeClr val="accent1"/>
                </a:solidFill>
              </a:rPr>
              <a:t>Receive, Triage, and Disposition Surge of ED Patients (local) </a:t>
            </a:r>
            <a:endParaRPr lang="en-US" sz="2300" i="1">
              <a:solidFill>
                <a:schemeClr val="accent1"/>
              </a:solidFill>
              <a:cs typeface="Segoe UI"/>
            </a:endParaRPr>
          </a:p>
          <a:p>
            <a:r>
              <a:rPr lang="en-US" sz="2300" i="1">
                <a:solidFill>
                  <a:schemeClr val="accent1"/>
                </a:solidFill>
              </a:rPr>
              <a:t>Determine transfer needs or excess capacity availability</a:t>
            </a:r>
            <a:endParaRPr lang="en-US" sz="2300" i="1">
              <a:solidFill>
                <a:schemeClr val="accent1"/>
              </a:solidFill>
              <a:cs typeface="Segoe UI"/>
            </a:endParaRPr>
          </a:p>
          <a:p>
            <a:pPr marL="0" indent="0">
              <a:buNone/>
            </a:pPr>
            <a:r>
              <a:rPr lang="en-US" sz="2300" b="1">
                <a:solidFill>
                  <a:schemeClr val="accent1"/>
                </a:solidFill>
              </a:rPr>
              <a:t>Outputs of Part 1</a:t>
            </a:r>
            <a:endParaRPr lang="en-US" sz="2300" b="1">
              <a:solidFill>
                <a:schemeClr val="accent1"/>
              </a:solidFill>
              <a:cs typeface="Segoe UI"/>
            </a:endParaRPr>
          </a:p>
          <a:p>
            <a:r>
              <a:rPr lang="en-US" sz="2300" i="1">
                <a:solidFill>
                  <a:schemeClr val="accent1"/>
                </a:solidFill>
              </a:rPr>
              <a:t>Completed Survey with bed capacity, needs for transfers, bed availability, transfer capabilities</a:t>
            </a:r>
            <a:endParaRPr lang="en-US" sz="2300" i="1">
              <a:solidFill>
                <a:schemeClr val="accent1"/>
              </a:solidFill>
              <a:cs typeface="Segoe UI"/>
            </a:endParaRPr>
          </a:p>
        </p:txBody>
      </p:sp>
      <p:sp>
        <p:nvSpPr>
          <p:cNvPr id="16" name="Content Placeholder 15">
            <a:extLst>
              <a:ext uri="{FF2B5EF4-FFF2-40B4-BE49-F238E27FC236}">
                <a16:creationId xmlns:a16="http://schemas.microsoft.com/office/drawing/2014/main" id="{919F6DB5-DD08-977C-55D5-6B030E77BA88}"/>
              </a:ext>
            </a:extLst>
          </p:cNvPr>
          <p:cNvSpPr>
            <a:spLocks noGrp="1"/>
          </p:cNvSpPr>
          <p:nvPr>
            <p:ph sz="half" idx="2"/>
          </p:nvPr>
        </p:nvSpPr>
        <p:spPr>
          <a:xfrm>
            <a:off x="427422" y="1323304"/>
            <a:ext cx="5242560" cy="4797665"/>
          </a:xfrm>
        </p:spPr>
        <p:txBody>
          <a:bodyPr vert="horz" lIns="91440" tIns="45720" rIns="91440" bIns="45720" rtlCol="0" anchor="t">
            <a:noAutofit/>
          </a:bodyPr>
          <a:lstStyle/>
          <a:p>
            <a:r>
              <a:rPr lang="en-US" sz="2200" b="1">
                <a:solidFill>
                  <a:schemeClr val="accent1"/>
                </a:solidFill>
              </a:rPr>
              <a:t>Game Time: </a:t>
            </a:r>
            <a:r>
              <a:rPr lang="en-US" sz="2200">
                <a:solidFill>
                  <a:schemeClr val="accent1"/>
                </a:solidFill>
              </a:rPr>
              <a:t>July 5, 2026, incident occurs at 4:00pm</a:t>
            </a:r>
          </a:p>
          <a:p>
            <a:pPr marL="600710" lvl="1" indent="-257810">
              <a:buClr>
                <a:schemeClr val="accent1"/>
              </a:buClr>
            </a:pPr>
            <a:r>
              <a:rPr lang="en-US" sz="1800">
                <a:solidFill>
                  <a:srgbClr val="000000"/>
                </a:solidFill>
                <a:cs typeface="Segoe UI"/>
              </a:rPr>
              <a:t>Call occurs +90 minutes of incident </a:t>
            </a:r>
            <a:r>
              <a:rPr lang="en-US" sz="1800" i="1">
                <a:solidFill>
                  <a:srgbClr val="000000"/>
                </a:solidFill>
                <a:cs typeface="Segoe UI"/>
              </a:rPr>
              <a:t>– Game time: 5:30 pm</a:t>
            </a:r>
            <a:r>
              <a:rPr lang="en-US" sz="1800">
                <a:solidFill>
                  <a:srgbClr val="000000"/>
                </a:solidFill>
                <a:cs typeface="Segoe UI"/>
              </a:rPr>
              <a:t> </a:t>
            </a:r>
            <a:endParaRPr lang="en-US" sz="1800">
              <a:solidFill>
                <a:schemeClr val="accent1"/>
              </a:solidFill>
              <a:cs typeface="Segoe UI"/>
            </a:endParaRPr>
          </a:p>
          <a:p>
            <a:r>
              <a:rPr lang="en-US" sz="2200" b="1">
                <a:solidFill>
                  <a:schemeClr val="accent1"/>
                </a:solidFill>
              </a:rPr>
              <a:t>Real Time Activity: </a:t>
            </a:r>
            <a:r>
              <a:rPr lang="en-US" sz="2200">
                <a:solidFill>
                  <a:schemeClr val="accent1"/>
                </a:solidFill>
              </a:rPr>
              <a:t>April 20, 11am via Zoom (30 minutes)</a:t>
            </a:r>
            <a:endParaRPr lang="en-US" sz="2200" b="1">
              <a:solidFill>
                <a:schemeClr val="accent1"/>
              </a:solidFill>
            </a:endParaRPr>
          </a:p>
          <a:p>
            <a:pPr marL="600710" lvl="1" indent="-257810">
              <a:buClr>
                <a:schemeClr val="accent1"/>
              </a:buClr>
            </a:pPr>
            <a:r>
              <a:rPr lang="en-US" sz="1800">
                <a:solidFill>
                  <a:srgbClr val="000000"/>
                </a:solidFill>
              </a:rPr>
              <a:t>“Fishbowl Webinar”, Intended to be scenario introduction and education on process </a:t>
            </a:r>
            <a:endParaRPr lang="en-US" sz="1800" b="1">
              <a:solidFill>
                <a:srgbClr val="243658"/>
              </a:solidFill>
              <a:highlight>
                <a:srgbClr val="FFFF00"/>
              </a:highlight>
              <a:cs typeface="Segoe UI"/>
            </a:endParaRPr>
          </a:p>
          <a:p>
            <a:pPr marL="600710" lvl="1" indent="-257810">
              <a:buClr>
                <a:schemeClr val="accent1"/>
              </a:buClr>
            </a:pPr>
            <a:r>
              <a:rPr lang="en-US" sz="1800">
                <a:solidFill>
                  <a:srgbClr val="000000"/>
                </a:solidFill>
              </a:rPr>
              <a:t>Lead by NYC Emergency Management </a:t>
            </a:r>
            <a:endParaRPr lang="en-US" sz="1800">
              <a:solidFill>
                <a:srgbClr val="000000"/>
              </a:solidFill>
              <a:cs typeface="Segoe UI"/>
            </a:endParaRPr>
          </a:p>
          <a:p>
            <a:pPr marL="600710" lvl="1" indent="-257810">
              <a:buClr>
                <a:schemeClr val="accent1"/>
              </a:buClr>
            </a:pPr>
            <a:r>
              <a:rPr lang="en-US" sz="1800">
                <a:solidFill>
                  <a:srgbClr val="000000"/>
                </a:solidFill>
              </a:rPr>
              <a:t>Involves: NYCEM, DOHMH, OCME, FDNY, GNYHA, H+H </a:t>
            </a:r>
            <a:endParaRPr lang="en-US" sz="1800">
              <a:cs typeface="Segoe UI"/>
            </a:endParaRPr>
          </a:p>
          <a:p>
            <a:r>
              <a:rPr lang="en-US" sz="2200" b="1">
                <a:solidFill>
                  <a:schemeClr val="accent1"/>
                </a:solidFill>
              </a:rPr>
              <a:t>Asynchronous, internal gameplay:</a:t>
            </a:r>
            <a:r>
              <a:rPr lang="en-US" sz="2200">
                <a:solidFill>
                  <a:schemeClr val="accent1"/>
                </a:solidFill>
              </a:rPr>
              <a:t> 3.5 days to accomplish tasks</a:t>
            </a:r>
            <a:endParaRPr lang="en-US" sz="2200" b="1">
              <a:solidFill>
                <a:schemeClr val="accent1"/>
              </a:solidFill>
              <a:cs typeface="Segoe UI"/>
            </a:endParaRPr>
          </a:p>
          <a:p>
            <a:endParaRPr lang="en-US" sz="2200">
              <a:solidFill>
                <a:schemeClr val="accent1"/>
              </a:solidFill>
              <a:cs typeface="Segoe UI"/>
            </a:endParaRPr>
          </a:p>
        </p:txBody>
      </p:sp>
      <p:sp>
        <p:nvSpPr>
          <p:cNvPr id="3" name="Title 2">
            <a:extLst>
              <a:ext uri="{FF2B5EF4-FFF2-40B4-BE49-F238E27FC236}">
                <a16:creationId xmlns:a16="http://schemas.microsoft.com/office/drawing/2014/main" id="{20BF48EF-2827-6941-095A-22CB66DB4580}"/>
              </a:ext>
            </a:extLst>
          </p:cNvPr>
          <p:cNvSpPr>
            <a:spLocks noGrp="1"/>
          </p:cNvSpPr>
          <p:nvPr>
            <p:ph type="title"/>
          </p:nvPr>
        </p:nvSpPr>
        <p:spPr/>
        <p:txBody>
          <a:bodyPr/>
          <a:lstStyle/>
          <a:p>
            <a:r>
              <a:rPr lang="en-US" b="1"/>
              <a:t>Part 1:</a:t>
            </a:r>
            <a:r>
              <a:rPr lang="en-US"/>
              <a:t> April 20 to April 24</a:t>
            </a:r>
          </a:p>
        </p:txBody>
      </p:sp>
      <p:cxnSp>
        <p:nvCxnSpPr>
          <p:cNvPr id="6" name="Straight Connector 5">
            <a:extLst>
              <a:ext uri="{FF2B5EF4-FFF2-40B4-BE49-F238E27FC236}">
                <a16:creationId xmlns:a16="http://schemas.microsoft.com/office/drawing/2014/main" id="{7F2ACE1A-AC87-5DBB-6CAC-57A6FB9F310D}"/>
              </a:ext>
            </a:extLst>
          </p:cNvPr>
          <p:cNvCxnSpPr/>
          <p:nvPr/>
        </p:nvCxnSpPr>
        <p:spPr>
          <a:xfrm>
            <a:off x="6096000" y="1568935"/>
            <a:ext cx="0" cy="429846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876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AA9F2-C999-4196-9C05-A2C324386C31}"/>
              </a:ext>
            </a:extLst>
          </p:cNvPr>
          <p:cNvSpPr>
            <a:spLocks noGrp="1"/>
          </p:cNvSpPr>
          <p:nvPr>
            <p:ph type="title"/>
          </p:nvPr>
        </p:nvSpPr>
        <p:spPr/>
        <p:txBody>
          <a:bodyPr/>
          <a:lstStyle/>
          <a:p>
            <a:r>
              <a:rPr lang="en-US" b="1"/>
              <a:t>Part 2: April</a:t>
            </a:r>
            <a:r>
              <a:rPr lang="en-US"/>
              <a:t> 24 </a:t>
            </a:r>
          </a:p>
        </p:txBody>
      </p:sp>
      <p:sp>
        <p:nvSpPr>
          <p:cNvPr id="4" name="Slide Number Placeholder 3">
            <a:extLst>
              <a:ext uri="{FF2B5EF4-FFF2-40B4-BE49-F238E27FC236}">
                <a16:creationId xmlns:a16="http://schemas.microsoft.com/office/drawing/2014/main" id="{6C306FD6-45DF-B361-E49A-EDDDC5E08A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A4B26-F65E-4771-8FFD-84ABE4FCD18A}" type="slidenum">
              <a:rPr kumimoji="0" lang="en-US" sz="11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100" b="1" i="0" u="none" strike="noStrike" kern="1200" cap="none" spc="0" normalizeH="0" baseline="0" noProof="0">
              <a:ln>
                <a:noFill/>
              </a:ln>
              <a:solidFill>
                <a:prstClr val="white"/>
              </a:solidFill>
              <a:effectLst/>
              <a:uLnTx/>
              <a:uFillTx/>
              <a:latin typeface="Segoe UI"/>
              <a:ea typeface="+mn-ea"/>
              <a:cs typeface="+mn-cs"/>
            </a:endParaRPr>
          </a:p>
        </p:txBody>
      </p:sp>
      <p:sp>
        <p:nvSpPr>
          <p:cNvPr id="5" name="Content Placeholder 15">
            <a:extLst>
              <a:ext uri="{FF2B5EF4-FFF2-40B4-BE49-F238E27FC236}">
                <a16:creationId xmlns:a16="http://schemas.microsoft.com/office/drawing/2014/main" id="{9ECF5596-C0DE-5173-35BB-444B7DD59615}"/>
              </a:ext>
            </a:extLst>
          </p:cNvPr>
          <p:cNvSpPr txBox="1">
            <a:spLocks/>
          </p:cNvSpPr>
          <p:nvPr/>
        </p:nvSpPr>
        <p:spPr>
          <a:xfrm>
            <a:off x="332874" y="1504949"/>
            <a:ext cx="4858251" cy="4600575"/>
          </a:xfrm>
          <a:prstGeom prst="rect">
            <a:avLst/>
          </a:prstGeom>
        </p:spPr>
        <p:txBody>
          <a:bodyPr lIns="91440" tIns="45720" rIns="91440" bIns="45720" anchor="t">
            <a:noAutofit/>
          </a:bodyPr>
          <a:lstStyle>
            <a:lvl1pPr marL="257175" indent="-257175" algn="l" defTabSz="685800" rtl="0" eaLnBrk="1" latinLnBrk="0" hangingPunct="1">
              <a:spcBef>
                <a:spcPct val="20000"/>
              </a:spcBef>
              <a:buClr>
                <a:srgbClr val="15305B"/>
              </a:buClr>
              <a:buFont typeface="Wingdings" panose="05000000000000000000" pitchFamily="2" charset="2"/>
              <a:buChar char="§"/>
              <a:defRPr sz="2400" kern="1200">
                <a:solidFill>
                  <a:schemeClr val="tx1"/>
                </a:solidFill>
                <a:latin typeface="+mn-lt"/>
                <a:ea typeface="+mn-ea"/>
                <a:cs typeface="+mn-cs"/>
              </a:defRPr>
            </a:lvl1pPr>
            <a:lvl2pPr marL="601266" indent="-258366" algn="l" defTabSz="685800" rtl="0" eaLnBrk="1" latinLnBrk="0" hangingPunct="1">
              <a:spcBef>
                <a:spcPct val="20000"/>
              </a:spcBef>
              <a:buClr>
                <a:srgbClr val="A98C3B"/>
              </a:buClr>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Clr>
                <a:srgbClr val="15305B"/>
              </a:buClr>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Clr>
                <a:srgbClr val="A98C3B"/>
              </a:buClr>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Clr>
                <a:srgbClr val="15305B"/>
              </a:buClr>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l" defTabSz="685800" rtl="0" eaLnBrk="1" fontAlgn="auto" latinLnBrk="0" hangingPunct="1">
              <a:lnSpc>
                <a:spcPct val="100000"/>
              </a:lnSpc>
              <a:spcBef>
                <a:spcPct val="20000"/>
              </a:spcBef>
              <a:spcAft>
                <a:spcPts val="0"/>
              </a:spcAft>
              <a:buClr>
                <a:srgbClr val="15305B"/>
              </a:buClr>
              <a:buSzTx/>
              <a:buFont typeface="Wingdings" panose="05000000000000000000" pitchFamily="2" charset="2"/>
              <a:buChar char="§"/>
              <a:tabLst/>
              <a:defRPr/>
            </a:pPr>
            <a:r>
              <a:rPr kumimoji="0" lang="en-US" sz="2300" b="1" i="0" u="none" strike="noStrike" kern="1200" cap="none" spc="0" normalizeH="0" baseline="0" noProof="0">
                <a:ln>
                  <a:noFill/>
                </a:ln>
                <a:solidFill>
                  <a:srgbClr val="243658"/>
                </a:solidFill>
                <a:effectLst/>
                <a:uLnTx/>
                <a:uFillTx/>
                <a:latin typeface="Segoe UI"/>
                <a:ea typeface="+mn-ea"/>
                <a:cs typeface="+mn-cs"/>
              </a:rPr>
              <a:t>Hospital Coordination Call</a:t>
            </a:r>
            <a:endParaRPr kumimoji="0" lang="en-US" sz="2300" b="0" i="0" u="none" strike="noStrike" kern="1200" cap="none" spc="0" normalizeH="0" baseline="0" noProof="0">
              <a:ln>
                <a:noFill/>
              </a:ln>
              <a:solidFill>
                <a:srgbClr val="000000"/>
              </a:solidFill>
              <a:effectLst/>
              <a:uLnTx/>
              <a:uFillTx/>
              <a:latin typeface="Segoe UI"/>
              <a:ea typeface="+mn-ea"/>
              <a:cs typeface="Segoe UI"/>
            </a:endParaRPr>
          </a:p>
          <a:p>
            <a:pPr marL="257175" marR="0" lvl="0" indent="-257175" algn="l" defTabSz="685800" rtl="0" eaLnBrk="1" fontAlgn="auto" latinLnBrk="0" hangingPunct="1">
              <a:lnSpc>
                <a:spcPct val="100000"/>
              </a:lnSpc>
              <a:spcBef>
                <a:spcPct val="20000"/>
              </a:spcBef>
              <a:spcAft>
                <a:spcPts val="0"/>
              </a:spcAft>
              <a:buClr>
                <a:srgbClr val="15305B"/>
              </a:buClr>
              <a:buSzTx/>
              <a:buFont typeface="Wingdings" panose="05000000000000000000" pitchFamily="2" charset="2"/>
              <a:buChar char="§"/>
              <a:tabLst/>
              <a:defRPr/>
            </a:pPr>
            <a:r>
              <a:rPr kumimoji="0" lang="en-US" sz="2300" b="1" i="0" u="none" strike="noStrike" kern="1200" cap="none" spc="0" normalizeH="0" baseline="0" noProof="0">
                <a:ln>
                  <a:noFill/>
                </a:ln>
                <a:solidFill>
                  <a:srgbClr val="243658"/>
                </a:solidFill>
                <a:effectLst/>
                <a:uLnTx/>
                <a:uFillTx/>
                <a:latin typeface="Segoe UI"/>
                <a:ea typeface="+mn-ea"/>
                <a:cs typeface="+mn-cs"/>
              </a:rPr>
              <a:t>Game Time: </a:t>
            </a:r>
            <a:r>
              <a:rPr kumimoji="0" lang="en-US" sz="2300" b="0" i="0" u="none" strike="noStrike" kern="1200" cap="none" spc="0" normalizeH="0" baseline="0" noProof="0">
                <a:ln>
                  <a:noFill/>
                </a:ln>
                <a:solidFill>
                  <a:srgbClr val="243658"/>
                </a:solidFill>
                <a:effectLst/>
                <a:uLnTx/>
                <a:uFillTx/>
                <a:latin typeface="Segoe UI"/>
                <a:ea typeface="+mn-ea"/>
                <a:cs typeface="+mn-cs"/>
              </a:rPr>
              <a:t>July 5th, 2026, 10:00pm</a:t>
            </a:r>
            <a:endParaRPr kumimoji="0" lang="en-US" sz="2400" b="0" i="0" u="none" strike="noStrike" kern="1200" cap="none" spc="0" normalizeH="0" baseline="0" noProof="0">
              <a:ln>
                <a:noFill/>
              </a:ln>
              <a:solidFill>
                <a:prstClr val="black"/>
              </a:solidFill>
              <a:effectLst/>
              <a:uLnTx/>
              <a:uFillTx/>
              <a:latin typeface="Segoe UI"/>
              <a:ea typeface="+mn-ea"/>
              <a:cs typeface="+mn-cs"/>
            </a:endParaRPr>
          </a:p>
          <a:p>
            <a:pPr marL="257175" marR="0" lvl="0" indent="-257175" algn="l" defTabSz="685800" rtl="0" eaLnBrk="1" fontAlgn="auto" latinLnBrk="0" hangingPunct="1">
              <a:lnSpc>
                <a:spcPct val="100000"/>
              </a:lnSpc>
              <a:spcBef>
                <a:spcPct val="20000"/>
              </a:spcBef>
              <a:spcAft>
                <a:spcPts val="0"/>
              </a:spcAft>
              <a:buClr>
                <a:srgbClr val="15305B"/>
              </a:buClr>
              <a:buSzTx/>
              <a:buFont typeface="Wingdings" panose="05000000000000000000" pitchFamily="2" charset="2"/>
              <a:buChar char="§"/>
              <a:tabLst/>
              <a:defRPr/>
            </a:pPr>
            <a:r>
              <a:rPr kumimoji="0" lang="en-US" sz="2300" b="1" i="0" u="none" strike="noStrike" kern="1200" cap="none" spc="0" normalizeH="0" baseline="0" noProof="0">
                <a:ln>
                  <a:noFill/>
                </a:ln>
                <a:solidFill>
                  <a:srgbClr val="243658"/>
                </a:solidFill>
                <a:effectLst/>
                <a:uLnTx/>
                <a:uFillTx/>
                <a:latin typeface="Segoe UI"/>
                <a:ea typeface="+mn-ea"/>
                <a:cs typeface="+mn-cs"/>
              </a:rPr>
              <a:t>Real Time Activity: </a:t>
            </a:r>
            <a:r>
              <a:rPr kumimoji="0" lang="en-US" sz="2300" b="0" i="0" u="none" strike="noStrike" kern="1200" cap="none" spc="0" normalizeH="0" baseline="0" noProof="0">
                <a:ln>
                  <a:noFill/>
                </a:ln>
                <a:solidFill>
                  <a:srgbClr val="243658"/>
                </a:solidFill>
                <a:effectLst/>
                <a:uLnTx/>
                <a:uFillTx/>
                <a:latin typeface="Segoe UI"/>
                <a:ea typeface="+mn-ea"/>
                <a:cs typeface="+mn-cs"/>
              </a:rPr>
              <a:t>April 24, 10:00am, Zoom (2 hours)</a:t>
            </a:r>
            <a:endParaRPr kumimoji="0" lang="en-US" sz="2300" b="1" i="0" u="none" strike="noStrike" kern="1200" cap="none" spc="0" normalizeH="0" baseline="0" noProof="0">
              <a:ln>
                <a:noFill/>
              </a:ln>
              <a:solidFill>
                <a:srgbClr val="243658"/>
              </a:solidFill>
              <a:effectLst/>
              <a:uLnTx/>
              <a:uFillTx/>
              <a:latin typeface="Segoe UI"/>
              <a:ea typeface="+mn-ea"/>
              <a:cs typeface="+mn-cs"/>
            </a:endParaRPr>
          </a:p>
          <a:p>
            <a:pPr marL="600710" marR="0" lvl="1" indent="-257810" algn="l" defTabSz="685800" rtl="0" eaLnBrk="1" fontAlgn="auto" latinLnBrk="0" hangingPunct="1">
              <a:lnSpc>
                <a:spcPct val="100000"/>
              </a:lnSpc>
              <a:spcBef>
                <a:spcPct val="20000"/>
              </a:spcBef>
              <a:spcAft>
                <a:spcPts val="0"/>
              </a:spcAft>
              <a:buClr>
                <a:srgbClr val="243658"/>
              </a:buClr>
              <a:buSzTx/>
              <a:buFont typeface="Arial" pitchFamily="34" charset="0"/>
              <a:buChar char="–"/>
              <a:tabLst/>
              <a:defRPr/>
            </a:pPr>
            <a:r>
              <a:rPr kumimoji="0" lang="en-US" sz="2300" b="0" i="0" u="none" strike="noStrike" kern="1200" cap="none" spc="0" normalizeH="0" baseline="0" noProof="0">
                <a:ln>
                  <a:noFill/>
                </a:ln>
                <a:solidFill>
                  <a:srgbClr val="243658"/>
                </a:solidFill>
                <a:effectLst/>
                <a:uLnTx/>
                <a:uFillTx/>
                <a:latin typeface="Segoe UI"/>
                <a:ea typeface="+mn-ea"/>
                <a:cs typeface="+mn-cs"/>
              </a:rPr>
              <a:t>Health System &amp; Independent Hospital Representatives: Patient Placement, Clinical Leader, Emergency Management Leader</a:t>
            </a:r>
            <a:endParaRPr kumimoji="0" lang="en-US" sz="2300" b="0" i="0" u="none" strike="noStrike" kern="1200" cap="none" spc="0" normalizeH="0" baseline="0" noProof="0">
              <a:ln>
                <a:noFill/>
              </a:ln>
              <a:solidFill>
                <a:srgbClr val="243658"/>
              </a:solidFill>
              <a:effectLst/>
              <a:uLnTx/>
              <a:uFillTx/>
              <a:latin typeface="Segoe UI"/>
              <a:ea typeface="+mn-ea"/>
              <a:cs typeface="Segoe UI"/>
            </a:endParaRPr>
          </a:p>
          <a:p>
            <a:pPr marL="600710" marR="0" lvl="1" indent="-257810" algn="l" defTabSz="685800" rtl="0" eaLnBrk="1" fontAlgn="auto" latinLnBrk="0" hangingPunct="1">
              <a:lnSpc>
                <a:spcPct val="100000"/>
              </a:lnSpc>
              <a:spcBef>
                <a:spcPct val="20000"/>
              </a:spcBef>
              <a:spcAft>
                <a:spcPts val="0"/>
              </a:spcAft>
              <a:buClr>
                <a:srgbClr val="243658"/>
              </a:buClr>
              <a:buSzTx/>
              <a:buFont typeface="Arial" pitchFamily="34" charset="0"/>
              <a:buChar char="–"/>
              <a:tabLst/>
              <a:defRPr/>
            </a:pPr>
            <a:r>
              <a:rPr kumimoji="0" lang="en-US" sz="2300" b="0" i="0" u="none" strike="noStrike" kern="1200" cap="none" spc="0" normalizeH="0" baseline="0" noProof="0">
                <a:ln>
                  <a:noFill/>
                </a:ln>
                <a:solidFill>
                  <a:srgbClr val="243658"/>
                </a:solidFill>
                <a:effectLst/>
                <a:uLnTx/>
                <a:uFillTx/>
                <a:latin typeface="Segoe UI"/>
                <a:ea typeface="+mn-ea"/>
                <a:cs typeface="Segoe UI"/>
              </a:rPr>
              <a:t>We request a </a:t>
            </a:r>
            <a:r>
              <a:rPr kumimoji="0" lang="en-US" sz="2300" b="1" i="0" u="none" strike="noStrike" kern="1200" cap="none" spc="0" normalizeH="0" baseline="0" noProof="0">
                <a:ln>
                  <a:noFill/>
                </a:ln>
                <a:solidFill>
                  <a:srgbClr val="243658"/>
                </a:solidFill>
                <a:effectLst/>
                <a:uLnTx/>
                <a:uFillTx/>
                <a:latin typeface="Segoe UI"/>
                <a:ea typeface="+mn-ea"/>
                <a:cs typeface="Segoe UI"/>
              </a:rPr>
              <a:t>single speaker </a:t>
            </a:r>
            <a:r>
              <a:rPr kumimoji="0" lang="en-US" sz="2300" b="0" i="0" u="none" strike="noStrike" kern="1200" cap="none" spc="0" normalizeH="0" baseline="0" noProof="0">
                <a:ln>
                  <a:noFill/>
                </a:ln>
                <a:solidFill>
                  <a:srgbClr val="243658"/>
                </a:solidFill>
                <a:effectLst/>
                <a:uLnTx/>
                <a:uFillTx/>
                <a:latin typeface="Segoe UI"/>
                <a:ea typeface="+mn-ea"/>
                <a:cs typeface="Segoe UI"/>
              </a:rPr>
              <a:t>for reporting out</a:t>
            </a:r>
            <a:endParaRPr kumimoji="0" lang="en-US" sz="2300" b="0" i="0" u="none" strike="noStrike" kern="1200" cap="none" spc="0" normalizeH="0" baseline="0" noProof="0">
              <a:ln>
                <a:noFill/>
              </a:ln>
              <a:solidFill>
                <a:srgbClr val="243658"/>
              </a:solidFill>
              <a:effectLst/>
              <a:uLnTx/>
              <a:uFillTx/>
              <a:latin typeface="Segoe UI"/>
              <a:ea typeface="+mn-ea"/>
              <a:cs typeface="+mn-cs"/>
            </a:endParaRPr>
          </a:p>
        </p:txBody>
      </p:sp>
      <p:cxnSp>
        <p:nvCxnSpPr>
          <p:cNvPr id="6" name="Straight Connector 5">
            <a:extLst>
              <a:ext uri="{FF2B5EF4-FFF2-40B4-BE49-F238E27FC236}">
                <a16:creationId xmlns:a16="http://schemas.microsoft.com/office/drawing/2014/main" id="{4D9B7F05-187B-66B5-C9DB-77B9964AD2A8}"/>
              </a:ext>
            </a:extLst>
          </p:cNvPr>
          <p:cNvCxnSpPr/>
          <p:nvPr/>
        </p:nvCxnSpPr>
        <p:spPr>
          <a:xfrm>
            <a:off x="6419850" y="1504949"/>
            <a:ext cx="0" cy="429846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4">
            <a:extLst>
              <a:ext uri="{FF2B5EF4-FFF2-40B4-BE49-F238E27FC236}">
                <a16:creationId xmlns:a16="http://schemas.microsoft.com/office/drawing/2014/main" id="{69F175E9-6FE8-42F1-69EC-3EDD77FF4952}"/>
              </a:ext>
            </a:extLst>
          </p:cNvPr>
          <p:cNvSpPr txBox="1">
            <a:spLocks/>
          </p:cNvSpPr>
          <p:nvPr/>
        </p:nvSpPr>
        <p:spPr>
          <a:xfrm>
            <a:off x="7136631" y="1504949"/>
            <a:ext cx="4445734" cy="3419476"/>
          </a:xfrm>
          <a:prstGeom prst="rect">
            <a:avLst/>
          </a:prstGeom>
          <a:solidFill>
            <a:schemeClr val="accent6">
              <a:lumMod val="20000"/>
              <a:lumOff val="80000"/>
            </a:schemeClr>
          </a:solidFill>
        </p:spPr>
        <p:txBody>
          <a:bodyPr>
            <a:noAutofit/>
          </a:bodyPr>
          <a:lstStyle>
            <a:lvl1pPr marL="257175" indent="-257175" algn="l" defTabSz="685800" rtl="0" eaLnBrk="1" latinLnBrk="0" hangingPunct="1">
              <a:spcBef>
                <a:spcPct val="20000"/>
              </a:spcBef>
              <a:buClr>
                <a:srgbClr val="15305B"/>
              </a:buClr>
              <a:buFont typeface="Wingdings" panose="05000000000000000000" pitchFamily="2" charset="2"/>
              <a:buChar char="§"/>
              <a:defRPr sz="2400" kern="1200">
                <a:solidFill>
                  <a:schemeClr val="tx1"/>
                </a:solidFill>
                <a:latin typeface="+mn-lt"/>
                <a:ea typeface="+mn-ea"/>
                <a:cs typeface="+mn-cs"/>
              </a:defRPr>
            </a:lvl1pPr>
            <a:lvl2pPr marL="601266" indent="-258366" algn="l" defTabSz="685800" rtl="0" eaLnBrk="1" latinLnBrk="0" hangingPunct="1">
              <a:spcBef>
                <a:spcPct val="20000"/>
              </a:spcBef>
              <a:buClr>
                <a:srgbClr val="A98C3B"/>
              </a:buClr>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Clr>
                <a:srgbClr val="15305B"/>
              </a:buClr>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Clr>
                <a:srgbClr val="A98C3B"/>
              </a:buClr>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Clr>
                <a:srgbClr val="15305B"/>
              </a:buClr>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ct val="20000"/>
              </a:spcBef>
              <a:spcAft>
                <a:spcPts val="0"/>
              </a:spcAft>
              <a:buClr>
                <a:srgbClr val="15305B"/>
              </a:buClr>
              <a:buSzTx/>
              <a:buFont typeface="Wingdings" panose="05000000000000000000" pitchFamily="2" charset="2"/>
              <a:buNone/>
              <a:tabLst/>
              <a:defRPr/>
            </a:pPr>
            <a:r>
              <a:rPr kumimoji="0" lang="en-US" sz="2400" b="1" i="0" u="none" strike="noStrike" kern="1200" cap="none" spc="0" normalizeH="0" baseline="0" noProof="0">
                <a:ln>
                  <a:noFill/>
                </a:ln>
                <a:solidFill>
                  <a:srgbClr val="243658"/>
                </a:solidFill>
                <a:effectLst/>
                <a:uLnTx/>
                <a:uFillTx/>
                <a:latin typeface="Segoe UI"/>
                <a:ea typeface="+mn-ea"/>
                <a:cs typeface="+mn-cs"/>
              </a:rPr>
              <a:t>Key Tasks</a:t>
            </a:r>
          </a:p>
          <a:p>
            <a:pPr marL="257175" marR="0" lvl="0" indent="-257175" algn="l" defTabSz="685800" rtl="0" eaLnBrk="1" fontAlgn="auto" latinLnBrk="0" hangingPunct="1">
              <a:lnSpc>
                <a:spcPct val="100000"/>
              </a:lnSpc>
              <a:spcBef>
                <a:spcPct val="20000"/>
              </a:spcBef>
              <a:spcAft>
                <a:spcPts val="0"/>
              </a:spcAft>
              <a:buClr>
                <a:srgbClr val="15305B"/>
              </a:buClr>
              <a:buSzTx/>
              <a:buFont typeface="Wingdings" panose="05000000000000000000" pitchFamily="2" charset="2"/>
              <a:buChar char="§"/>
              <a:tabLst/>
              <a:defRPr/>
            </a:pPr>
            <a:r>
              <a:rPr kumimoji="0" lang="en-US" sz="2400" b="0" i="1" u="none" strike="noStrike" kern="1200" cap="none" spc="0" normalizeH="0" baseline="0" noProof="0">
                <a:ln>
                  <a:noFill/>
                </a:ln>
                <a:solidFill>
                  <a:srgbClr val="243658"/>
                </a:solidFill>
                <a:effectLst/>
                <a:uLnTx/>
                <a:uFillTx/>
                <a:latin typeface="Segoe UI"/>
                <a:ea typeface="+mn-ea"/>
                <a:cs typeface="+mn-cs"/>
              </a:rPr>
              <a:t>Agency situation update</a:t>
            </a:r>
          </a:p>
          <a:p>
            <a:pPr marL="257175" marR="0" lvl="0" indent="-257175" algn="l" defTabSz="685800" rtl="0" eaLnBrk="1" fontAlgn="auto" latinLnBrk="0" hangingPunct="1">
              <a:lnSpc>
                <a:spcPct val="100000"/>
              </a:lnSpc>
              <a:spcBef>
                <a:spcPct val="20000"/>
              </a:spcBef>
              <a:spcAft>
                <a:spcPts val="0"/>
              </a:spcAft>
              <a:buClr>
                <a:srgbClr val="15305B"/>
              </a:buClr>
              <a:buSzTx/>
              <a:buFont typeface="Wingdings" panose="05000000000000000000" pitchFamily="2" charset="2"/>
              <a:buChar char="§"/>
              <a:tabLst/>
              <a:defRPr/>
            </a:pPr>
            <a:r>
              <a:rPr kumimoji="0" lang="en-US" sz="2400" b="0" i="1" u="none" strike="noStrike" kern="1200" cap="none" spc="0" normalizeH="0" baseline="0" noProof="0">
                <a:ln>
                  <a:noFill/>
                </a:ln>
                <a:solidFill>
                  <a:srgbClr val="243658"/>
                </a:solidFill>
                <a:effectLst/>
                <a:uLnTx/>
                <a:uFillTx/>
                <a:latin typeface="Segoe UI"/>
                <a:ea typeface="+mn-ea"/>
                <a:cs typeface="+mn-cs"/>
              </a:rPr>
              <a:t>Hospitals outline needs for admitted patient placement</a:t>
            </a:r>
          </a:p>
          <a:p>
            <a:pPr marL="257175" marR="0" lvl="0" indent="-257175" algn="l" defTabSz="685800" rtl="0" eaLnBrk="1" fontAlgn="auto" latinLnBrk="0" hangingPunct="1">
              <a:lnSpc>
                <a:spcPct val="100000"/>
              </a:lnSpc>
              <a:spcBef>
                <a:spcPct val="20000"/>
              </a:spcBef>
              <a:spcAft>
                <a:spcPts val="0"/>
              </a:spcAft>
              <a:buClr>
                <a:srgbClr val="15305B"/>
              </a:buClr>
              <a:buSzTx/>
              <a:buFont typeface="Wingdings" panose="05000000000000000000" pitchFamily="2" charset="2"/>
              <a:buChar char="§"/>
              <a:tabLst/>
              <a:defRPr/>
            </a:pPr>
            <a:r>
              <a:rPr kumimoji="0" lang="en-US" sz="2400" b="0" i="1" u="none" strike="noStrike" kern="1200" cap="none" spc="0" normalizeH="0" baseline="0" noProof="0">
                <a:ln>
                  <a:noFill/>
                </a:ln>
                <a:solidFill>
                  <a:srgbClr val="243658"/>
                </a:solidFill>
                <a:effectLst/>
                <a:uLnTx/>
                <a:uFillTx/>
                <a:latin typeface="Segoe UI"/>
                <a:ea typeface="+mn-ea"/>
                <a:cs typeface="+mn-cs"/>
              </a:rPr>
              <a:t>Hospital discuss capacity for transferring patients in</a:t>
            </a:r>
          </a:p>
          <a:p>
            <a:pPr marL="257175" marR="0" lvl="0" indent="-257175" algn="l" defTabSz="685800" rtl="0" eaLnBrk="1" fontAlgn="auto" latinLnBrk="0" hangingPunct="1">
              <a:lnSpc>
                <a:spcPct val="100000"/>
              </a:lnSpc>
              <a:spcBef>
                <a:spcPct val="20000"/>
              </a:spcBef>
              <a:spcAft>
                <a:spcPts val="0"/>
              </a:spcAft>
              <a:buClr>
                <a:srgbClr val="15305B"/>
              </a:buClr>
              <a:buSzTx/>
              <a:buFont typeface="Wingdings" panose="05000000000000000000" pitchFamily="2" charset="2"/>
              <a:buChar char="§"/>
              <a:tabLst/>
              <a:defRPr/>
            </a:pPr>
            <a:r>
              <a:rPr kumimoji="0" lang="en-US" sz="2400" b="0" i="1" u="none" strike="noStrike" kern="1200" cap="none" spc="0" normalizeH="0" baseline="0" noProof="0">
                <a:ln>
                  <a:noFill/>
                </a:ln>
                <a:solidFill>
                  <a:srgbClr val="243658"/>
                </a:solidFill>
                <a:effectLst/>
                <a:uLnTx/>
                <a:uFillTx/>
                <a:latin typeface="Segoe UI"/>
                <a:ea typeface="+mn-ea"/>
                <a:cs typeface="+mn-cs"/>
              </a:rPr>
              <a:t>Recognize any outstanding needs</a:t>
            </a:r>
          </a:p>
        </p:txBody>
      </p:sp>
    </p:spTree>
    <p:extLst>
      <p:ext uri="{BB962C8B-B14F-4D97-AF65-F5344CB8AC3E}">
        <p14:creationId xmlns:p14="http://schemas.microsoft.com/office/powerpoint/2010/main" val="3444555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1E007-5169-5203-5881-E766BECB3EDC}"/>
              </a:ext>
            </a:extLst>
          </p:cNvPr>
          <p:cNvSpPr>
            <a:spLocks noGrp="1"/>
          </p:cNvSpPr>
          <p:nvPr>
            <p:ph type="title"/>
          </p:nvPr>
        </p:nvSpPr>
        <p:spPr/>
        <p:txBody>
          <a:bodyPr/>
          <a:lstStyle/>
          <a:p>
            <a:r>
              <a:rPr lang="en-US" b="1"/>
              <a:t>Part 2:</a:t>
            </a:r>
            <a:r>
              <a:rPr lang="en-US"/>
              <a:t> Hospital Coordination Call</a:t>
            </a:r>
          </a:p>
        </p:txBody>
      </p:sp>
      <p:sp>
        <p:nvSpPr>
          <p:cNvPr id="3" name="Content Placeholder 2">
            <a:extLst>
              <a:ext uri="{FF2B5EF4-FFF2-40B4-BE49-F238E27FC236}">
                <a16:creationId xmlns:a16="http://schemas.microsoft.com/office/drawing/2014/main" id="{AE33118A-2FAE-6C98-76BE-8885A027E904}"/>
              </a:ext>
            </a:extLst>
          </p:cNvPr>
          <p:cNvSpPr>
            <a:spLocks noGrp="1"/>
          </p:cNvSpPr>
          <p:nvPr>
            <p:ph idx="1"/>
          </p:nvPr>
        </p:nvSpPr>
        <p:spPr/>
        <p:txBody>
          <a:bodyPr vert="horz" lIns="91440" tIns="45720" rIns="91440" bIns="45720" rtlCol="0" anchor="t">
            <a:normAutofit lnSpcReduction="10000"/>
          </a:bodyPr>
          <a:lstStyle/>
          <a:p>
            <a:pPr fontAlgn="base"/>
            <a:r>
              <a:rPr lang="en-US" sz="2800"/>
              <a:t>Health Systems:</a:t>
            </a:r>
            <a:endParaRPr lang="en-US"/>
          </a:p>
          <a:p>
            <a:pPr marL="600710" lvl="1" indent="-257810">
              <a:buClr>
                <a:schemeClr val="accent1"/>
              </a:buClr>
            </a:pPr>
            <a:r>
              <a:rPr lang="en-US" sz="2500"/>
              <a:t>Systems must designate a key representative from their clinical leadership, bed placement/transfer center, and emergency management​</a:t>
            </a:r>
            <a:endParaRPr lang="en-US" sz="2800"/>
          </a:p>
          <a:p>
            <a:pPr marL="600710" lvl="1" indent="-257810">
              <a:buClr>
                <a:schemeClr val="accent1"/>
              </a:buClr>
            </a:pPr>
            <a:r>
              <a:rPr lang="en-US" sz="2500"/>
              <a:t>Other representatives may listen-in and provide clarifying context​ to colleagues</a:t>
            </a:r>
            <a:endParaRPr lang="en-US" sz="2500">
              <a:cs typeface="Segoe UI"/>
            </a:endParaRPr>
          </a:p>
          <a:p>
            <a:pPr fontAlgn="base"/>
            <a:r>
              <a:rPr lang="en-US" sz="2800"/>
              <a:t>Independent Hospitals:</a:t>
            </a:r>
          </a:p>
          <a:p>
            <a:pPr marL="600710" lvl="1" indent="-257810">
              <a:buClr>
                <a:schemeClr val="accent1"/>
              </a:buClr>
            </a:pPr>
            <a:r>
              <a:rPr lang="en-US" sz="2500"/>
              <a:t>Must designate same key representatives​</a:t>
            </a:r>
            <a:endParaRPr lang="en-US" sz="2500">
              <a:cs typeface="Segoe UI"/>
            </a:endParaRPr>
          </a:p>
          <a:p>
            <a:r>
              <a:rPr lang="en-US" sz="2800">
                <a:cs typeface="Segoe UI"/>
              </a:rPr>
              <a:t>While there may be three representatives to support the various operations, only </a:t>
            </a:r>
            <a:r>
              <a:rPr lang="en-US" sz="2800" b="1">
                <a:cs typeface="Segoe UI"/>
              </a:rPr>
              <a:t>one</a:t>
            </a:r>
            <a:r>
              <a:rPr lang="en-US" sz="2800">
                <a:cs typeface="Segoe UI"/>
              </a:rPr>
              <a:t> will report out on patient transfer needs</a:t>
            </a:r>
            <a:endParaRPr lang="en-US" sz="2800"/>
          </a:p>
          <a:p>
            <a:pPr fontAlgn="base"/>
            <a:r>
              <a:rPr lang="en-US" sz="2800"/>
              <a:t>All other entities will be invited to observe virtually</a:t>
            </a:r>
            <a:endParaRPr lang="en-US" sz="2800">
              <a:cs typeface="Segoe UI"/>
            </a:endParaRPr>
          </a:p>
          <a:p>
            <a:endParaRPr lang="en-US"/>
          </a:p>
        </p:txBody>
      </p:sp>
      <p:sp>
        <p:nvSpPr>
          <p:cNvPr id="4" name="Slide Number Placeholder 3">
            <a:extLst>
              <a:ext uri="{FF2B5EF4-FFF2-40B4-BE49-F238E27FC236}">
                <a16:creationId xmlns:a16="http://schemas.microsoft.com/office/drawing/2014/main" id="{D355584E-941D-680A-1C94-90E43FB5BD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A4B26-F65E-4771-8FFD-84ABE4FCD18A}" type="slidenum">
              <a:rPr kumimoji="0" lang="en-US" sz="11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1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96516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17B329-626F-41FB-805A-DA5ADF060F06}"/>
              </a:ext>
            </a:extLst>
          </p:cNvPr>
          <p:cNvSpPr/>
          <p:nvPr/>
        </p:nvSpPr>
        <p:spPr>
          <a:xfrm>
            <a:off x="81097" y="64146"/>
            <a:ext cx="2521728" cy="19731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cs typeface="Times New Roman" panose="02020603050405020304" pitchFamily="18" charset="0"/>
              </a:rPr>
              <a:t>New York City Health Care Coalition</a:t>
            </a:r>
          </a:p>
        </p:txBody>
      </p:sp>
      <p:graphicFrame>
        <p:nvGraphicFramePr>
          <p:cNvPr id="11" name="Table 10"/>
          <p:cNvGraphicFramePr>
            <a:graphicFrameLocks noGrp="1"/>
          </p:cNvGraphicFramePr>
          <p:nvPr/>
        </p:nvGraphicFramePr>
        <p:xfrm>
          <a:off x="2669772" y="871538"/>
          <a:ext cx="6852456" cy="454948"/>
        </p:xfrm>
        <a:graphic>
          <a:graphicData uri="http://schemas.openxmlformats.org/drawingml/2006/table">
            <a:tbl>
              <a:tblPr firstRow="1"/>
              <a:tblGrid>
                <a:gridCol w="6852456">
                  <a:extLst>
                    <a:ext uri="{9D8B030D-6E8A-4147-A177-3AD203B41FA5}">
                      <a16:colId xmlns:a16="http://schemas.microsoft.com/office/drawing/2014/main" val="20000"/>
                    </a:ext>
                  </a:extLst>
                </a:gridCol>
              </a:tblGrid>
              <a:tr h="454948">
                <a:tc>
                  <a:txBody>
                    <a:bodyPr/>
                    <a:lstStyle/>
                    <a:p>
                      <a:pPr marL="0" marR="0" algn="ctr" defTabSz="914400" rtl="0" eaLnBrk="1" latinLnBrk="0" hangingPunct="1">
                        <a:lnSpc>
                          <a:spcPct val="115000"/>
                        </a:lnSpc>
                        <a:spcBef>
                          <a:spcPts val="0"/>
                        </a:spcBef>
                        <a:spcAft>
                          <a:spcPts val="0"/>
                        </a:spcAft>
                      </a:pPr>
                      <a:r>
                        <a:rPr lang="en-US" sz="1600" b="1" kern="1200" baseline="0">
                          <a:solidFill>
                            <a:srgbClr val="FFFFFF"/>
                          </a:solidFill>
                          <a:effectLst/>
                          <a:latin typeface="+mn-lt"/>
                          <a:ea typeface="Times New Roman" panose="02020603050405020304" pitchFamily="18" charset="0"/>
                          <a:cs typeface="Times New Roman" panose="02020603050405020304" pitchFamily="18" charset="0"/>
                        </a:rPr>
                        <a:t>Monday, April 20, 2026 – Friday, April 24, 2026 </a:t>
                      </a:r>
                    </a:p>
                  </a:txBody>
                  <a:tcPr marL="87394" marR="87394" marT="43697" marB="4369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nvGraphicFramePr>
        <p:xfrm>
          <a:off x="2669772" y="39540"/>
          <a:ext cx="6852456" cy="831998"/>
        </p:xfrm>
        <a:graphic>
          <a:graphicData uri="http://schemas.openxmlformats.org/drawingml/2006/table">
            <a:tbl>
              <a:tblPr firstRow="1"/>
              <a:tblGrid>
                <a:gridCol w="6852456">
                  <a:extLst>
                    <a:ext uri="{9D8B030D-6E8A-4147-A177-3AD203B41FA5}">
                      <a16:colId xmlns:a16="http://schemas.microsoft.com/office/drawing/2014/main" val="20000"/>
                    </a:ext>
                  </a:extLst>
                </a:gridCol>
              </a:tblGrid>
              <a:tr h="831998">
                <a:tc>
                  <a:txBody>
                    <a:bodyPr/>
                    <a:lstStyle/>
                    <a:p>
                      <a:pPr marL="0" marR="0" algn="ctr" defTabSz="914400" rtl="0" eaLnBrk="1" latinLnBrk="0" hangingPunct="1">
                        <a:lnSpc>
                          <a:spcPct val="115000"/>
                        </a:lnSpc>
                        <a:spcBef>
                          <a:spcPts val="0"/>
                        </a:spcBef>
                        <a:spcAft>
                          <a:spcPts val="0"/>
                        </a:spcAft>
                      </a:pPr>
                      <a:r>
                        <a:rPr lang="en-US" sz="2000" b="1" kern="1200" baseline="0">
                          <a:solidFill>
                            <a:srgbClr val="FFFFFF"/>
                          </a:solidFill>
                          <a:effectLst/>
                          <a:latin typeface="+mn-lt"/>
                          <a:ea typeface="Times New Roman" panose="02020603050405020304" pitchFamily="18" charset="0"/>
                          <a:cs typeface="Times New Roman" panose="02020603050405020304" pitchFamily="18" charset="0"/>
                        </a:rPr>
                        <a:t>Medical Response &amp; Surge Exercise (MRSE)</a:t>
                      </a:r>
                    </a:p>
                    <a:p>
                      <a:pPr marL="0" marR="0" algn="ctr" defTabSz="914400" rtl="0" eaLnBrk="1" latinLnBrk="0" hangingPunct="1">
                        <a:lnSpc>
                          <a:spcPct val="115000"/>
                        </a:lnSpc>
                        <a:spcBef>
                          <a:spcPts val="0"/>
                        </a:spcBef>
                        <a:spcAft>
                          <a:spcPts val="0"/>
                        </a:spcAft>
                      </a:pPr>
                      <a:r>
                        <a:rPr lang="en-US" sz="2000" b="1" kern="1200" baseline="0">
                          <a:solidFill>
                            <a:srgbClr val="FFFFFF"/>
                          </a:solidFill>
                          <a:effectLst/>
                          <a:latin typeface="+mn-lt"/>
                          <a:ea typeface="Times New Roman" panose="02020603050405020304" pitchFamily="18" charset="0"/>
                          <a:cs typeface="Times New Roman" panose="02020603050405020304" pitchFamily="18" charset="0"/>
                        </a:rPr>
                        <a:t>2026 FIFA World Cup, Sail 250, America 250</a:t>
                      </a:r>
                    </a:p>
                  </a:txBody>
                  <a:tcPr marL="87394" marR="87394" marT="43697" marB="4369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3366"/>
                    </a:solidFill>
                  </a:tcPr>
                </a:tc>
                <a:extLst>
                  <a:ext uri="{0D108BD9-81ED-4DB2-BD59-A6C34878D82A}">
                    <a16:rowId xmlns:a16="http://schemas.microsoft.com/office/drawing/2014/main" val="10000"/>
                  </a:ext>
                </a:extLst>
              </a:tr>
            </a:tbl>
          </a:graphicData>
        </a:graphic>
      </p:graphicFrame>
      <p:sp>
        <p:nvSpPr>
          <p:cNvPr id="4" name="Rectangle 3">
            <a:extLst>
              <a:ext uri="{FF2B5EF4-FFF2-40B4-BE49-F238E27FC236}">
                <a16:creationId xmlns:a16="http://schemas.microsoft.com/office/drawing/2014/main" id="{8E10C2EE-A1E4-4793-9474-B020B41BFFB1}"/>
              </a:ext>
            </a:extLst>
          </p:cNvPr>
          <p:cNvSpPr/>
          <p:nvPr/>
        </p:nvSpPr>
        <p:spPr>
          <a:xfrm>
            <a:off x="2685141" y="1362977"/>
            <a:ext cx="6819217" cy="676751"/>
          </a:xfrm>
          <a:prstGeom prst="rect">
            <a:avLst/>
          </a:prstGeom>
          <a:solidFill>
            <a:schemeClr val="bg1"/>
          </a:solidFill>
          <a:ln>
            <a:solidFill>
              <a:srgbClr val="0033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100" b="1" i="1">
                <a:solidFill>
                  <a:schemeClr val="tx1"/>
                </a:solidFill>
                <a:cs typeface="Times New Roman"/>
              </a:rPr>
              <a:t>This year’s MRSE will leverage a complex coordinated attack scenario related to the upcoming FIFA World Cup, International Naval Review (INR), and America 250 celebrations. This exercise will produce thousands of patients, forcing hospitals to triage and treat patients, and evaluate needs for resources and patient transfer.</a:t>
            </a:r>
          </a:p>
        </p:txBody>
      </p:sp>
      <p:graphicFrame>
        <p:nvGraphicFramePr>
          <p:cNvPr id="9" name="Table 8">
            <a:extLst>
              <a:ext uri="{FF2B5EF4-FFF2-40B4-BE49-F238E27FC236}">
                <a16:creationId xmlns:a16="http://schemas.microsoft.com/office/drawing/2014/main" id="{C96AFFF0-06BA-4F81-861F-EBFF7F6B7AEE}"/>
              </a:ext>
            </a:extLst>
          </p:cNvPr>
          <p:cNvGraphicFramePr>
            <a:graphicFrameLocks noGrp="1"/>
          </p:cNvGraphicFramePr>
          <p:nvPr>
            <p:extLst>
              <p:ext uri="{D42A27DB-BD31-4B8C-83A1-F6EECF244321}">
                <p14:modId xmlns:p14="http://schemas.microsoft.com/office/powerpoint/2010/main" val="1246033292"/>
              </p:ext>
            </p:extLst>
          </p:nvPr>
        </p:nvGraphicFramePr>
        <p:xfrm>
          <a:off x="81095" y="2083952"/>
          <a:ext cx="12023018" cy="4733237"/>
        </p:xfrm>
        <a:graphic>
          <a:graphicData uri="http://schemas.openxmlformats.org/drawingml/2006/table">
            <a:tbl>
              <a:tblPr firstRow="1" bandRow="1">
                <a:tableStyleId>{5C22544A-7EE6-4342-B048-85BDC9FD1C3A}</a:tableStyleId>
              </a:tblPr>
              <a:tblGrid>
                <a:gridCol w="1395958">
                  <a:extLst>
                    <a:ext uri="{9D8B030D-6E8A-4147-A177-3AD203B41FA5}">
                      <a16:colId xmlns:a16="http://schemas.microsoft.com/office/drawing/2014/main" val="3694352799"/>
                    </a:ext>
                  </a:extLst>
                </a:gridCol>
                <a:gridCol w="2139718">
                  <a:extLst>
                    <a:ext uri="{9D8B030D-6E8A-4147-A177-3AD203B41FA5}">
                      <a16:colId xmlns:a16="http://schemas.microsoft.com/office/drawing/2014/main" val="3789089454"/>
                    </a:ext>
                  </a:extLst>
                </a:gridCol>
                <a:gridCol w="7311505">
                  <a:extLst>
                    <a:ext uri="{9D8B030D-6E8A-4147-A177-3AD203B41FA5}">
                      <a16:colId xmlns:a16="http://schemas.microsoft.com/office/drawing/2014/main" val="587323510"/>
                    </a:ext>
                  </a:extLst>
                </a:gridCol>
                <a:gridCol w="1175837">
                  <a:extLst>
                    <a:ext uri="{9D8B030D-6E8A-4147-A177-3AD203B41FA5}">
                      <a16:colId xmlns:a16="http://schemas.microsoft.com/office/drawing/2014/main" val="2809321850"/>
                    </a:ext>
                  </a:extLst>
                </a:gridCol>
              </a:tblGrid>
              <a:tr h="350575">
                <a:tc gridSpan="4">
                  <a:txBody>
                    <a:bodyPr/>
                    <a:lstStyle/>
                    <a:p>
                      <a:endParaRPr/>
                    </a:p>
                  </a:txBody>
                  <a:tcPr anchor="ctr" anchorCtr="1">
                    <a:solidFill>
                      <a:srgbClr val="003366"/>
                    </a:solidFill>
                  </a:tcPr>
                </a:tc>
                <a:tc hMerge="1">
                  <a:txBody>
                    <a:bodyPr/>
                    <a:lstStyle/>
                    <a:p>
                      <a:pPr algn="ctr"/>
                      <a:endParaRPr lang="en-US" sz="1000">
                        <a:latin typeface="Times New Roman" panose="02020603050405020304" pitchFamily="18" charset="0"/>
                        <a:cs typeface="Times New Roman" panose="02020603050405020304" pitchFamily="18" charset="0"/>
                      </a:endParaRPr>
                    </a:p>
                  </a:txBody>
                  <a:tcPr anchor="ctr" anchorCtr="1">
                    <a:solidFill>
                      <a:srgbClr val="003366"/>
                    </a:solidFill>
                  </a:tcPr>
                </a:tc>
                <a:tc hMerge="1">
                  <a:txBody>
                    <a:bodyPr/>
                    <a:lstStyle/>
                    <a:p>
                      <a:endParaRPr lang="en-US"/>
                    </a:p>
                  </a:txBody>
                  <a:tcPr/>
                </a:tc>
                <a:tc hMerge="1">
                  <a:txBody>
                    <a:bodyPr/>
                    <a:lstStyle/>
                    <a:p>
                      <a:pPr algn="ctr"/>
                      <a:endParaRPr lang="en-US" sz="1000">
                        <a:latin typeface="Times New Roman" panose="02020603050405020304" pitchFamily="18" charset="0"/>
                        <a:cs typeface="Times New Roman" panose="02020603050405020304" pitchFamily="18" charset="0"/>
                      </a:endParaRPr>
                    </a:p>
                  </a:txBody>
                  <a:tcPr anchor="ctr" anchorCtr="1">
                    <a:solidFill>
                      <a:srgbClr val="003366"/>
                    </a:solidFill>
                  </a:tcPr>
                </a:tc>
                <a:extLst>
                  <a:ext uri="{0D108BD9-81ED-4DB2-BD59-A6C34878D82A}">
                    <a16:rowId xmlns:a16="http://schemas.microsoft.com/office/drawing/2014/main" val="2205360782"/>
                  </a:ext>
                </a:extLst>
              </a:tr>
              <a:tr h="450741">
                <a:tc>
                  <a:txBody>
                    <a:bodyPr/>
                    <a:lstStyle/>
                    <a:p>
                      <a:pPr algn="ctr"/>
                      <a:r>
                        <a:rPr lang="en-US" sz="1100" b="1">
                          <a:solidFill>
                            <a:schemeClr val="bg1"/>
                          </a:solidFill>
                        </a:rPr>
                        <a:t>“Real-World”</a:t>
                      </a:r>
                    </a:p>
                    <a:p>
                      <a:pPr algn="ctr"/>
                      <a:r>
                        <a:rPr lang="en-US" sz="1100" b="1">
                          <a:solidFill>
                            <a:schemeClr val="bg1"/>
                          </a:solidFill>
                        </a:rPr>
                        <a:t>Date &amp; Time</a:t>
                      </a:r>
                      <a:endParaRPr lang="en-US" sz="1100" b="1">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nchor="ctr" anchorCtr="1">
                    <a:solidFill>
                      <a:schemeClr val="accent5"/>
                    </a:solidFill>
                  </a:tcPr>
                </a:tc>
                <a:tc>
                  <a:txBody>
                    <a:bodyPr/>
                    <a:lstStyle/>
                    <a:p>
                      <a:pPr algn="ctr"/>
                      <a:r>
                        <a:rPr lang="en-US" sz="1200" b="1">
                          <a:solidFill>
                            <a:schemeClr val="bg1"/>
                          </a:solidFill>
                        </a:rPr>
                        <a:t>Activity</a:t>
                      </a:r>
                      <a:endParaRPr lang="en-US" sz="1200" b="1">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nchor="ctr">
                    <a:solidFill>
                      <a:schemeClr val="accent5"/>
                    </a:solidFill>
                  </a:tcPr>
                </a:tc>
                <a:tc>
                  <a:txBody>
                    <a:bodyPr/>
                    <a:lstStyle/>
                    <a:p>
                      <a:pPr algn="ctr"/>
                      <a:r>
                        <a:rPr lang="en-US" sz="1200" b="1">
                          <a:solidFill>
                            <a:schemeClr val="bg1"/>
                          </a:solidFill>
                        </a:rPr>
                        <a:t>Key Tasks</a:t>
                      </a:r>
                      <a:endParaRPr lang="en-US" sz="1200" b="1">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nchor="ctr">
                    <a:solidFill>
                      <a:schemeClr val="accent5"/>
                    </a:solidFill>
                  </a:tcPr>
                </a:tc>
                <a:tc>
                  <a:txBody>
                    <a:bodyPr/>
                    <a:lstStyle/>
                    <a:p>
                      <a:pPr algn="ctr"/>
                      <a:r>
                        <a:rPr lang="en-US" sz="1200" b="1">
                          <a:solidFill>
                            <a:schemeClr val="bg1"/>
                          </a:solidFill>
                        </a:rPr>
                        <a:t>Gameplay </a:t>
                      </a:r>
                    </a:p>
                    <a:p>
                      <a:pPr algn="ctr"/>
                      <a:r>
                        <a:rPr lang="en-US" sz="1200" b="1">
                          <a:solidFill>
                            <a:schemeClr val="bg1"/>
                          </a:solidFill>
                        </a:rPr>
                        <a:t>Date &amp; Time</a:t>
                      </a:r>
                      <a:endParaRPr lang="en-US" sz="1200" b="1">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anchor="ctr">
                    <a:solidFill>
                      <a:schemeClr val="accent5"/>
                    </a:solidFill>
                  </a:tcPr>
                </a:tc>
                <a:extLst>
                  <a:ext uri="{0D108BD9-81ED-4DB2-BD59-A6C34878D82A}">
                    <a16:rowId xmlns:a16="http://schemas.microsoft.com/office/drawing/2014/main" val="1357464330"/>
                  </a:ext>
                </a:extLst>
              </a:tr>
              <a:tr h="450741">
                <a:tc>
                  <a:txBody>
                    <a:bodyPr/>
                    <a:lstStyle/>
                    <a:p>
                      <a:pPr algn="ctr"/>
                      <a:r>
                        <a:rPr lang="en-US" sz="1200" b="1"/>
                        <a:t>April 20</a:t>
                      </a:r>
                    </a:p>
                    <a:p>
                      <a:pPr algn="ctr"/>
                      <a:r>
                        <a:rPr lang="en-US" sz="1200" b="0"/>
                        <a:t>10:30</a:t>
                      </a:r>
                      <a:r>
                        <a:rPr lang="en-US" sz="1200" b="0" baseline="0"/>
                        <a:t> AM</a:t>
                      </a:r>
                      <a:endParaRPr lang="en-US" sz="1200" b="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indent="0" algn="ctr">
                        <a:buFont typeface="+mj-lt"/>
                        <a:buNone/>
                      </a:pPr>
                      <a:r>
                        <a:rPr lang="en-US" sz="1200" b="1" baseline="0"/>
                        <a:t>Mass Notification Alerts Sent</a:t>
                      </a:r>
                      <a:endParaRPr lang="en-US" sz="1200" b="1" baseline="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171450" indent="-171450" algn="l">
                        <a:buFont typeface="Arial" panose="020B0604020202020204" pitchFamily="34" charset="0"/>
                        <a:buChar char="•"/>
                      </a:pPr>
                      <a:r>
                        <a:rPr lang="en-US" sz="1200" b="0" baseline="0">
                          <a:solidFill>
                            <a:schemeClr val="tx1"/>
                          </a:solidFill>
                        </a:rPr>
                        <a:t>Receive Alerts and Ready your Teams</a:t>
                      </a:r>
                    </a:p>
                    <a:p>
                      <a:pPr marL="171450" indent="-171450" algn="l">
                        <a:buFont typeface="Arial" panose="020B0604020202020204" pitchFamily="34" charset="0"/>
                        <a:buChar char="•"/>
                      </a:pPr>
                      <a:r>
                        <a:rPr lang="en-US" sz="1200" b="0" baseline="0">
                          <a:solidFill>
                            <a:schemeClr val="tx1"/>
                          </a:solidFill>
                        </a:rPr>
                        <a:t>Pull initial census data for gameplay</a:t>
                      </a:r>
                      <a:endParaRPr lang="en-US" sz="1200" b="0" baseline="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indent="0" algn="ctr">
                        <a:buFont typeface="+mj-lt"/>
                        <a:buNone/>
                      </a:pPr>
                      <a:r>
                        <a:rPr lang="en-US" sz="1200" b="1" baseline="0">
                          <a:solidFill>
                            <a:schemeClr val="tx1"/>
                          </a:solidFill>
                        </a:rPr>
                        <a:t>July 5</a:t>
                      </a:r>
                    </a:p>
                    <a:p>
                      <a:pPr marL="0" indent="0" algn="ctr">
                        <a:buFont typeface="+mj-lt"/>
                        <a:buNone/>
                      </a:pPr>
                      <a:r>
                        <a:rPr lang="en-US" sz="1200" b="1" baseline="0">
                          <a:solidFill>
                            <a:schemeClr val="tx1"/>
                          </a:solidFill>
                        </a:rPr>
                        <a:t>3 PM</a:t>
                      </a:r>
                      <a:endParaRPr lang="en-US" sz="1200" b="1" baseline="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4"/>
                  </a:ext>
                </a:extLst>
              </a:tr>
              <a:tr h="801317">
                <a:tc>
                  <a:txBody>
                    <a:bodyPr/>
                    <a:lstStyle/>
                    <a:p>
                      <a:pPr algn="ctr"/>
                      <a:r>
                        <a:rPr lang="en-US" sz="1200" b="1"/>
                        <a:t>April 20</a:t>
                      </a:r>
                    </a:p>
                    <a:p>
                      <a:pPr algn="ctr"/>
                      <a:r>
                        <a:rPr lang="en-US" sz="1200" b="0" baseline="0"/>
                        <a:t>11 AM – 12 PM</a:t>
                      </a:r>
                      <a:endParaRPr lang="en-US" sz="1200" b="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indent="0" algn="ctr">
                        <a:buFont typeface="+mj-lt"/>
                        <a:buNone/>
                      </a:pPr>
                      <a:r>
                        <a:rPr lang="en-US" sz="1200" b="1">
                          <a:solidFill>
                            <a:srgbClr val="00B050"/>
                          </a:solidFill>
                        </a:rPr>
                        <a:t>STARTEX</a:t>
                      </a:r>
                    </a:p>
                    <a:p>
                      <a:pPr marL="0" indent="0" algn="ctr">
                        <a:buFont typeface="+mj-lt"/>
                        <a:buNone/>
                      </a:pPr>
                      <a:r>
                        <a:rPr lang="en-US" sz="1200" b="1"/>
                        <a:t>NYC Health &amp; Medical ESF-8 Leadership Call</a:t>
                      </a:r>
                      <a:endParaRPr lang="en-US" sz="1200" b="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171450" indent="-171450" algn="l">
                        <a:buFont typeface="Arial" panose="020B0604020202020204" pitchFamily="34" charset="0"/>
                        <a:buChar char="•"/>
                      </a:pPr>
                      <a:r>
                        <a:rPr lang="en-US" sz="1200" b="0">
                          <a:solidFill>
                            <a:schemeClr val="tx1"/>
                          </a:solidFill>
                        </a:rPr>
                        <a:t>Listen to ESF-8 report-out. </a:t>
                      </a:r>
                    </a:p>
                    <a:p>
                      <a:pPr marL="171450" indent="-171450" algn="l">
                        <a:buFont typeface="Arial" panose="020B0604020202020204" pitchFamily="34" charset="0"/>
                        <a:buChar char="•"/>
                      </a:pPr>
                      <a:r>
                        <a:rPr lang="en-US" sz="1200" b="0">
                          <a:solidFill>
                            <a:schemeClr val="tx1"/>
                          </a:solidFill>
                        </a:rPr>
                        <a:t>Receive Scenario Details</a:t>
                      </a:r>
                      <a:endParaRPr lang="en-US" sz="1200" b="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indent="0" algn="ctr">
                        <a:buFont typeface="+mj-lt"/>
                        <a:buNone/>
                      </a:pPr>
                      <a:r>
                        <a:rPr lang="en-US" sz="1200" b="1">
                          <a:solidFill>
                            <a:schemeClr val="tx1"/>
                          </a:solidFill>
                        </a:rPr>
                        <a:t>July 5</a:t>
                      </a:r>
                    </a:p>
                    <a:p>
                      <a:pPr marL="0" indent="0" algn="ctr">
                        <a:buFont typeface="+mj-lt"/>
                        <a:buNone/>
                      </a:pPr>
                      <a:r>
                        <a:rPr lang="en-US" sz="1200" b="1">
                          <a:solidFill>
                            <a:schemeClr val="tx1"/>
                          </a:solidFill>
                        </a:rPr>
                        <a:t>4 PM</a:t>
                      </a:r>
                      <a:endParaRPr lang="en-US" sz="1200" b="1">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5"/>
                  </a:ext>
                </a:extLst>
              </a:tr>
              <a:tr h="1185282">
                <a:tc>
                  <a:txBody>
                    <a:bodyPr/>
                    <a:lstStyle/>
                    <a:p>
                      <a:pPr algn="ctr"/>
                      <a:r>
                        <a:rPr lang="en-US" sz="1200" b="1"/>
                        <a:t>April 20 – April 23 </a:t>
                      </a:r>
                      <a:endParaRPr lang="en-US" sz="1200" b="1">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indent="0" algn="ctr">
                        <a:buFont typeface="+mj-lt"/>
                        <a:buNone/>
                      </a:pPr>
                      <a:r>
                        <a:rPr lang="en-US" sz="1200" b="1"/>
                        <a:t>Hospitals Work On Key Tasks</a:t>
                      </a:r>
                      <a:endParaRPr lang="en-US" sz="1200" b="1">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171450" indent="-171450" algn="l">
                        <a:buFont typeface="Arial" panose="020B0604020202020204" pitchFamily="34" charset="0"/>
                        <a:buChar char="•"/>
                      </a:pPr>
                      <a:r>
                        <a:rPr lang="en-US" sz="1200" b="0">
                          <a:solidFill>
                            <a:schemeClr val="tx1"/>
                          </a:solidFill>
                        </a:rPr>
                        <a:t>Perform Rapid patient discharge</a:t>
                      </a:r>
                    </a:p>
                    <a:p>
                      <a:pPr marL="171450" indent="-171450" algn="l">
                        <a:buFont typeface="Arial" panose="020B0604020202020204" pitchFamily="34" charset="0"/>
                        <a:buChar char="•"/>
                      </a:pPr>
                      <a:r>
                        <a:rPr lang="en-US" sz="1200" b="0">
                          <a:solidFill>
                            <a:schemeClr val="tx1"/>
                          </a:solidFill>
                        </a:rPr>
                        <a:t>Receive Patient Manifest</a:t>
                      </a:r>
                    </a:p>
                    <a:p>
                      <a:pPr marL="171450" indent="-171450" algn="l">
                        <a:buFont typeface="Arial" panose="020B0604020202020204" pitchFamily="34" charset="0"/>
                        <a:buChar char="•"/>
                      </a:pPr>
                      <a:r>
                        <a:rPr lang="en-US" sz="1200" b="0">
                          <a:solidFill>
                            <a:schemeClr val="tx1"/>
                          </a:solidFill>
                        </a:rPr>
                        <a:t>Triage &amp; Disposition Patients</a:t>
                      </a:r>
                    </a:p>
                    <a:p>
                      <a:pPr marL="171450" indent="-171450" algn="l">
                        <a:buFont typeface="Arial" panose="020B0604020202020204" pitchFamily="34" charset="0"/>
                        <a:buChar char="•"/>
                      </a:pPr>
                      <a:r>
                        <a:rPr lang="en-US" sz="1200" b="0">
                          <a:solidFill>
                            <a:schemeClr val="tx1"/>
                          </a:solidFill>
                        </a:rPr>
                        <a:t>Load-balance patients between facilities (if applicable)</a:t>
                      </a:r>
                    </a:p>
                    <a:p>
                      <a:pPr marL="171450" indent="-171450" algn="l">
                        <a:buFont typeface="Arial" panose="020B0604020202020204" pitchFamily="34" charset="0"/>
                        <a:buChar char="•"/>
                      </a:pPr>
                      <a:r>
                        <a:rPr lang="en-US" sz="1200" b="0">
                          <a:solidFill>
                            <a:schemeClr val="tx1"/>
                          </a:solidFill>
                        </a:rPr>
                        <a:t>Work with your transportation assets for transfers</a:t>
                      </a:r>
                    </a:p>
                    <a:p>
                      <a:pPr marL="171450" indent="-171450" algn="l">
                        <a:buFont typeface="Arial" panose="020B0604020202020204" pitchFamily="34" charset="0"/>
                        <a:buChar char="•"/>
                      </a:pPr>
                      <a:r>
                        <a:rPr lang="en-US" sz="1200" b="0">
                          <a:solidFill>
                            <a:schemeClr val="tx1"/>
                          </a:solidFill>
                        </a:rPr>
                        <a:t>Submit census data and identified transfers to survey by 4pm on April 23</a:t>
                      </a:r>
                      <a:endParaRPr lang="en-US" sz="1200" b="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indent="0" algn="ctr">
                        <a:buFont typeface="+mj-lt"/>
                        <a:buNone/>
                      </a:pPr>
                      <a:r>
                        <a:rPr lang="en-US" sz="1200" b="1">
                          <a:solidFill>
                            <a:schemeClr val="tx1"/>
                          </a:solidFill>
                        </a:rPr>
                        <a:t>July 5</a:t>
                      </a:r>
                    </a:p>
                    <a:p>
                      <a:pPr marL="0" indent="0" algn="ctr">
                        <a:buFont typeface="+mj-lt"/>
                        <a:buNone/>
                      </a:pPr>
                      <a:r>
                        <a:rPr lang="en-US" sz="1200" b="1">
                          <a:solidFill>
                            <a:schemeClr val="tx1"/>
                          </a:solidFill>
                        </a:rPr>
                        <a:t>1:15 PM – </a:t>
                      </a:r>
                      <a:br>
                        <a:rPr lang="en-US" sz="1200" b="1">
                          <a:solidFill>
                            <a:schemeClr val="tx1"/>
                          </a:solidFill>
                        </a:rPr>
                      </a:br>
                      <a:r>
                        <a:rPr lang="en-US" sz="1200" b="1">
                          <a:solidFill>
                            <a:schemeClr val="tx1"/>
                          </a:solidFill>
                        </a:rPr>
                        <a:t>6 PM</a:t>
                      </a:r>
                      <a:endParaRPr lang="en-US" sz="1200" b="1">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634166714"/>
                  </a:ext>
                </a:extLst>
              </a:tr>
              <a:tr h="1001647">
                <a:tc>
                  <a:txBody>
                    <a:bodyPr/>
                    <a:lstStyle/>
                    <a:p>
                      <a:pPr algn="ctr"/>
                      <a:r>
                        <a:rPr lang="en-US" sz="1200" b="1"/>
                        <a:t>April 24</a:t>
                      </a:r>
                    </a:p>
                    <a:p>
                      <a:pPr algn="ctr"/>
                      <a:r>
                        <a:rPr lang="en-US" sz="1200" b="0"/>
                        <a:t>10 AM – 12 PM</a:t>
                      </a:r>
                      <a:endParaRPr lang="en-US" sz="1200" b="0">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indent="0" algn="ctr">
                        <a:buFont typeface="+mj-lt"/>
                        <a:buNone/>
                      </a:pPr>
                      <a:r>
                        <a:rPr lang="en-US" sz="1200" b="1">
                          <a:solidFill>
                            <a:schemeClr val="tx1"/>
                          </a:solidFill>
                        </a:rPr>
                        <a:t>Hospital Coordination Call</a:t>
                      </a:r>
                    </a:p>
                    <a:p>
                      <a:pPr marL="0" indent="0" algn="ctr">
                        <a:buFont typeface="+mj-lt"/>
                        <a:buNone/>
                      </a:pPr>
                      <a:r>
                        <a:rPr lang="en-US" sz="1200" b="1">
                          <a:solidFill>
                            <a:srgbClr val="FF0000"/>
                          </a:solidFill>
                        </a:rPr>
                        <a:t>ENDEX</a:t>
                      </a:r>
                      <a:endParaRPr lang="en-US" sz="1200" b="1">
                        <a:solidFill>
                          <a:srgbClr val="FF0000"/>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171450" indent="-171450" algn="l">
                        <a:buFont typeface="Arial" panose="020B0604020202020204" pitchFamily="34" charset="0"/>
                        <a:buChar char="•"/>
                      </a:pPr>
                      <a:r>
                        <a:rPr lang="en-US" sz="1200" b="0">
                          <a:solidFill>
                            <a:schemeClr val="tx1"/>
                          </a:solidFill>
                        </a:rPr>
                        <a:t>Gather teams into a “conference room” and login to the Hospital Coordination Call with one identified spokesperson</a:t>
                      </a:r>
                    </a:p>
                    <a:p>
                      <a:pPr marL="171450" indent="-171450" algn="l">
                        <a:buFont typeface="Arial" panose="020B0604020202020204" pitchFamily="34" charset="0"/>
                        <a:buChar char="•"/>
                      </a:pPr>
                      <a:r>
                        <a:rPr lang="en-US" sz="1200" b="0">
                          <a:solidFill>
                            <a:schemeClr val="tx1"/>
                          </a:solidFill>
                        </a:rPr>
                        <a:t>Report-out on facility transfer needs for capacity</a:t>
                      </a:r>
                    </a:p>
                    <a:p>
                      <a:pPr marL="171450" indent="-171450" algn="l">
                        <a:buFont typeface="Arial" panose="020B0604020202020204" pitchFamily="34" charset="0"/>
                        <a:buChar char="•"/>
                      </a:pPr>
                      <a:r>
                        <a:rPr lang="en-US" sz="1200" b="0">
                          <a:solidFill>
                            <a:schemeClr val="tx1"/>
                          </a:solidFill>
                        </a:rPr>
                        <a:t>Discuss transfer needs and work collectively to determine patient placement</a:t>
                      </a:r>
                    </a:p>
                    <a:p>
                      <a:pPr marL="171450" indent="-171450" algn="l">
                        <a:buFont typeface="Arial" panose="020B0604020202020204" pitchFamily="34" charset="0"/>
                        <a:buChar char="•"/>
                      </a:pPr>
                      <a:r>
                        <a:rPr lang="en-US" sz="1200" b="0">
                          <a:solidFill>
                            <a:schemeClr val="tx1"/>
                          </a:solidFill>
                        </a:rPr>
                        <a:t>Participate in post-gameplay Hotwash</a:t>
                      </a:r>
                      <a:endParaRPr lang="en-US" sz="1200" b="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indent="0" algn="ctr">
                        <a:buFont typeface="+mj-lt"/>
                        <a:buNone/>
                      </a:pPr>
                      <a:r>
                        <a:rPr lang="en-US" sz="1200" b="1">
                          <a:solidFill>
                            <a:schemeClr val="tx1"/>
                          </a:solidFill>
                        </a:rPr>
                        <a:t>July 5</a:t>
                      </a:r>
                    </a:p>
                    <a:p>
                      <a:pPr marL="0" indent="0" algn="ctr">
                        <a:buFont typeface="+mj-lt"/>
                        <a:buNone/>
                      </a:pPr>
                      <a:r>
                        <a:rPr lang="en-US" sz="1200" b="1">
                          <a:solidFill>
                            <a:schemeClr val="tx1"/>
                          </a:solidFill>
                        </a:rPr>
                        <a:t>6 PM – </a:t>
                      </a:r>
                      <a:br>
                        <a:rPr lang="en-US" sz="1200" b="1">
                          <a:solidFill>
                            <a:schemeClr val="tx1"/>
                          </a:solidFill>
                        </a:rPr>
                      </a:br>
                      <a:r>
                        <a:rPr lang="en-US" sz="1200" b="1">
                          <a:solidFill>
                            <a:schemeClr val="tx1"/>
                          </a:solidFill>
                        </a:rPr>
                        <a:t>8 PM</a:t>
                      </a:r>
                      <a:endParaRPr lang="en-US" sz="1200" b="1">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80497739"/>
                  </a:ext>
                </a:extLst>
              </a:tr>
              <a:tr h="450741">
                <a:tc>
                  <a:txBody>
                    <a:bodyPr/>
                    <a:lstStyle/>
                    <a:p>
                      <a:pPr algn="ctr"/>
                      <a:r>
                        <a:rPr lang="en-US" sz="1200" b="1"/>
                        <a:t>April 24 – April 28</a:t>
                      </a:r>
                      <a:endParaRPr lang="en-US" sz="1200" b="1">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indent="0" algn="ctr">
                        <a:buFont typeface="+mj-lt"/>
                        <a:buNone/>
                      </a:pPr>
                      <a:r>
                        <a:rPr lang="en-US" sz="1200" b="1"/>
                        <a:t>Complete &amp; Submit MRSE Survey &amp; Forms</a:t>
                      </a:r>
                      <a:endParaRPr lang="en-US" sz="1200" b="1">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171450" indent="-171450" algn="l">
                        <a:buFont typeface="Arial" panose="020B0604020202020204" pitchFamily="34" charset="0"/>
                        <a:buChar char="•"/>
                      </a:pPr>
                      <a:r>
                        <a:rPr lang="en-US" sz="1200" b="0">
                          <a:solidFill>
                            <a:schemeClr val="tx1"/>
                          </a:solidFill>
                        </a:rPr>
                        <a:t>Complete post-exercise survey and feedback survey</a:t>
                      </a:r>
                    </a:p>
                    <a:p>
                      <a:pPr marL="171450" indent="-171450" algn="l">
                        <a:buFont typeface="Arial" panose="020B0604020202020204" pitchFamily="34" charset="0"/>
                        <a:buChar char="•"/>
                      </a:pPr>
                      <a:r>
                        <a:rPr lang="en-US" sz="1200" b="0">
                          <a:solidFill>
                            <a:schemeClr val="tx1"/>
                          </a:solidFill>
                        </a:rPr>
                        <a:t>Participate in After-Action Meeting</a:t>
                      </a:r>
                      <a:endParaRPr lang="en-US" sz="1200" b="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indent="0" algn="ctr">
                        <a:buFont typeface="+mj-lt"/>
                        <a:buNone/>
                      </a:pPr>
                      <a:r>
                        <a:rPr lang="en-US" sz="1200" b="1">
                          <a:solidFill>
                            <a:schemeClr val="tx1"/>
                          </a:solidFill>
                        </a:rPr>
                        <a:t>N/A</a:t>
                      </a:r>
                      <a:endParaRPr lang="en-US" sz="1200" b="1">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368678541"/>
                  </a:ext>
                </a:extLst>
              </a:tr>
            </a:tbl>
          </a:graphicData>
        </a:graphic>
      </p:graphicFrame>
      <p:pic>
        <p:nvPicPr>
          <p:cNvPr id="5" name="Picture 4">
            <a:extLst>
              <a:ext uri="{FF2B5EF4-FFF2-40B4-BE49-F238E27FC236}">
                <a16:creationId xmlns:a16="http://schemas.microsoft.com/office/drawing/2014/main" id="{EBD03D55-C53B-2B1F-0A14-D7EA93ACBA4B}"/>
              </a:ext>
            </a:extLst>
          </p:cNvPr>
          <p:cNvPicPr>
            <a:picLocks noChangeAspect="1"/>
          </p:cNvPicPr>
          <p:nvPr/>
        </p:nvPicPr>
        <p:blipFill>
          <a:blip r:embed="rId3"/>
          <a:stretch>
            <a:fillRect/>
          </a:stretch>
        </p:blipFill>
        <p:spPr>
          <a:xfrm>
            <a:off x="10966676" y="503531"/>
            <a:ext cx="1111458" cy="622557"/>
          </a:xfrm>
          <a:prstGeom prst="rect">
            <a:avLst/>
          </a:prstGeom>
          <a:ln>
            <a:noFill/>
          </a:ln>
        </p:spPr>
      </p:pic>
      <p:pic>
        <p:nvPicPr>
          <p:cNvPr id="6" name="Picture 5">
            <a:extLst>
              <a:ext uri="{FF2B5EF4-FFF2-40B4-BE49-F238E27FC236}">
                <a16:creationId xmlns:a16="http://schemas.microsoft.com/office/drawing/2014/main" id="{D50D3B10-9FA0-0AA6-AE2E-367E187E5457}"/>
              </a:ext>
            </a:extLst>
          </p:cNvPr>
          <p:cNvPicPr>
            <a:picLocks noChangeAspect="1"/>
          </p:cNvPicPr>
          <p:nvPr/>
        </p:nvPicPr>
        <p:blipFill rotWithShape="1">
          <a:blip r:embed="rId4"/>
          <a:srcRect l="4105" t="30534" r="3764" b="29668"/>
          <a:stretch/>
        </p:blipFill>
        <p:spPr>
          <a:xfrm>
            <a:off x="9648638" y="1362977"/>
            <a:ext cx="1663766" cy="419724"/>
          </a:xfrm>
          <a:prstGeom prst="rect">
            <a:avLst/>
          </a:prstGeom>
        </p:spPr>
      </p:pic>
      <p:sp>
        <p:nvSpPr>
          <p:cNvPr id="8" name="Rectangle 7">
            <a:extLst>
              <a:ext uri="{FF2B5EF4-FFF2-40B4-BE49-F238E27FC236}">
                <a16:creationId xmlns:a16="http://schemas.microsoft.com/office/drawing/2014/main" id="{1A496E52-C5CA-A444-8347-3E6BDA8B8E96}"/>
              </a:ext>
            </a:extLst>
          </p:cNvPr>
          <p:cNvSpPr/>
          <p:nvPr/>
        </p:nvSpPr>
        <p:spPr>
          <a:xfrm>
            <a:off x="9589175" y="64146"/>
            <a:ext cx="2514940" cy="197558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C43B845-A869-2783-FFCF-89A9BA498D44}"/>
              </a:ext>
            </a:extLst>
          </p:cNvPr>
          <p:cNvPicPr>
            <a:picLocks noChangeAspect="1"/>
          </p:cNvPicPr>
          <p:nvPr/>
        </p:nvPicPr>
        <p:blipFill rotWithShape="1">
          <a:blip r:embed="rId5"/>
          <a:srcRect l="24561" t="25543" r="23860" b="26140"/>
          <a:stretch/>
        </p:blipFill>
        <p:spPr>
          <a:xfrm>
            <a:off x="9705402" y="578715"/>
            <a:ext cx="1199497" cy="632034"/>
          </a:xfrm>
          <a:prstGeom prst="rect">
            <a:avLst/>
          </a:prstGeom>
          <a:noFill/>
          <a:ln>
            <a:noFill/>
          </a:ln>
        </p:spPr>
      </p:pic>
      <p:pic>
        <p:nvPicPr>
          <p:cNvPr id="2" name="Picture 1">
            <a:extLst>
              <a:ext uri="{FF2B5EF4-FFF2-40B4-BE49-F238E27FC236}">
                <a16:creationId xmlns:a16="http://schemas.microsoft.com/office/drawing/2014/main" id="{EBA6E234-D908-AED0-CAB9-DEECA11C07FB}"/>
              </a:ext>
            </a:extLst>
          </p:cNvPr>
          <p:cNvPicPr>
            <a:picLocks noChangeAspect="1"/>
          </p:cNvPicPr>
          <p:nvPr/>
        </p:nvPicPr>
        <p:blipFill>
          <a:blip r:embed="rId6"/>
          <a:stretch>
            <a:fillRect/>
          </a:stretch>
        </p:blipFill>
        <p:spPr>
          <a:xfrm>
            <a:off x="11400303" y="1185899"/>
            <a:ext cx="615913" cy="716592"/>
          </a:xfrm>
          <a:prstGeom prst="rect">
            <a:avLst/>
          </a:prstGeom>
        </p:spPr>
      </p:pic>
      <p:sp>
        <p:nvSpPr>
          <p:cNvPr id="13" name="TextBox 12">
            <a:extLst>
              <a:ext uri="{FF2B5EF4-FFF2-40B4-BE49-F238E27FC236}">
                <a16:creationId xmlns:a16="http://schemas.microsoft.com/office/drawing/2014/main" id="{27AE20BB-0A8B-2675-3A74-897D3CE946CC}"/>
              </a:ext>
            </a:extLst>
          </p:cNvPr>
          <p:cNvSpPr txBox="1"/>
          <p:nvPr/>
        </p:nvSpPr>
        <p:spPr>
          <a:xfrm>
            <a:off x="9607045" y="87497"/>
            <a:ext cx="2497070" cy="369332"/>
          </a:xfrm>
          <a:prstGeom prst="rect">
            <a:avLst/>
          </a:prstGeom>
          <a:noFill/>
        </p:spPr>
        <p:txBody>
          <a:bodyPr wrap="square" rtlCol="0">
            <a:spAutoFit/>
          </a:bodyPr>
          <a:lstStyle/>
          <a:p>
            <a:pPr algn="ctr"/>
            <a:r>
              <a:rPr lang="en-US" b="1">
                <a:solidFill>
                  <a:srgbClr val="003366"/>
                </a:solidFill>
                <a:cs typeface="Times New Roman" panose="02020603050405020304" pitchFamily="18" charset="0"/>
              </a:rPr>
              <a:t>In Partnership</a:t>
            </a:r>
          </a:p>
        </p:txBody>
      </p:sp>
    </p:spTree>
    <p:extLst>
      <p:ext uri="{BB962C8B-B14F-4D97-AF65-F5344CB8AC3E}">
        <p14:creationId xmlns:p14="http://schemas.microsoft.com/office/powerpoint/2010/main" val="3575676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EED86E51-32E3-41E4-B39D-8EFB306EF639}"/>
              </a:ext>
            </a:extLst>
          </p:cNvPr>
          <p:cNvGraphicFramePr>
            <a:graphicFrameLocks noGrp="1"/>
          </p:cNvGraphicFramePr>
          <p:nvPr/>
        </p:nvGraphicFramePr>
        <p:xfrm>
          <a:off x="73074" y="508874"/>
          <a:ext cx="5578011" cy="1605676"/>
        </p:xfrm>
        <a:graphic>
          <a:graphicData uri="http://schemas.openxmlformats.org/drawingml/2006/table">
            <a:tbl>
              <a:tblPr firstRow="1" bandRow="1">
                <a:tableStyleId>{5C22544A-7EE6-4342-B048-85BDC9FD1C3A}</a:tableStyleId>
              </a:tblPr>
              <a:tblGrid>
                <a:gridCol w="5578011">
                  <a:extLst>
                    <a:ext uri="{9D8B030D-6E8A-4147-A177-3AD203B41FA5}">
                      <a16:colId xmlns:a16="http://schemas.microsoft.com/office/drawing/2014/main" val="1683573294"/>
                    </a:ext>
                  </a:extLst>
                </a:gridCol>
              </a:tblGrid>
              <a:tr h="337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mn-lt"/>
                          <a:ea typeface="+mn-ea"/>
                          <a:cs typeface="Arial" panose="020B0604020202020204" pitchFamily="34" charset="0"/>
                        </a:rPr>
                        <a:t>Pre-STARTEX Scenario Update – Saturday, July 5, 2026  – 12  PM</a:t>
                      </a:r>
                    </a:p>
                  </a:txBody>
                  <a:tcPr anchor="ctr">
                    <a:solidFill>
                      <a:srgbClr val="003366"/>
                    </a:solidFill>
                  </a:tcPr>
                </a:tc>
                <a:extLst>
                  <a:ext uri="{0D108BD9-81ED-4DB2-BD59-A6C34878D82A}">
                    <a16:rowId xmlns:a16="http://schemas.microsoft.com/office/drawing/2014/main" val="2968210994"/>
                  </a:ext>
                </a:extLst>
              </a:tr>
              <a:tr h="1267952">
                <a:tc>
                  <a:txBody>
                    <a:bodyPr/>
                    <a:lstStyle/>
                    <a:p>
                      <a:pPr marL="0" marR="0" algn="l">
                        <a:lnSpc>
                          <a:spcPct val="107000"/>
                        </a:lnSpc>
                        <a:spcBef>
                          <a:spcPts val="0"/>
                        </a:spcBef>
                        <a:spcAft>
                          <a:spcPts val="600"/>
                        </a:spcAft>
                      </a:pPr>
                      <a:r>
                        <a:rPr lang="en-US" sz="1100" b="1">
                          <a:solidFill>
                            <a:srgbClr val="FF0000"/>
                          </a:solidFill>
                          <a:effectLst/>
                          <a:latin typeface="+mn-lt"/>
                          <a:ea typeface="Calibri" panose="020F0502020204030204" pitchFamily="34" charset="0"/>
                          <a:cs typeface="Arial" panose="020B0604020202020204" pitchFamily="34" charset="0"/>
                        </a:rPr>
                        <a:t>EXERCISE</a:t>
                      </a:r>
                      <a:r>
                        <a:rPr lang="en-US" sz="1100" b="0" baseline="0">
                          <a:solidFill>
                            <a:schemeClr val="tx1"/>
                          </a:solidFill>
                          <a:effectLst/>
                          <a:latin typeface="+mn-lt"/>
                          <a:ea typeface="Calibri" panose="020F0502020204030204" pitchFamily="34" charset="0"/>
                          <a:cs typeface="Arial" panose="020B0604020202020204" pitchFamily="34" charset="0"/>
                        </a:rPr>
                        <a:t>…Amidst a heat wave in New York City, breaking news of multiple, coordinated incidents are unfolding tied to the FIFA World Cup, Sail 250, and July 4</a:t>
                      </a:r>
                      <a:r>
                        <a:rPr lang="en-US" sz="1100" b="0" baseline="30000">
                          <a:solidFill>
                            <a:schemeClr val="tx1"/>
                          </a:solidFill>
                          <a:effectLst/>
                          <a:latin typeface="+mn-lt"/>
                          <a:ea typeface="Calibri" panose="020F0502020204030204" pitchFamily="34" charset="0"/>
                          <a:cs typeface="Arial" panose="020B0604020202020204" pitchFamily="34" charset="0"/>
                        </a:rPr>
                        <a:t>th</a:t>
                      </a:r>
                      <a:r>
                        <a:rPr lang="en-US" sz="1100" b="0" baseline="0">
                          <a:solidFill>
                            <a:schemeClr val="tx1"/>
                          </a:solidFill>
                          <a:effectLst/>
                          <a:latin typeface="+mn-lt"/>
                          <a:ea typeface="Calibri" panose="020F0502020204030204" pitchFamily="34" charset="0"/>
                          <a:cs typeface="Arial" panose="020B0604020202020204" pitchFamily="34" charset="0"/>
                        </a:rPr>
                        <a:t> events…early reports indicate thousands of spectators and attendees may be injured, with an estimated 3,000 patients surging into healthcare facilities citywide…numerous fatalities have also been reported…officials are continuing to assess the situation as it develops… stay tuned for updates on this developing situation</a:t>
                      </a:r>
                      <a:r>
                        <a:rPr lang="en-US" sz="1100" b="0" baseline="0">
                          <a:solidFill>
                            <a:srgbClr val="FF0000"/>
                          </a:solidFill>
                          <a:effectLst/>
                          <a:latin typeface="+mn-lt"/>
                          <a:ea typeface="Calibri" panose="020F0502020204030204" pitchFamily="34" charset="0"/>
                          <a:cs typeface="Arial" panose="020B0604020202020204" pitchFamily="34" charset="0"/>
                        </a:rPr>
                        <a:t>…</a:t>
                      </a:r>
                      <a:r>
                        <a:rPr lang="en-US" sz="1100" b="1" baseline="0">
                          <a:solidFill>
                            <a:srgbClr val="FF0000"/>
                          </a:solidFill>
                          <a:effectLst/>
                          <a:latin typeface="+mn-lt"/>
                          <a:ea typeface="Calibri" panose="020F0502020204030204" pitchFamily="34" charset="0"/>
                          <a:cs typeface="Arial" panose="020B0604020202020204" pitchFamily="34" charset="0"/>
                        </a:rPr>
                        <a:t>EXERCISE</a:t>
                      </a:r>
                      <a:endParaRPr lang="en-US" sz="1100" b="0">
                        <a:solidFill>
                          <a:srgbClr val="FF0000"/>
                        </a:solidFill>
                        <a:effectLst/>
                        <a:latin typeface="+mn-lt"/>
                        <a:ea typeface="Calibri" panose="020F0502020204030204" pitchFamily="34" charset="0"/>
                        <a:cs typeface="Arial" panose="020B0604020202020204" pitchFamily="34" charset="0"/>
                      </a:endParaRPr>
                    </a:p>
                  </a:txBody>
                  <a:tcPr marL="114300" marR="114300" marT="91440" marB="91440"/>
                </a:tc>
                <a:extLst>
                  <a:ext uri="{0D108BD9-81ED-4DB2-BD59-A6C34878D82A}">
                    <a16:rowId xmlns:a16="http://schemas.microsoft.com/office/drawing/2014/main" val="4239548815"/>
                  </a:ext>
                </a:extLst>
              </a:tr>
            </a:tbl>
          </a:graphicData>
        </a:graphic>
      </p:graphicFrame>
      <p:pic>
        <p:nvPicPr>
          <p:cNvPr id="7" name="Picture 6">
            <a:extLst>
              <a:ext uri="{FF2B5EF4-FFF2-40B4-BE49-F238E27FC236}">
                <a16:creationId xmlns:a16="http://schemas.microsoft.com/office/drawing/2014/main" id="{A410F09F-805A-018B-A219-4B560B36EEF8}"/>
              </a:ext>
            </a:extLst>
          </p:cNvPr>
          <p:cNvPicPr>
            <a:picLocks noChangeAspect="1"/>
          </p:cNvPicPr>
          <p:nvPr/>
        </p:nvPicPr>
        <p:blipFill>
          <a:blip r:embed="rId3"/>
          <a:stretch>
            <a:fillRect/>
          </a:stretch>
        </p:blipFill>
        <p:spPr>
          <a:xfrm>
            <a:off x="70134" y="2146185"/>
            <a:ext cx="5580951" cy="4696266"/>
          </a:xfrm>
          <a:prstGeom prst="rect">
            <a:avLst/>
          </a:prstGeom>
          <a:ln>
            <a:solidFill>
              <a:srgbClr val="003366"/>
            </a:solidFill>
          </a:ln>
        </p:spPr>
      </p:pic>
      <p:graphicFrame>
        <p:nvGraphicFramePr>
          <p:cNvPr id="10" name="Table 9"/>
          <p:cNvGraphicFramePr>
            <a:graphicFrameLocks noGrp="1"/>
          </p:cNvGraphicFramePr>
          <p:nvPr/>
        </p:nvGraphicFramePr>
        <p:xfrm>
          <a:off x="63507" y="44303"/>
          <a:ext cx="12048785" cy="425480"/>
        </p:xfrm>
        <a:graphic>
          <a:graphicData uri="http://schemas.openxmlformats.org/drawingml/2006/table">
            <a:tbl>
              <a:tblPr firstRow="1"/>
              <a:tblGrid>
                <a:gridCol w="12048785">
                  <a:extLst>
                    <a:ext uri="{9D8B030D-6E8A-4147-A177-3AD203B41FA5}">
                      <a16:colId xmlns:a16="http://schemas.microsoft.com/office/drawing/2014/main" val="20000"/>
                    </a:ext>
                  </a:extLst>
                </a:gridCol>
              </a:tblGrid>
              <a:tr h="425480">
                <a:tc>
                  <a:txBody>
                    <a:bodyPr/>
                    <a:lstStyle/>
                    <a:p>
                      <a:pPr marL="0" marR="0" algn="ctr" defTabSz="914400" rtl="0" eaLnBrk="1" latinLnBrk="0" hangingPunct="1">
                        <a:lnSpc>
                          <a:spcPct val="115000"/>
                        </a:lnSpc>
                        <a:spcBef>
                          <a:spcPts val="0"/>
                        </a:spcBef>
                        <a:spcAft>
                          <a:spcPts val="0"/>
                        </a:spcAft>
                      </a:pPr>
                      <a:r>
                        <a:rPr lang="en-US" sz="2000" b="1" kern="1200">
                          <a:solidFill>
                            <a:srgbClr val="FFFFFF"/>
                          </a:solidFill>
                          <a:effectLst/>
                          <a:latin typeface="+mn-lt"/>
                          <a:ea typeface="Times New Roman" panose="02020603050405020304" pitchFamily="18" charset="0"/>
                          <a:cs typeface="Times New Roman" panose="02020603050405020304" pitchFamily="18" charset="0"/>
                        </a:rPr>
                        <a:t>New York City MRSE – April 20-24, 2026</a:t>
                      </a:r>
                    </a:p>
                  </a:txBody>
                  <a:tcPr marL="87394" marR="87394" marT="43697" marB="43697"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3366"/>
                    </a:solidFill>
                  </a:tcPr>
                </a:tc>
                <a:extLst>
                  <a:ext uri="{0D108BD9-81ED-4DB2-BD59-A6C34878D82A}">
                    <a16:rowId xmlns:a16="http://schemas.microsoft.com/office/drawing/2014/main" val="10000"/>
                  </a:ext>
                </a:extLst>
              </a:tr>
            </a:tbl>
          </a:graphicData>
        </a:graphic>
      </p:graphicFrame>
      <p:graphicFrame>
        <p:nvGraphicFramePr>
          <p:cNvPr id="18" name="Table 17">
            <a:extLst>
              <a:ext uri="{FF2B5EF4-FFF2-40B4-BE49-F238E27FC236}">
                <a16:creationId xmlns:a16="http://schemas.microsoft.com/office/drawing/2014/main" id="{DFC63BDF-BC64-485F-B394-D273263E541F}"/>
              </a:ext>
            </a:extLst>
          </p:cNvPr>
          <p:cNvGraphicFramePr>
            <a:graphicFrameLocks noGrp="1"/>
          </p:cNvGraphicFramePr>
          <p:nvPr/>
        </p:nvGraphicFramePr>
        <p:xfrm>
          <a:off x="5806675" y="4318322"/>
          <a:ext cx="4464511" cy="2529840"/>
        </p:xfrm>
        <a:graphic>
          <a:graphicData uri="http://schemas.openxmlformats.org/drawingml/2006/table">
            <a:tbl>
              <a:tblPr firstRow="1" bandRow="1">
                <a:tableStyleId>{5C22544A-7EE6-4342-B048-85BDC9FD1C3A}</a:tableStyleId>
              </a:tblPr>
              <a:tblGrid>
                <a:gridCol w="4464511">
                  <a:extLst>
                    <a:ext uri="{9D8B030D-6E8A-4147-A177-3AD203B41FA5}">
                      <a16:colId xmlns:a16="http://schemas.microsoft.com/office/drawing/2014/main" val="1683573294"/>
                    </a:ext>
                  </a:extLst>
                </a:gridCol>
              </a:tblGrid>
              <a:tr h="2994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mn-lt"/>
                          <a:ea typeface="+mn-ea"/>
                          <a:cs typeface="Times New Roman" panose="02020603050405020304" pitchFamily="18" charset="0"/>
                        </a:rPr>
                        <a:t>Assumptions &amp; Out Of Play</a:t>
                      </a:r>
                    </a:p>
                  </a:txBody>
                  <a:tcPr anchor="ctr">
                    <a:solidFill>
                      <a:srgbClr val="003366"/>
                    </a:solidFill>
                  </a:tcPr>
                </a:tc>
                <a:extLst>
                  <a:ext uri="{0D108BD9-81ED-4DB2-BD59-A6C34878D82A}">
                    <a16:rowId xmlns:a16="http://schemas.microsoft.com/office/drawing/2014/main" val="2968210994"/>
                  </a:ext>
                </a:extLst>
              </a:tr>
              <a:tr h="218607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00" b="1">
                          <a:latin typeface="+mn-lt"/>
                          <a:ea typeface="Times New Roman" panose="02020603050405020304" pitchFamily="18" charset="0"/>
                        </a:rPr>
                        <a:t>GNYHA Convened Chief Executives</a:t>
                      </a:r>
                    </a:p>
                    <a:p>
                      <a:pPr marL="0" marR="0" lvl="0" indent="0" algn="l" defTabSz="914400" rtl="0" eaLnBrk="1" fontAlgn="b" latinLnBrk="0" hangingPunct="1">
                        <a:lnSpc>
                          <a:spcPct val="100000"/>
                        </a:lnSpc>
                        <a:spcBef>
                          <a:spcPts val="0"/>
                        </a:spcBef>
                        <a:spcAft>
                          <a:spcPts val="0"/>
                        </a:spcAft>
                        <a:buClrTx/>
                        <a:buSzTx/>
                        <a:buFontTx/>
                        <a:buNone/>
                        <a:tabLst/>
                        <a:defRPr/>
                      </a:pPr>
                      <a:r>
                        <a:rPr lang="en-US" sz="1000" b="0">
                          <a:latin typeface="+mn-lt"/>
                          <a:ea typeface="Times New Roman" panose="02020603050405020304" pitchFamily="18" charset="0"/>
                        </a:rPr>
                        <a:t>Players have been empowered by their leadership on patient transfer decisions.</a:t>
                      </a:r>
                      <a:endParaRPr lang="en-US" sz="1000" b="1">
                        <a:latin typeface="+mn-lt"/>
                        <a:ea typeface="Times New Roman" panose="02020603050405020304" pitchFamily="18" charset="0"/>
                      </a:endParaRPr>
                    </a:p>
                    <a:p>
                      <a:pPr marL="0" marR="0" lvl="0" indent="0" algn="l" defTabSz="914400" rtl="0" eaLnBrk="1" fontAlgn="b" latinLnBrk="0" hangingPunct="1">
                        <a:lnSpc>
                          <a:spcPct val="100000"/>
                        </a:lnSpc>
                        <a:spcBef>
                          <a:spcPts val="0"/>
                        </a:spcBef>
                        <a:spcAft>
                          <a:spcPts val="0"/>
                        </a:spcAft>
                        <a:buClrTx/>
                        <a:buSzTx/>
                        <a:buFontTx/>
                        <a:buNone/>
                        <a:tabLst/>
                        <a:defRPr/>
                      </a:pPr>
                      <a:endParaRPr lang="en-US" sz="1000" b="1">
                        <a:latin typeface="+mn-lt"/>
                        <a:ea typeface="Times New Roman" panose="02020603050405020304" pitchFamily="18"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sz="1000" b="1">
                          <a:latin typeface="+mn-lt"/>
                          <a:ea typeface="Times New Roman" panose="02020603050405020304" pitchFamily="18" charset="0"/>
                        </a:rPr>
                        <a:t>Staff Travel </a:t>
                      </a:r>
                    </a:p>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a:solidFill>
                            <a:srgbClr val="000000"/>
                          </a:solidFill>
                          <a:effectLst/>
                          <a:latin typeface="+mn-lt"/>
                          <a:cs typeface="Times New Roman" panose="02020603050405020304" pitchFamily="18" charset="0"/>
                        </a:rPr>
                        <a:t>Mass transit is running and driving is permitted with a valid hospital ID, as per NYPD.</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sz="1000" b="0" i="0">
                        <a:solidFill>
                          <a:srgbClr val="000000"/>
                        </a:solidFill>
                        <a:effectLst/>
                        <a:latin typeface="+mn-lt"/>
                        <a:cs typeface="Times New Roman" panose="02020603050405020304" pitchFamily="18"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sz="1000" b="1" i="0">
                          <a:solidFill>
                            <a:srgbClr val="000000"/>
                          </a:solidFill>
                          <a:effectLst/>
                          <a:latin typeface="+mn-lt"/>
                          <a:cs typeface="Times New Roman" panose="02020603050405020304" pitchFamily="18" charset="0"/>
                        </a:rPr>
                        <a:t>Ambulance Movement</a:t>
                      </a:r>
                    </a:p>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a:solidFill>
                            <a:srgbClr val="000000"/>
                          </a:solidFill>
                          <a:effectLst/>
                          <a:latin typeface="+mn-lt"/>
                          <a:cs typeface="Times New Roman" panose="02020603050405020304" pitchFamily="18" charset="0"/>
                        </a:rPr>
                        <a:t>Ambulances can cross boroughs via roadway (except for Brooklyn Bridge); patients can be transferred; patients can be discharged.</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sz="1000" b="0" i="0">
                        <a:solidFill>
                          <a:srgbClr val="000000"/>
                        </a:solidFill>
                        <a:effectLst/>
                        <a:latin typeface="+mn-lt"/>
                        <a:cs typeface="Times New Roman" panose="02020603050405020304" pitchFamily="18"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sz="1000" b="1" i="0">
                          <a:solidFill>
                            <a:srgbClr val="000000"/>
                          </a:solidFill>
                          <a:effectLst/>
                          <a:latin typeface="+mn-lt"/>
                          <a:cs typeface="Times New Roman" panose="02020603050405020304" pitchFamily="18" charset="0"/>
                        </a:rPr>
                        <a:t>Mass Decontamination</a:t>
                      </a:r>
                    </a:p>
                    <a:p>
                      <a:pPr marL="0" marR="0" lvl="0" indent="0" algn="l" defTabSz="914400" rtl="0" eaLnBrk="1" fontAlgn="b" latinLnBrk="0" hangingPunct="1">
                        <a:lnSpc>
                          <a:spcPct val="100000"/>
                        </a:lnSpc>
                        <a:spcBef>
                          <a:spcPts val="0"/>
                        </a:spcBef>
                        <a:spcAft>
                          <a:spcPts val="0"/>
                        </a:spcAft>
                        <a:buClrTx/>
                        <a:buSzTx/>
                        <a:buFontTx/>
                        <a:buNone/>
                        <a:tabLst/>
                        <a:defRPr/>
                      </a:pPr>
                      <a:r>
                        <a:rPr lang="en-US" sz="1000" b="0" i="0">
                          <a:solidFill>
                            <a:srgbClr val="000000"/>
                          </a:solidFill>
                          <a:effectLst/>
                          <a:latin typeface="+mn-lt"/>
                          <a:cs typeface="Times New Roman" panose="02020603050405020304" pitchFamily="18" charset="0"/>
                        </a:rPr>
                        <a:t>Out of play for the MRSE; only bed capacity, coordination, and transfers are being tested.</a:t>
                      </a:r>
                    </a:p>
                  </a:txBody>
                  <a:tcPr/>
                </a:tc>
                <a:extLst>
                  <a:ext uri="{0D108BD9-81ED-4DB2-BD59-A6C34878D82A}">
                    <a16:rowId xmlns:a16="http://schemas.microsoft.com/office/drawing/2014/main" val="4239548815"/>
                  </a:ext>
                </a:extLst>
              </a:tr>
            </a:tbl>
          </a:graphicData>
        </a:graphic>
      </p:graphicFrame>
      <p:graphicFrame>
        <p:nvGraphicFramePr>
          <p:cNvPr id="93" name="Table 92">
            <a:extLst>
              <a:ext uri="{FF2B5EF4-FFF2-40B4-BE49-F238E27FC236}">
                <a16:creationId xmlns:a16="http://schemas.microsoft.com/office/drawing/2014/main" id="{DFC63BDF-BC64-485F-B394-D273263E541F}"/>
              </a:ext>
            </a:extLst>
          </p:cNvPr>
          <p:cNvGraphicFramePr>
            <a:graphicFrameLocks noGrp="1"/>
          </p:cNvGraphicFramePr>
          <p:nvPr/>
        </p:nvGraphicFramePr>
        <p:xfrm>
          <a:off x="9182100" y="512923"/>
          <a:ext cx="2891539" cy="3795699"/>
        </p:xfrm>
        <a:graphic>
          <a:graphicData uri="http://schemas.openxmlformats.org/drawingml/2006/table">
            <a:tbl>
              <a:tblPr firstRow="1" bandRow="1">
                <a:tableStyleId>{5C22544A-7EE6-4342-B048-85BDC9FD1C3A}</a:tableStyleId>
              </a:tblPr>
              <a:tblGrid>
                <a:gridCol w="2891539">
                  <a:extLst>
                    <a:ext uri="{9D8B030D-6E8A-4147-A177-3AD203B41FA5}">
                      <a16:colId xmlns:a16="http://schemas.microsoft.com/office/drawing/2014/main" val="1683573294"/>
                    </a:ext>
                  </a:extLst>
                </a:gridCol>
              </a:tblGrid>
              <a:tr h="3303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mn-lt"/>
                          <a:ea typeface="+mn-ea"/>
                          <a:cs typeface="Times New Roman" panose="02020603050405020304" pitchFamily="18" charset="0"/>
                        </a:rPr>
                        <a:t>Process for Hospital Gameplay</a:t>
                      </a:r>
                    </a:p>
                  </a:txBody>
                  <a:tcPr anchor="ctr">
                    <a:solidFill>
                      <a:srgbClr val="003366"/>
                    </a:solidFill>
                  </a:tcPr>
                </a:tc>
                <a:extLst>
                  <a:ext uri="{0D108BD9-81ED-4DB2-BD59-A6C34878D82A}">
                    <a16:rowId xmlns:a16="http://schemas.microsoft.com/office/drawing/2014/main" val="2968210994"/>
                  </a:ext>
                </a:extLst>
              </a:tr>
              <a:tr h="3465333">
                <a:tc>
                  <a:txBody>
                    <a:bodyPr/>
                    <a:lstStyle/>
                    <a:p>
                      <a:pPr marL="0" marR="0" lvl="0" indent="0" algn="just" defTabSz="914400" rtl="0" eaLnBrk="1" fontAlgn="b" latinLnBrk="0" hangingPunct="1">
                        <a:lnSpc>
                          <a:spcPct val="100000"/>
                        </a:lnSpc>
                        <a:spcBef>
                          <a:spcPts val="0"/>
                        </a:spcBef>
                        <a:spcAft>
                          <a:spcPts val="0"/>
                        </a:spcAft>
                        <a:buClrTx/>
                        <a:buSzTx/>
                        <a:buFontTx/>
                        <a:buNone/>
                        <a:tabLst/>
                        <a:defRPr/>
                      </a:pPr>
                      <a:r>
                        <a:rPr lang="en-US" sz="1100">
                          <a:latin typeface="+mn-lt"/>
                          <a:ea typeface="Times New Roman" panose="02020603050405020304" pitchFamily="18" charset="0"/>
                        </a:rPr>
                        <a:t>Hospitals and Health Systems will follow this guidance and complete between April 20-23 (for use during participation on April 24):</a:t>
                      </a:r>
                      <a:endParaRPr lang="en-US" sz="1100" b="1">
                        <a:latin typeface="+mn-lt"/>
                        <a:ea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endParaRPr lang="en-US" sz="1100" b="1">
                        <a:latin typeface="+mn-lt"/>
                        <a:ea typeface="Times New Roman" panose="02020603050405020304" pitchFamily="18" charset="0"/>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a:latin typeface="+mn-lt"/>
                          <a:ea typeface="Times New Roman" panose="02020603050405020304" pitchFamily="18" charset="0"/>
                        </a:rPr>
                        <a:t>Obtain Hospital Census (System)*</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a:latin typeface="+mn-lt"/>
                          <a:ea typeface="Times New Roman" panose="02020603050405020304" pitchFamily="18" charset="0"/>
                          <a:cs typeface="Times New Roman" panose="02020603050405020304" pitchFamily="18" charset="0"/>
                        </a:rPr>
                        <a:t>↓</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a:latin typeface="+mn-lt"/>
                          <a:ea typeface="Times New Roman" panose="02020603050405020304" pitchFamily="18" charset="0"/>
                          <a:cs typeface="Times New Roman" panose="02020603050405020304" pitchFamily="18" charset="0"/>
                        </a:rPr>
                        <a:t>Evaluate Rapid Discharge Abilities (Locally)</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a:latin typeface="+mn-lt"/>
                          <a:ea typeface="Times New Roman" panose="02020603050405020304" pitchFamily="18" charset="0"/>
                          <a:cs typeface="Times New Roman" panose="02020603050405020304" pitchFamily="18" charset="0"/>
                        </a:rPr>
                        <a:t>↓</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a:latin typeface="+mn-lt"/>
                          <a:ea typeface="Times New Roman" panose="02020603050405020304" pitchFamily="18" charset="0"/>
                          <a:cs typeface="Times New Roman" panose="02020603050405020304" pitchFamily="18" charset="0"/>
                        </a:rPr>
                        <a:t>Receive, Triage, and Disposition Surge of ED Patients (Locally)</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a:latin typeface="+mn-lt"/>
                          <a:ea typeface="Times New Roman" panose="02020603050405020304" pitchFamily="18" charset="0"/>
                          <a:cs typeface="Times New Roman" panose="02020603050405020304" pitchFamily="18" charset="0"/>
                        </a:rPr>
                        <a:t>↓</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a:latin typeface="+mn-lt"/>
                          <a:ea typeface="Times New Roman" panose="02020603050405020304" pitchFamily="18" charset="0"/>
                          <a:cs typeface="Times New Roman" panose="02020603050405020304" pitchFamily="18" charset="0"/>
                        </a:rPr>
                        <a:t>Health Systems: Load-balance between hospital facilities </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a:latin typeface="+mn-lt"/>
                          <a:ea typeface="Times New Roman" panose="02020603050405020304" pitchFamily="18" charset="0"/>
                          <a:cs typeface="Times New Roman" panose="02020603050405020304" pitchFamily="18" charset="0"/>
                        </a:rPr>
                        <a:t>↓</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a:latin typeface="+mn-lt"/>
                          <a:ea typeface="Times New Roman" panose="02020603050405020304" pitchFamily="18" charset="0"/>
                          <a:cs typeface="Times New Roman" panose="02020603050405020304" pitchFamily="18" charset="0"/>
                        </a:rPr>
                        <a:t>Determine transfer needs or excess capacity availability (System) </a:t>
                      </a:r>
                    </a:p>
                    <a:p>
                      <a:pPr marL="0" marR="0" lvl="0" indent="0" algn="just" defTabSz="914400" rtl="0" eaLnBrk="1" fontAlgn="b" latinLnBrk="0" hangingPunct="1">
                        <a:lnSpc>
                          <a:spcPct val="100000"/>
                        </a:lnSpc>
                        <a:spcBef>
                          <a:spcPts val="0"/>
                        </a:spcBef>
                        <a:spcAft>
                          <a:spcPts val="0"/>
                        </a:spcAft>
                        <a:buClrTx/>
                        <a:buSzTx/>
                        <a:buFontTx/>
                        <a:buNone/>
                        <a:tabLst/>
                        <a:defRPr/>
                      </a:pPr>
                      <a:endParaRPr lang="en-US" sz="1100" b="0" i="0">
                        <a:latin typeface="+mn-lt"/>
                        <a:ea typeface="Times New Roman" panose="02020603050405020304" pitchFamily="18" charset="0"/>
                      </a:endParaRPr>
                    </a:p>
                    <a:p>
                      <a:pPr marL="0" marR="0" lvl="0" indent="0" algn="just" defTabSz="914400" rtl="0" eaLnBrk="1" fontAlgn="b" latinLnBrk="0" hangingPunct="1">
                        <a:lnSpc>
                          <a:spcPct val="100000"/>
                        </a:lnSpc>
                        <a:spcBef>
                          <a:spcPts val="0"/>
                        </a:spcBef>
                        <a:spcAft>
                          <a:spcPts val="0"/>
                        </a:spcAft>
                        <a:buClrTx/>
                        <a:buSzTx/>
                        <a:buFontTx/>
                        <a:buNone/>
                        <a:tabLst/>
                        <a:defRPr/>
                      </a:pPr>
                      <a:r>
                        <a:rPr lang="en-US" sz="1100" b="0" i="0">
                          <a:latin typeface="+mn-lt"/>
                          <a:ea typeface="Times New Roman" panose="02020603050405020304" pitchFamily="18" charset="0"/>
                        </a:rPr>
                        <a:t>*Census should be a snapshot of your hospitals at 11 AM on April 20.  Census will be utilized for the entire duration of exercise play.</a:t>
                      </a:r>
                    </a:p>
                  </a:txBody>
                  <a:tcPr/>
                </a:tc>
                <a:extLst>
                  <a:ext uri="{0D108BD9-81ED-4DB2-BD59-A6C34878D82A}">
                    <a16:rowId xmlns:a16="http://schemas.microsoft.com/office/drawing/2014/main" val="4239548815"/>
                  </a:ext>
                </a:extLst>
              </a:tr>
            </a:tbl>
          </a:graphicData>
        </a:graphic>
      </p:graphicFrame>
      <p:grpSp>
        <p:nvGrpSpPr>
          <p:cNvPr id="12" name="Group 11">
            <a:extLst>
              <a:ext uri="{FF2B5EF4-FFF2-40B4-BE49-F238E27FC236}">
                <a16:creationId xmlns:a16="http://schemas.microsoft.com/office/drawing/2014/main" id="{9D069A7F-B7EB-80A0-EF51-81253F89BB14}"/>
              </a:ext>
            </a:extLst>
          </p:cNvPr>
          <p:cNvGrpSpPr/>
          <p:nvPr/>
        </p:nvGrpSpPr>
        <p:grpSpPr>
          <a:xfrm>
            <a:off x="3411064" y="5778846"/>
            <a:ext cx="1944934" cy="866955"/>
            <a:chOff x="4010573" y="5806501"/>
            <a:chExt cx="1944934" cy="866955"/>
          </a:xfrm>
        </p:grpSpPr>
        <p:sp>
          <p:nvSpPr>
            <p:cNvPr id="9" name="Rectangle 8">
              <a:extLst>
                <a:ext uri="{FF2B5EF4-FFF2-40B4-BE49-F238E27FC236}">
                  <a16:creationId xmlns:a16="http://schemas.microsoft.com/office/drawing/2014/main" id="{E00DCB94-0243-F36F-EFDB-CB85A8C84981}"/>
                </a:ext>
              </a:extLst>
            </p:cNvPr>
            <p:cNvSpPr/>
            <p:nvPr/>
          </p:nvSpPr>
          <p:spPr>
            <a:xfrm>
              <a:off x="4010573" y="5806501"/>
              <a:ext cx="1944934" cy="86695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036321" y="5830317"/>
              <a:ext cx="1888896" cy="819510"/>
            </a:xfrm>
            <a:prstGeom prst="rect">
              <a:avLst/>
            </a:prstGeom>
            <a:solidFill>
              <a:srgbClr val="FF0000"/>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400" b="1"/>
                <a:t>Exercise Scenario</a:t>
              </a:r>
            </a:p>
            <a:p>
              <a:pPr algn="ctr"/>
              <a:r>
                <a:rPr lang="en-US" sz="1400" b="1"/>
                <a:t>For Training </a:t>
              </a:r>
            </a:p>
            <a:p>
              <a:pPr algn="ctr"/>
              <a:r>
                <a:rPr lang="en-US" sz="1400" b="1"/>
                <a:t>Purposes Only</a:t>
              </a:r>
            </a:p>
          </p:txBody>
        </p:sp>
      </p:grpSp>
      <p:graphicFrame>
        <p:nvGraphicFramePr>
          <p:cNvPr id="2" name="Table 1">
            <a:extLst>
              <a:ext uri="{FF2B5EF4-FFF2-40B4-BE49-F238E27FC236}">
                <a16:creationId xmlns:a16="http://schemas.microsoft.com/office/drawing/2014/main" id="{D7A75537-6A6F-A392-EC28-22087956978C}"/>
              </a:ext>
            </a:extLst>
          </p:cNvPr>
          <p:cNvGraphicFramePr>
            <a:graphicFrameLocks noGrp="1"/>
          </p:cNvGraphicFramePr>
          <p:nvPr/>
        </p:nvGraphicFramePr>
        <p:xfrm>
          <a:off x="5806675" y="508874"/>
          <a:ext cx="3289700" cy="3776072"/>
        </p:xfrm>
        <a:graphic>
          <a:graphicData uri="http://schemas.openxmlformats.org/drawingml/2006/table">
            <a:tbl>
              <a:tblPr firstRow="1" bandRow="1">
                <a:tableStyleId>{5C22544A-7EE6-4342-B048-85BDC9FD1C3A}</a:tableStyleId>
              </a:tblPr>
              <a:tblGrid>
                <a:gridCol w="3289700">
                  <a:extLst>
                    <a:ext uri="{9D8B030D-6E8A-4147-A177-3AD203B41FA5}">
                      <a16:colId xmlns:a16="http://schemas.microsoft.com/office/drawing/2014/main" val="1683573294"/>
                    </a:ext>
                  </a:extLst>
                </a:gridCol>
              </a:tblGrid>
              <a:tr h="30699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mn-lt"/>
                          <a:ea typeface="+mn-ea"/>
                          <a:cs typeface="Times New Roman" panose="02020603050405020304" pitchFamily="18" charset="0"/>
                        </a:rPr>
                        <a:t>Scenario Locations</a:t>
                      </a:r>
                    </a:p>
                  </a:txBody>
                  <a:tcPr anchor="ctr">
                    <a:solidFill>
                      <a:srgbClr val="003366"/>
                    </a:solidFill>
                  </a:tcPr>
                </a:tc>
                <a:extLst>
                  <a:ext uri="{0D108BD9-81ED-4DB2-BD59-A6C34878D82A}">
                    <a16:rowId xmlns:a16="http://schemas.microsoft.com/office/drawing/2014/main" val="2968210994"/>
                  </a:ext>
                </a:extLst>
              </a:tr>
              <a:tr h="346907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1" i="0">
                          <a:solidFill>
                            <a:srgbClr val="000000"/>
                          </a:solidFill>
                          <a:effectLst/>
                          <a:latin typeface="+mn-lt"/>
                          <a:cs typeface="Times New Roman" panose="02020603050405020304" pitchFamily="18" charset="0"/>
                        </a:rPr>
                        <a:t>Manhattan – FIFA Fan Experience Zone @ Rockefeller Center</a:t>
                      </a:r>
                    </a:p>
                    <a:p>
                      <a:pPr marL="0" marR="0" lvl="0" indent="0" algn="l" defTabSz="914400" rtl="0" eaLnBrk="1" fontAlgn="b" latinLnBrk="0" hangingPunct="1">
                        <a:lnSpc>
                          <a:spcPct val="100000"/>
                        </a:lnSpc>
                        <a:spcBef>
                          <a:spcPts val="0"/>
                        </a:spcBef>
                        <a:spcAft>
                          <a:spcPts val="0"/>
                        </a:spcAft>
                        <a:buClrTx/>
                        <a:buSzTx/>
                        <a:buFontTx/>
                        <a:buNone/>
                        <a:tabLst/>
                        <a:defRPr/>
                      </a:pPr>
                      <a:r>
                        <a:rPr lang="en-US" sz="1100" b="0" i="1">
                          <a:solidFill>
                            <a:srgbClr val="000000"/>
                          </a:solidFill>
                          <a:effectLst/>
                          <a:latin typeface="+mn-lt"/>
                          <a:cs typeface="Times New Roman" panose="02020603050405020304" pitchFamily="18" charset="0"/>
                        </a:rPr>
                        <a:t>Active Shooter</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sz="1100" b="1" i="0">
                        <a:solidFill>
                          <a:srgbClr val="000000"/>
                        </a:solidFill>
                        <a:effectLst/>
                        <a:latin typeface="+mn-lt"/>
                        <a:cs typeface="Times New Roman" panose="02020603050405020304" pitchFamily="18"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sz="1100" b="1" i="0">
                          <a:solidFill>
                            <a:srgbClr val="000000"/>
                          </a:solidFill>
                          <a:effectLst/>
                          <a:latin typeface="+mn-lt"/>
                          <a:cs typeface="Times New Roman" panose="02020603050405020304" pitchFamily="18" charset="0"/>
                        </a:rPr>
                        <a:t>Brooklyn – Tall Ships @ Brooklyn Bridge Park </a:t>
                      </a:r>
                    </a:p>
                    <a:p>
                      <a:pPr marL="0" marR="0" lvl="0" indent="0" algn="l" defTabSz="914400" rtl="0" eaLnBrk="1" fontAlgn="b" latinLnBrk="0" hangingPunct="1">
                        <a:lnSpc>
                          <a:spcPct val="100000"/>
                        </a:lnSpc>
                        <a:spcBef>
                          <a:spcPts val="0"/>
                        </a:spcBef>
                        <a:spcAft>
                          <a:spcPts val="0"/>
                        </a:spcAft>
                        <a:buClrTx/>
                        <a:buSzTx/>
                        <a:buFontTx/>
                        <a:buNone/>
                        <a:tabLst/>
                        <a:defRPr/>
                      </a:pPr>
                      <a:r>
                        <a:rPr lang="en-US" sz="1100" b="0" i="1">
                          <a:solidFill>
                            <a:srgbClr val="000000"/>
                          </a:solidFill>
                          <a:effectLst/>
                          <a:latin typeface="+mn-lt"/>
                          <a:cs typeface="Times New Roman" panose="02020603050405020304" pitchFamily="18" charset="0"/>
                        </a:rPr>
                        <a:t>Vehicle Ramming and Active Shooter</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sz="1100" b="0" i="1">
                        <a:solidFill>
                          <a:srgbClr val="000000"/>
                        </a:solidFill>
                        <a:effectLst/>
                        <a:latin typeface="+mn-lt"/>
                        <a:cs typeface="Times New Roman" panose="02020603050405020304" pitchFamily="18"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sz="1100" b="1" i="0">
                          <a:solidFill>
                            <a:srgbClr val="000000"/>
                          </a:solidFill>
                          <a:effectLst/>
                          <a:latin typeface="+mn-lt"/>
                          <a:cs typeface="Times New Roman" panose="02020603050405020304" pitchFamily="18" charset="0"/>
                        </a:rPr>
                        <a:t>Queens – FIFA Fan Fest @ Billie Jean King Tennis Center</a:t>
                      </a:r>
                    </a:p>
                    <a:p>
                      <a:pPr marL="0" marR="0" lvl="0" indent="0" algn="l" defTabSz="914400" rtl="0" eaLnBrk="1" fontAlgn="b" latinLnBrk="0" hangingPunct="1">
                        <a:lnSpc>
                          <a:spcPct val="100000"/>
                        </a:lnSpc>
                        <a:spcBef>
                          <a:spcPts val="0"/>
                        </a:spcBef>
                        <a:spcAft>
                          <a:spcPts val="0"/>
                        </a:spcAft>
                        <a:buClrTx/>
                        <a:buSzTx/>
                        <a:buFontTx/>
                        <a:buNone/>
                        <a:tabLst/>
                        <a:defRPr/>
                      </a:pPr>
                      <a:r>
                        <a:rPr lang="en-US" sz="1100" b="0" i="1">
                          <a:solidFill>
                            <a:srgbClr val="000000"/>
                          </a:solidFill>
                          <a:effectLst/>
                          <a:latin typeface="+mn-lt"/>
                          <a:cs typeface="Times New Roman" panose="02020603050405020304" pitchFamily="18" charset="0"/>
                        </a:rPr>
                        <a:t>Active Shooter</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sz="1100" b="1" i="0">
                        <a:solidFill>
                          <a:srgbClr val="000000"/>
                        </a:solidFill>
                        <a:effectLst/>
                        <a:latin typeface="+mn-lt"/>
                        <a:cs typeface="Times New Roman" panose="02020603050405020304" pitchFamily="18"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sz="1100" b="1" i="0">
                          <a:solidFill>
                            <a:srgbClr val="000000"/>
                          </a:solidFill>
                          <a:effectLst/>
                          <a:latin typeface="+mn-lt"/>
                          <a:cs typeface="Times New Roman" panose="02020603050405020304" pitchFamily="18" charset="0"/>
                        </a:rPr>
                        <a:t>Queens – FIFA Party @ Knockdown Center</a:t>
                      </a:r>
                    </a:p>
                    <a:p>
                      <a:pPr marL="0" marR="0" lvl="0" indent="0" algn="l" defTabSz="914400" rtl="0" eaLnBrk="1" fontAlgn="b" latinLnBrk="0" hangingPunct="1">
                        <a:lnSpc>
                          <a:spcPct val="100000"/>
                        </a:lnSpc>
                        <a:spcBef>
                          <a:spcPts val="0"/>
                        </a:spcBef>
                        <a:spcAft>
                          <a:spcPts val="0"/>
                        </a:spcAft>
                        <a:buClrTx/>
                        <a:buSzTx/>
                        <a:buFontTx/>
                        <a:buNone/>
                        <a:tabLst/>
                        <a:defRPr/>
                      </a:pPr>
                      <a:r>
                        <a:rPr lang="en-US" sz="1100" b="0" i="1">
                          <a:solidFill>
                            <a:srgbClr val="000000"/>
                          </a:solidFill>
                          <a:effectLst/>
                          <a:latin typeface="+mn-lt"/>
                          <a:cs typeface="Times New Roman" panose="02020603050405020304" pitchFamily="18" charset="0"/>
                        </a:rPr>
                        <a:t>Explosives and Fire</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sz="1100" b="0" i="1">
                        <a:solidFill>
                          <a:srgbClr val="000000"/>
                        </a:solidFill>
                        <a:effectLst/>
                        <a:latin typeface="+mn-lt"/>
                        <a:cs typeface="Times New Roman" panose="02020603050405020304" pitchFamily="18"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sz="1100" b="1" i="0">
                          <a:solidFill>
                            <a:srgbClr val="000000"/>
                          </a:solidFill>
                          <a:effectLst/>
                          <a:latin typeface="+mn-lt"/>
                          <a:cs typeface="Times New Roman" panose="02020603050405020304" pitchFamily="18" charset="0"/>
                        </a:rPr>
                        <a:t>Bronx – Yankee’s Game @ Yankee Stadium</a:t>
                      </a:r>
                    </a:p>
                    <a:p>
                      <a:pPr marL="0" marR="0" lvl="0" indent="0" algn="l" defTabSz="914400" rtl="0" eaLnBrk="1" fontAlgn="b" latinLnBrk="0" hangingPunct="1">
                        <a:lnSpc>
                          <a:spcPct val="100000"/>
                        </a:lnSpc>
                        <a:spcBef>
                          <a:spcPts val="0"/>
                        </a:spcBef>
                        <a:spcAft>
                          <a:spcPts val="0"/>
                        </a:spcAft>
                        <a:buClrTx/>
                        <a:buSzTx/>
                        <a:buFontTx/>
                        <a:buNone/>
                        <a:tabLst/>
                        <a:defRPr/>
                      </a:pPr>
                      <a:r>
                        <a:rPr lang="en-US" sz="1100" b="0" i="1">
                          <a:solidFill>
                            <a:srgbClr val="000000"/>
                          </a:solidFill>
                          <a:effectLst/>
                          <a:latin typeface="+mn-lt"/>
                          <a:cs typeface="Times New Roman" panose="02020603050405020304" pitchFamily="18" charset="0"/>
                        </a:rPr>
                        <a:t>Crowd Stampede due to reported incident</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sz="1100" b="0" i="1">
                        <a:solidFill>
                          <a:srgbClr val="000000"/>
                        </a:solidFill>
                        <a:effectLst/>
                        <a:latin typeface="+mn-lt"/>
                        <a:cs typeface="Times New Roman" panose="02020603050405020304" pitchFamily="18"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sz="1100" b="1" i="0">
                          <a:solidFill>
                            <a:srgbClr val="000000"/>
                          </a:solidFill>
                          <a:effectLst/>
                          <a:latin typeface="+mn-lt"/>
                          <a:cs typeface="Times New Roman" panose="02020603050405020304" pitchFamily="18" charset="0"/>
                        </a:rPr>
                        <a:t>Staten Island – FIFA Fan Fest @ SI </a:t>
                      </a:r>
                      <a:r>
                        <a:rPr lang="en-US" sz="1100" b="1" i="0" err="1">
                          <a:solidFill>
                            <a:srgbClr val="000000"/>
                          </a:solidFill>
                          <a:effectLst/>
                          <a:latin typeface="+mn-lt"/>
                          <a:cs typeface="Times New Roman" panose="02020603050405020304" pitchFamily="18" charset="0"/>
                        </a:rPr>
                        <a:t>Ferryhawks</a:t>
                      </a:r>
                      <a:r>
                        <a:rPr lang="en-US" sz="1100" b="1" i="0">
                          <a:solidFill>
                            <a:srgbClr val="000000"/>
                          </a:solidFill>
                          <a:effectLst/>
                          <a:latin typeface="+mn-lt"/>
                          <a:cs typeface="Times New Roman" panose="02020603050405020304" pitchFamily="18" charset="0"/>
                        </a:rPr>
                        <a:t> Stadium</a:t>
                      </a:r>
                    </a:p>
                    <a:p>
                      <a:pPr marL="0" marR="0" lvl="0" indent="0" algn="l" defTabSz="914400" rtl="0" eaLnBrk="1" fontAlgn="b" latinLnBrk="0" hangingPunct="1">
                        <a:lnSpc>
                          <a:spcPct val="100000"/>
                        </a:lnSpc>
                        <a:spcBef>
                          <a:spcPts val="0"/>
                        </a:spcBef>
                        <a:spcAft>
                          <a:spcPts val="0"/>
                        </a:spcAft>
                        <a:buClrTx/>
                        <a:buSzTx/>
                        <a:buFontTx/>
                        <a:buNone/>
                        <a:tabLst/>
                        <a:defRPr/>
                      </a:pPr>
                      <a:r>
                        <a:rPr lang="en-US" sz="1100" b="0" i="1">
                          <a:solidFill>
                            <a:srgbClr val="000000"/>
                          </a:solidFill>
                          <a:effectLst/>
                          <a:latin typeface="+mn-lt"/>
                          <a:cs typeface="Times New Roman" panose="02020603050405020304" pitchFamily="18" charset="0"/>
                        </a:rPr>
                        <a:t>Active Shooter</a:t>
                      </a:r>
                    </a:p>
                  </a:txBody>
                  <a:tcPr/>
                </a:tc>
                <a:extLst>
                  <a:ext uri="{0D108BD9-81ED-4DB2-BD59-A6C34878D82A}">
                    <a16:rowId xmlns:a16="http://schemas.microsoft.com/office/drawing/2014/main" val="4239548815"/>
                  </a:ext>
                </a:extLst>
              </a:tr>
            </a:tbl>
          </a:graphicData>
        </a:graphic>
      </p:graphicFrame>
      <p:graphicFrame>
        <p:nvGraphicFramePr>
          <p:cNvPr id="8" name="Table 7">
            <a:extLst>
              <a:ext uri="{FF2B5EF4-FFF2-40B4-BE49-F238E27FC236}">
                <a16:creationId xmlns:a16="http://schemas.microsoft.com/office/drawing/2014/main" id="{54A987EB-899B-0769-49AD-B0760EB9E212}"/>
              </a:ext>
            </a:extLst>
          </p:cNvPr>
          <p:cNvGraphicFramePr>
            <a:graphicFrameLocks noGrp="1"/>
          </p:cNvGraphicFramePr>
          <p:nvPr/>
        </p:nvGraphicFramePr>
        <p:xfrm>
          <a:off x="10426776" y="4533100"/>
          <a:ext cx="1625144" cy="1811977"/>
        </p:xfrm>
        <a:graphic>
          <a:graphicData uri="http://schemas.openxmlformats.org/drawingml/2006/table">
            <a:tbl>
              <a:tblPr firstRow="1" bandRow="1">
                <a:tableStyleId>{5C22544A-7EE6-4342-B048-85BDC9FD1C3A}</a:tableStyleId>
              </a:tblPr>
              <a:tblGrid>
                <a:gridCol w="1625144">
                  <a:extLst>
                    <a:ext uri="{9D8B030D-6E8A-4147-A177-3AD203B41FA5}">
                      <a16:colId xmlns:a16="http://schemas.microsoft.com/office/drawing/2014/main" val="1683573294"/>
                    </a:ext>
                  </a:extLst>
                </a:gridCol>
              </a:tblGrid>
              <a:tr h="2637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mn-lt"/>
                          <a:ea typeface="+mn-ea"/>
                          <a:cs typeface="Times New Roman" panose="02020603050405020304" pitchFamily="18" charset="0"/>
                        </a:rPr>
                        <a:t>Feedback Survey</a:t>
                      </a:r>
                    </a:p>
                  </a:txBody>
                  <a:tcPr anchor="ctr">
                    <a:solidFill>
                      <a:srgbClr val="003366"/>
                    </a:solidFill>
                  </a:tcPr>
                </a:tc>
                <a:extLst>
                  <a:ext uri="{0D108BD9-81ED-4DB2-BD59-A6C34878D82A}">
                    <a16:rowId xmlns:a16="http://schemas.microsoft.com/office/drawing/2014/main" val="2968210994"/>
                  </a:ext>
                </a:extLst>
              </a:tr>
              <a:tr h="150717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1000" b="0" i="0">
                        <a:solidFill>
                          <a:srgbClr val="000000"/>
                        </a:solidFill>
                        <a:effectLst/>
                        <a:latin typeface="+mn-lt"/>
                        <a:cs typeface="Times New Roman" panose="02020603050405020304" pitchFamily="18" charset="0"/>
                      </a:endParaRPr>
                    </a:p>
                  </a:txBody>
                  <a:tcPr/>
                </a:tc>
                <a:extLst>
                  <a:ext uri="{0D108BD9-81ED-4DB2-BD59-A6C34878D82A}">
                    <a16:rowId xmlns:a16="http://schemas.microsoft.com/office/drawing/2014/main" val="4239548815"/>
                  </a:ext>
                </a:extLst>
              </a:tr>
            </a:tbl>
          </a:graphicData>
        </a:graphic>
      </p:graphicFrame>
      <p:pic>
        <p:nvPicPr>
          <p:cNvPr id="6" name="Picture 5" descr="Qr code&#10;&#10;AI-generated content may be incorrect.">
            <a:extLst>
              <a:ext uri="{FF2B5EF4-FFF2-40B4-BE49-F238E27FC236}">
                <a16:creationId xmlns:a16="http://schemas.microsoft.com/office/drawing/2014/main" id="{8BCC0697-A9BB-D040-DD1F-A2EC73FD05A5}"/>
              </a:ext>
            </a:extLst>
          </p:cNvPr>
          <p:cNvPicPr>
            <a:picLocks noChangeAspect="1"/>
          </p:cNvPicPr>
          <p:nvPr/>
        </p:nvPicPr>
        <p:blipFill>
          <a:blip r:embed="rId4" cstate="print">
            <a:extLst>
              <a:ext uri="{28A0092B-C50C-407E-A947-70E740481C1C}">
                <a14:useLocalDpi xmlns:a14="http://schemas.microsoft.com/office/drawing/2010/main" val="0"/>
              </a:ext>
            </a:extLst>
          </a:blip>
          <a:srcRect l="26255" t="36435" r="25694" b="15582"/>
          <a:stretch>
            <a:fillRect/>
          </a:stretch>
        </p:blipFill>
        <p:spPr>
          <a:xfrm>
            <a:off x="10485296" y="4878575"/>
            <a:ext cx="1508103" cy="1355474"/>
          </a:xfrm>
          <a:prstGeom prst="rect">
            <a:avLst/>
          </a:prstGeom>
        </p:spPr>
      </p:pic>
    </p:spTree>
    <p:extLst>
      <p:ext uri="{BB962C8B-B14F-4D97-AF65-F5344CB8AC3E}">
        <p14:creationId xmlns:p14="http://schemas.microsoft.com/office/powerpoint/2010/main" val="3843488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5986-6E07-3F27-ADBF-538FB9F8F460}"/>
              </a:ext>
            </a:extLst>
          </p:cNvPr>
          <p:cNvSpPr>
            <a:spLocks noGrp="1"/>
          </p:cNvSpPr>
          <p:nvPr>
            <p:ph type="title"/>
          </p:nvPr>
        </p:nvSpPr>
        <p:spPr/>
        <p:txBody>
          <a:bodyPr/>
          <a:lstStyle/>
          <a:p>
            <a:r>
              <a:rPr lang="en-US"/>
              <a:t>Questions?</a:t>
            </a:r>
          </a:p>
        </p:txBody>
      </p:sp>
      <p:sp>
        <p:nvSpPr>
          <p:cNvPr id="3" name="Content Placeholder 2">
            <a:extLst>
              <a:ext uri="{FF2B5EF4-FFF2-40B4-BE49-F238E27FC236}">
                <a16:creationId xmlns:a16="http://schemas.microsoft.com/office/drawing/2014/main" id="{C09DA7FE-6BC3-5DEC-9BC3-31811B06E5C4}"/>
              </a:ext>
            </a:extLst>
          </p:cNvPr>
          <p:cNvSpPr>
            <a:spLocks noGrp="1"/>
          </p:cNvSpPr>
          <p:nvPr>
            <p:ph idx="1"/>
          </p:nvPr>
        </p:nvSpPr>
        <p:spPr/>
        <p:txBody>
          <a:bodyPr vert="horz" lIns="91440" tIns="45720" rIns="91440" bIns="45720" rtlCol="0" anchor="t">
            <a:normAutofit/>
          </a:bodyPr>
          <a:lstStyle/>
          <a:p>
            <a:r>
              <a:rPr lang="en-US" sz="2400" b="1"/>
              <a:t>Jade Smart</a:t>
            </a:r>
          </a:p>
          <a:p>
            <a:pPr marL="0" indent="0">
              <a:buNone/>
            </a:pPr>
            <a:r>
              <a:rPr lang="en-US"/>
              <a:t>NYC DOHMH</a:t>
            </a:r>
            <a:endParaRPr lang="en-US">
              <a:cs typeface="Segoe UI"/>
            </a:endParaRPr>
          </a:p>
          <a:p>
            <a:pPr marL="0" indent="0">
              <a:buNone/>
            </a:pPr>
            <a:r>
              <a:rPr lang="en-US">
                <a:hlinkClick r:id="rId2">
                  <a:extLst>
                    <a:ext uri="{A12FA001-AC4F-418D-AE19-62706E023703}">
                      <ahyp:hlinkClr xmlns:ahyp="http://schemas.microsoft.com/office/drawing/2018/hyperlinkcolor" val="tx"/>
                    </a:ext>
                  </a:extLst>
                </a:hlinkClick>
              </a:rPr>
              <a:t>jsmart@health.nyc.gov</a:t>
            </a:r>
            <a:endParaRPr lang="en-US"/>
          </a:p>
          <a:p>
            <a:pPr marL="0" indent="0">
              <a:buNone/>
            </a:pPr>
            <a:endParaRPr lang="en-US"/>
          </a:p>
          <a:p>
            <a:r>
              <a:rPr lang="en-US" sz="2400" b="1"/>
              <a:t>Asad Ghafoor</a:t>
            </a:r>
            <a:endParaRPr lang="en-US" sz="2400" b="1">
              <a:cs typeface="Segoe UI"/>
            </a:endParaRPr>
          </a:p>
          <a:p>
            <a:pPr marL="0" indent="0">
              <a:buNone/>
            </a:pPr>
            <a:r>
              <a:rPr lang="en-US"/>
              <a:t>NYC DOHMH</a:t>
            </a:r>
            <a:endParaRPr lang="en-US">
              <a:cs typeface="Segoe UI"/>
            </a:endParaRPr>
          </a:p>
          <a:p>
            <a:pPr marL="0" indent="0">
              <a:buNone/>
            </a:pPr>
            <a:r>
              <a:rPr lang="en-US">
                <a:hlinkClick r:id="rId3"/>
              </a:rPr>
              <a:t>mghafoor@heath.nyc.gov</a:t>
            </a:r>
            <a:endParaRPr lang="en-US"/>
          </a:p>
          <a:p>
            <a:pPr marL="0" indent="0">
              <a:buNone/>
            </a:pPr>
            <a:endParaRPr lang="en-US"/>
          </a:p>
          <a:p>
            <a:r>
              <a:rPr lang="en-US" sz="2400" b="1"/>
              <a:t>Andrew Dahl</a:t>
            </a:r>
            <a:endParaRPr lang="en-US" sz="2400" b="1">
              <a:cs typeface="Segoe UI"/>
            </a:endParaRPr>
          </a:p>
          <a:p>
            <a:pPr marL="0" indent="0">
              <a:buNone/>
            </a:pPr>
            <a:r>
              <a:rPr lang="en-US"/>
              <a:t>GNYHA</a:t>
            </a:r>
            <a:endParaRPr lang="en-US">
              <a:cs typeface="Segoe UI"/>
            </a:endParaRPr>
          </a:p>
          <a:p>
            <a:pPr marL="0" indent="0">
              <a:buNone/>
            </a:pPr>
            <a:r>
              <a:rPr lang="en-US">
                <a:hlinkClick r:id="rId4"/>
              </a:rPr>
              <a:t>adahl@gnyha.org</a:t>
            </a:r>
            <a:endParaRPr lang="en-US"/>
          </a:p>
          <a:p>
            <a:pPr marL="0" indent="0">
              <a:buNone/>
            </a:pPr>
            <a:endParaRPr lang="en-US"/>
          </a:p>
        </p:txBody>
      </p:sp>
      <p:sp>
        <p:nvSpPr>
          <p:cNvPr id="4" name="Slide Number Placeholder 3">
            <a:extLst>
              <a:ext uri="{FF2B5EF4-FFF2-40B4-BE49-F238E27FC236}">
                <a16:creationId xmlns:a16="http://schemas.microsoft.com/office/drawing/2014/main" id="{29568326-1212-421D-5F8A-0E9B213271F8}"/>
              </a:ext>
            </a:extLst>
          </p:cNvPr>
          <p:cNvSpPr>
            <a:spLocks noGrp="1"/>
          </p:cNvSpPr>
          <p:nvPr>
            <p:ph type="sldNum" sz="quarter" idx="12"/>
          </p:nvPr>
        </p:nvSpPr>
        <p:spPr/>
        <p:txBody>
          <a:bodyPr/>
          <a:lstStyle/>
          <a:p>
            <a:fld id="{383A4B26-F65E-4771-8FFD-84ABE4FCD18A}" type="slidenum">
              <a:rPr lang="en-US" smtClean="0"/>
              <a:pPr/>
              <a:t>19</a:t>
            </a:fld>
            <a:endParaRPr lang="en-US"/>
          </a:p>
        </p:txBody>
      </p:sp>
    </p:spTree>
    <p:extLst>
      <p:ext uri="{BB962C8B-B14F-4D97-AF65-F5344CB8AC3E}">
        <p14:creationId xmlns:p14="http://schemas.microsoft.com/office/powerpoint/2010/main" val="1160194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E1E6846-B17D-3CC3-6CD9-37642BDD8C2B}"/>
              </a:ext>
            </a:extLst>
          </p:cNvPr>
          <p:cNvGraphicFramePr>
            <a:graphicFrameLocks noGrp="1"/>
          </p:cNvGraphicFramePr>
          <p:nvPr>
            <p:ph idx="1"/>
          </p:nvPr>
        </p:nvGraphicFramePr>
        <p:xfrm>
          <a:off x="2336800" y="2102135"/>
          <a:ext cx="61976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BD84B0CD-6CAB-6E42-8CCD-718A941271BB}"/>
              </a:ext>
            </a:extLst>
          </p:cNvPr>
          <p:cNvSpPr>
            <a:spLocks noGrp="1"/>
          </p:cNvSpPr>
          <p:nvPr>
            <p:ph type="title"/>
          </p:nvPr>
        </p:nvSpPr>
        <p:spPr/>
        <p:txBody>
          <a:bodyPr/>
          <a:lstStyle/>
          <a:p>
            <a:r>
              <a:rPr lang="en-US"/>
              <a:t>FIFA: Three </a:t>
            </a:r>
            <a:r>
              <a:rPr lang="en-US" dirty="0"/>
              <a:t>Areas of Focus</a:t>
            </a:r>
          </a:p>
        </p:txBody>
      </p:sp>
      <p:sp>
        <p:nvSpPr>
          <p:cNvPr id="4" name="Slide Number Placeholder 3">
            <a:extLst>
              <a:ext uri="{FF2B5EF4-FFF2-40B4-BE49-F238E27FC236}">
                <a16:creationId xmlns:a16="http://schemas.microsoft.com/office/drawing/2014/main" id="{5D0D114C-04E6-5A44-874B-48024DFC0F8C}"/>
              </a:ext>
            </a:extLst>
          </p:cNvPr>
          <p:cNvSpPr>
            <a:spLocks noGrp="1"/>
          </p:cNvSpPr>
          <p:nvPr>
            <p:ph type="sldNum" sz="quarter" idx="4"/>
          </p:nvPr>
        </p:nvSpPr>
        <p:spPr/>
        <p:txBody>
          <a:bodyPr/>
          <a:lstStyle/>
          <a:p>
            <a:pPr defTabSz="1219170"/>
            <a:fld id="{0CFEC368-1D7A-4F81-ABF6-AE0E36BAF64C}" type="slidenum">
              <a:rPr lang="en-US">
                <a:solidFill>
                  <a:srgbClr val="FFFFFF"/>
                </a:solidFill>
                <a:latin typeface="Arial"/>
              </a:rPr>
              <a:pPr defTabSz="1219170"/>
              <a:t>2</a:t>
            </a:fld>
            <a:endParaRPr lang="en-US" dirty="0">
              <a:solidFill>
                <a:srgbClr val="FFFFFF"/>
              </a:solidFill>
              <a:latin typeface="Arial"/>
            </a:endParaRPr>
          </a:p>
        </p:txBody>
      </p:sp>
    </p:spTree>
    <p:extLst>
      <p:ext uri="{BB962C8B-B14F-4D97-AF65-F5344CB8AC3E}">
        <p14:creationId xmlns:p14="http://schemas.microsoft.com/office/powerpoint/2010/main" val="3411848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A528DE-9870-51D3-F093-EB7F3201A3BB}"/>
              </a:ext>
            </a:extLst>
          </p:cNvPr>
          <p:cNvPicPr>
            <a:picLocks noChangeAspect="1"/>
          </p:cNvPicPr>
          <p:nvPr/>
        </p:nvPicPr>
        <p:blipFill>
          <a:blip r:embed="rId2"/>
          <a:stretch>
            <a:fillRect/>
          </a:stretch>
        </p:blipFill>
        <p:spPr>
          <a:xfrm>
            <a:off x="2310" y="2020"/>
            <a:ext cx="12314381" cy="6969412"/>
          </a:xfrm>
          <a:prstGeom prst="rect">
            <a:avLst/>
          </a:prstGeom>
        </p:spPr>
      </p:pic>
      <p:sp>
        <p:nvSpPr>
          <p:cNvPr id="2" name="Title 1"/>
          <p:cNvSpPr>
            <a:spLocks noGrp="1"/>
          </p:cNvSpPr>
          <p:nvPr>
            <p:ph type="ctrTitle"/>
          </p:nvPr>
        </p:nvSpPr>
        <p:spPr>
          <a:xfrm>
            <a:off x="1099595" y="1099126"/>
            <a:ext cx="9568405" cy="2387600"/>
          </a:xfrm>
        </p:spPr>
        <p:txBody>
          <a:bodyPr>
            <a:normAutofit fontScale="90000"/>
          </a:bodyPr>
          <a:lstStyle/>
          <a:p>
            <a:r>
              <a:rPr lang="en-US"/>
              <a:t>NYCHCC</a:t>
            </a:r>
            <a:br>
              <a:rPr lang="en-US"/>
            </a:br>
            <a:r>
              <a:rPr lang="en-US"/>
              <a:t>Strategic Plan Implementation</a:t>
            </a:r>
            <a:br>
              <a:rPr lang="en-US"/>
            </a:br>
            <a:r>
              <a:rPr lang="en-US" sz="4800" i="1">
                <a:solidFill>
                  <a:schemeClr val="tx2">
                    <a:lumMod val="75000"/>
                    <a:lumOff val="25000"/>
                  </a:schemeClr>
                </a:solidFill>
              </a:rPr>
              <a:t>Conference Update</a:t>
            </a:r>
            <a:endParaRPr lang="en-US" i="1">
              <a:solidFill>
                <a:schemeClr val="tx2">
                  <a:lumMod val="75000"/>
                  <a:lumOff val="25000"/>
                </a:schemeClr>
              </a:solidFill>
            </a:endParaRPr>
          </a:p>
        </p:txBody>
      </p:sp>
      <p:sp>
        <p:nvSpPr>
          <p:cNvPr id="3" name="Subtitle 2"/>
          <p:cNvSpPr>
            <a:spLocks noGrp="1"/>
          </p:cNvSpPr>
          <p:nvPr>
            <p:ph type="subTitle" idx="1"/>
          </p:nvPr>
        </p:nvSpPr>
        <p:spPr>
          <a:xfrm>
            <a:off x="920151" y="4258089"/>
            <a:ext cx="10207924" cy="1853343"/>
          </a:xfrm>
        </p:spPr>
        <p:txBody>
          <a:bodyPr vert="horz" lIns="91440" tIns="45720" rIns="91440" bIns="45720" rtlCol="0" anchor="t">
            <a:noAutofit/>
          </a:bodyPr>
          <a:lstStyle/>
          <a:p>
            <a:r>
              <a:rPr lang="en-US" sz="2000"/>
              <a:t>April 07, 2026</a:t>
            </a:r>
          </a:p>
          <a:p>
            <a:endParaRPr lang="en-US" sz="2000"/>
          </a:p>
          <a:p>
            <a:pPr>
              <a:lnSpc>
                <a:spcPct val="100000"/>
              </a:lnSpc>
              <a:spcBef>
                <a:spcPts val="0"/>
              </a:spcBef>
            </a:pPr>
            <a:r>
              <a:rPr lang="en-US" sz="1600"/>
              <a:t>Office of Emergency Preparedness and Response</a:t>
            </a:r>
          </a:p>
          <a:p>
            <a:pPr>
              <a:lnSpc>
                <a:spcPct val="100000"/>
              </a:lnSpc>
              <a:spcBef>
                <a:spcPts val="0"/>
              </a:spcBef>
            </a:pPr>
            <a:r>
              <a:rPr lang="en-US" sz="1600" i="1"/>
              <a:t>Bureau of Healthcare and Community Readiness</a:t>
            </a:r>
          </a:p>
          <a:p>
            <a:pPr>
              <a:lnSpc>
                <a:spcPct val="100000"/>
              </a:lnSpc>
              <a:spcBef>
                <a:spcPts val="0"/>
              </a:spcBef>
            </a:pPr>
            <a:r>
              <a:rPr lang="en-US" sz="1600"/>
              <a:t>Healthcare Systems Readiness Unit</a:t>
            </a:r>
          </a:p>
        </p:txBody>
      </p:sp>
    </p:spTree>
    <p:extLst>
      <p:ext uri="{BB962C8B-B14F-4D97-AF65-F5344CB8AC3E}">
        <p14:creationId xmlns:p14="http://schemas.microsoft.com/office/powerpoint/2010/main" val="4071561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87DC5-5134-8F44-BA51-D1745D7A608F}"/>
              </a:ext>
            </a:extLst>
          </p:cNvPr>
          <p:cNvSpPr>
            <a:spLocks noGrp="1"/>
          </p:cNvSpPr>
          <p:nvPr>
            <p:ph type="title"/>
          </p:nvPr>
        </p:nvSpPr>
        <p:spPr>
          <a:xfrm>
            <a:off x="668866" y="686920"/>
            <a:ext cx="10684934" cy="609457"/>
          </a:xfrm>
        </p:spPr>
        <p:txBody>
          <a:bodyPr>
            <a:noAutofit/>
          </a:bodyPr>
          <a:lstStyle/>
          <a:p>
            <a:pPr algn="ctr"/>
            <a:r>
              <a:rPr lang="en-US" sz="3600" u="sng"/>
              <a:t>HPP Funding &amp; New Executive Director</a:t>
            </a:r>
            <a:endParaRPr lang="en-US" sz="3600" i="1" u="sng">
              <a:solidFill>
                <a:schemeClr val="tx2">
                  <a:lumMod val="75000"/>
                  <a:lumOff val="25000"/>
                </a:schemeClr>
              </a:solidFill>
            </a:endParaRPr>
          </a:p>
        </p:txBody>
      </p:sp>
      <p:sp>
        <p:nvSpPr>
          <p:cNvPr id="3" name="Content Placeholder 2">
            <a:extLst>
              <a:ext uri="{FF2B5EF4-FFF2-40B4-BE49-F238E27FC236}">
                <a16:creationId xmlns:a16="http://schemas.microsoft.com/office/drawing/2014/main" id="{7477D42A-87A3-A997-B1C8-708426F17988}"/>
              </a:ext>
            </a:extLst>
          </p:cNvPr>
          <p:cNvSpPr>
            <a:spLocks noGrp="1"/>
          </p:cNvSpPr>
          <p:nvPr>
            <p:ph idx="1"/>
          </p:nvPr>
        </p:nvSpPr>
        <p:spPr>
          <a:xfrm>
            <a:off x="838201" y="1325940"/>
            <a:ext cx="10346266" cy="1746438"/>
          </a:xfrm>
        </p:spPr>
        <p:txBody>
          <a:bodyPr vert="horz" lIns="0" tIns="0" rIns="0" bIns="0" rtlCol="0" anchor="t">
            <a:noAutofit/>
          </a:bodyPr>
          <a:lstStyle/>
          <a:p>
            <a:r>
              <a:rPr lang="en-US" sz="2000">
                <a:solidFill>
                  <a:schemeClr val="tx2">
                    <a:lumMod val="90000"/>
                    <a:lumOff val="10000"/>
                  </a:schemeClr>
                </a:solidFill>
              </a:rPr>
              <a:t>HPP BP3 Continuation Guidance received from ASPR on Monday, 3/23</a:t>
            </a:r>
          </a:p>
          <a:p>
            <a:r>
              <a:rPr lang="en-US" sz="2000">
                <a:solidFill>
                  <a:srgbClr val="C00000"/>
                </a:solidFill>
              </a:rPr>
              <a:t>Workplan (including budget) due May 8th</a:t>
            </a:r>
          </a:p>
          <a:p>
            <a:r>
              <a:rPr lang="en-US" sz="2000">
                <a:solidFill>
                  <a:schemeClr val="tx2">
                    <a:lumMod val="90000"/>
                    <a:lumOff val="10000"/>
                  </a:schemeClr>
                </a:solidFill>
              </a:rPr>
              <a:t>Level funding ~ $7.2M</a:t>
            </a:r>
          </a:p>
          <a:p>
            <a:r>
              <a:rPr lang="en-US" sz="2000">
                <a:solidFill>
                  <a:schemeClr val="tx2">
                    <a:lumMod val="90000"/>
                    <a:lumOff val="10000"/>
                  </a:schemeClr>
                </a:solidFill>
              </a:rPr>
              <a:t>Hired in February and processing</a:t>
            </a:r>
          </a:p>
        </p:txBody>
      </p:sp>
      <p:sp>
        <p:nvSpPr>
          <p:cNvPr id="4" name="Title 1">
            <a:extLst>
              <a:ext uri="{FF2B5EF4-FFF2-40B4-BE49-F238E27FC236}">
                <a16:creationId xmlns:a16="http://schemas.microsoft.com/office/drawing/2014/main" id="{86FE1949-E8D6-7122-BDD8-5F9356EFA5E4}"/>
              </a:ext>
            </a:extLst>
          </p:cNvPr>
          <p:cNvSpPr txBox="1">
            <a:spLocks/>
          </p:cNvSpPr>
          <p:nvPr/>
        </p:nvSpPr>
        <p:spPr>
          <a:xfrm>
            <a:off x="668865" y="2818658"/>
            <a:ext cx="10684934" cy="8598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sng" strike="noStrike" kern="1200" cap="none" spc="0" normalizeH="0" baseline="0" noProof="0">
                <a:ln>
                  <a:noFill/>
                </a:ln>
                <a:solidFill>
                  <a:prstClr val="black"/>
                </a:solidFill>
                <a:effectLst/>
                <a:uLnTx/>
                <a:uFillTx/>
                <a:latin typeface="Aptos Display" panose="020F0302020204030204"/>
                <a:ea typeface="+mj-ea"/>
                <a:cs typeface="+mj-cs"/>
              </a:rPr>
              <a:t>NYC HCC Strategic Plan</a:t>
            </a:r>
          </a:p>
        </p:txBody>
      </p:sp>
      <p:sp>
        <p:nvSpPr>
          <p:cNvPr id="6" name="Content Placeholder 2">
            <a:extLst>
              <a:ext uri="{FF2B5EF4-FFF2-40B4-BE49-F238E27FC236}">
                <a16:creationId xmlns:a16="http://schemas.microsoft.com/office/drawing/2014/main" id="{558625D9-B9DC-08DB-62D4-3AF5C288BD06}"/>
              </a:ext>
            </a:extLst>
          </p:cNvPr>
          <p:cNvSpPr txBox="1">
            <a:spLocks/>
          </p:cNvSpPr>
          <p:nvPr/>
        </p:nvSpPr>
        <p:spPr>
          <a:xfrm>
            <a:off x="838199" y="3611051"/>
            <a:ext cx="10168891" cy="1967216"/>
          </a:xfrm>
          <a:prstGeom prst="rect">
            <a:avLst/>
          </a:prstGeom>
        </p:spPr>
        <p:txBody>
          <a:bodyPr vert="horz" lIns="0" tIns="0" rIns="0" bIns="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2841">
                    <a:lumMod val="90000"/>
                    <a:lumOff val="10000"/>
                  </a:srgbClr>
                </a:solidFill>
                <a:effectLst/>
                <a:uLnTx/>
                <a:uFillTx/>
                <a:latin typeface="Aptos" panose="020B0004020202020204"/>
                <a:ea typeface="+mn-ea"/>
                <a:cs typeface="+mn-cs"/>
              </a:rPr>
              <a:t>Sent to NYCHCC on 3/6/26</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E2841">
                    <a:lumMod val="90000"/>
                    <a:lumOff val="10000"/>
                  </a:srgbClr>
                </a:solidFill>
                <a:effectLst/>
                <a:uLnTx/>
                <a:uFillTx/>
                <a:latin typeface="Aptos" panose="020B0004020202020204"/>
                <a:ea typeface="+mn-ea"/>
                <a:cs typeface="+mn-cs"/>
              </a:rPr>
              <a:t>2 documents: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1" u="none" strike="noStrike" kern="1200" cap="none" spc="0" normalizeH="0" baseline="0" noProof="0">
                <a:ln>
                  <a:noFill/>
                </a:ln>
                <a:solidFill>
                  <a:srgbClr val="0E2841">
                    <a:lumMod val="90000"/>
                    <a:lumOff val="10000"/>
                  </a:srgbClr>
                </a:solidFill>
                <a:effectLst/>
                <a:uLnTx/>
                <a:uFillTx/>
                <a:latin typeface="Aptos" panose="020B0004020202020204"/>
                <a:ea typeface="+mn-ea"/>
                <a:cs typeface="+mn-cs"/>
              </a:rPr>
              <a:t>Strategic Plan </a:t>
            </a:r>
            <a:r>
              <a:rPr kumimoji="0" lang="en-US" sz="2000" b="0" i="0" u="none" strike="noStrike" kern="1200" cap="none" spc="0" normalizeH="0" baseline="0" noProof="0">
                <a:ln>
                  <a:noFill/>
                </a:ln>
                <a:solidFill>
                  <a:srgbClr val="0E2841">
                    <a:lumMod val="90000"/>
                    <a:lumOff val="10000"/>
                  </a:srgbClr>
                </a:solidFill>
                <a:effectLst/>
                <a:uLnTx/>
                <a:uFillTx/>
                <a:latin typeface="Aptos" panose="020B0004020202020204"/>
                <a:ea typeface="+mn-ea"/>
                <a:cs typeface="+mn-cs"/>
              </a:rPr>
              <a:t>– covers background and methodology of how it was developed</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1" u="none" strike="noStrike" kern="1200" cap="none" spc="0" normalizeH="0" baseline="0" noProof="0">
                <a:ln>
                  <a:noFill/>
                </a:ln>
                <a:solidFill>
                  <a:srgbClr val="0E2841">
                    <a:lumMod val="90000"/>
                    <a:lumOff val="10000"/>
                  </a:srgbClr>
                </a:solidFill>
                <a:effectLst/>
                <a:uLnTx/>
                <a:uFillTx/>
                <a:latin typeface="Aptos" panose="020B0004020202020204"/>
                <a:ea typeface="+mn-ea"/>
                <a:cs typeface="+mn-cs"/>
              </a:rPr>
              <a:t>Implementation Plan </a:t>
            </a:r>
            <a:r>
              <a:rPr kumimoji="0" lang="en-US" sz="2000" b="0" i="0" u="none" strike="noStrike" kern="1200" cap="none" spc="0" normalizeH="0" baseline="0" noProof="0">
                <a:ln>
                  <a:noFill/>
                </a:ln>
                <a:solidFill>
                  <a:srgbClr val="0E2841">
                    <a:lumMod val="90000"/>
                    <a:lumOff val="10000"/>
                  </a:srgbClr>
                </a:solidFill>
                <a:effectLst/>
                <a:uLnTx/>
                <a:uFillTx/>
                <a:latin typeface="Aptos" panose="020B0004020202020204"/>
                <a:ea typeface="+mn-ea"/>
                <a:cs typeface="+mn-cs"/>
              </a:rPr>
              <a:t>– Provides roadmap of specific activities and recommendations to further develop the NYC HCC over the coming years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srgbClr val="C00000"/>
                </a:solidFill>
                <a:effectLst/>
                <a:uLnTx/>
                <a:uFillTx/>
                <a:latin typeface="Aptos" panose="020B0004020202020204"/>
                <a:ea typeface="+mn-ea"/>
                <a:cs typeface="+mn-cs"/>
              </a:rPr>
              <a:t>Held Governance Taks Force Kickoff meeting on Wed, March 25th</a:t>
            </a:r>
          </a:p>
        </p:txBody>
      </p:sp>
      <p:sp>
        <p:nvSpPr>
          <p:cNvPr id="11" name="Content Placeholder 2">
            <a:extLst>
              <a:ext uri="{FF2B5EF4-FFF2-40B4-BE49-F238E27FC236}">
                <a16:creationId xmlns:a16="http://schemas.microsoft.com/office/drawing/2014/main" id="{DC98E337-44EB-F9D2-28E8-865FE5AA0439}"/>
              </a:ext>
            </a:extLst>
          </p:cNvPr>
          <p:cNvSpPr txBox="1">
            <a:spLocks/>
          </p:cNvSpPr>
          <p:nvPr/>
        </p:nvSpPr>
        <p:spPr>
          <a:xfrm>
            <a:off x="838199" y="3162026"/>
            <a:ext cx="10546080" cy="720672"/>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0E2841">
                  <a:lumMod val="90000"/>
                  <a:lumOff val="10000"/>
                </a:srgbClr>
              </a:solidFill>
              <a:effectLst/>
              <a:uLnTx/>
              <a:uFillTx/>
              <a:latin typeface="Aptos" panose="020B0004020202020204"/>
              <a:ea typeface="+mn-ea"/>
              <a:cs typeface="+mn-cs"/>
            </a:endParaRPr>
          </a:p>
        </p:txBody>
      </p:sp>
    </p:spTree>
    <p:extLst>
      <p:ext uri="{BB962C8B-B14F-4D97-AF65-F5344CB8AC3E}">
        <p14:creationId xmlns:p14="http://schemas.microsoft.com/office/powerpoint/2010/main" val="760488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65BD6-DBBD-F70A-A14F-EB7C4990D7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CCFD46-12AA-43F7-0CBF-DE6A6E23A075}"/>
              </a:ext>
            </a:extLst>
          </p:cNvPr>
          <p:cNvSpPr>
            <a:spLocks noGrp="1"/>
          </p:cNvSpPr>
          <p:nvPr>
            <p:ph type="title"/>
          </p:nvPr>
        </p:nvSpPr>
        <p:spPr>
          <a:xfrm>
            <a:off x="838200" y="682625"/>
            <a:ext cx="10515600" cy="859896"/>
          </a:xfrm>
        </p:spPr>
        <p:txBody>
          <a:bodyPr>
            <a:normAutofit/>
          </a:bodyPr>
          <a:lstStyle/>
          <a:p>
            <a:pPr algn="ctr"/>
            <a:r>
              <a:rPr lang="en-US" sz="4000"/>
              <a:t>Strategic Plan: Short-Term Actions</a:t>
            </a:r>
          </a:p>
        </p:txBody>
      </p:sp>
      <p:sp>
        <p:nvSpPr>
          <p:cNvPr id="3" name="Content Placeholder 2">
            <a:extLst>
              <a:ext uri="{FF2B5EF4-FFF2-40B4-BE49-F238E27FC236}">
                <a16:creationId xmlns:a16="http://schemas.microsoft.com/office/drawing/2014/main" id="{80BF6BF6-369A-688E-47DF-073ED941555E}"/>
              </a:ext>
            </a:extLst>
          </p:cNvPr>
          <p:cNvSpPr>
            <a:spLocks noGrp="1"/>
          </p:cNvSpPr>
          <p:nvPr>
            <p:ph idx="1"/>
          </p:nvPr>
        </p:nvSpPr>
        <p:spPr>
          <a:xfrm>
            <a:off x="838200" y="1719276"/>
            <a:ext cx="10346267" cy="4569288"/>
          </a:xfrm>
        </p:spPr>
        <p:txBody>
          <a:bodyPr vert="horz" lIns="0" tIns="0" rIns="0" bIns="0" rtlCol="0" anchor="t">
            <a:normAutofit fontScale="92500" lnSpcReduction="10000"/>
          </a:bodyPr>
          <a:lstStyle/>
          <a:p>
            <a:pPr marL="400050" lvl="1" indent="-342900">
              <a:lnSpc>
                <a:spcPct val="100000"/>
              </a:lnSpc>
              <a:spcBef>
                <a:spcPts val="0"/>
              </a:spcBef>
            </a:pPr>
            <a:r>
              <a:rPr lang="en-US" b="1">
                <a:ea typeface="+mn-lt"/>
                <a:cs typeface="+mn-lt"/>
              </a:rPr>
              <a:t>Priority 1: Clarify and Strengthen Coalition Coordination Structures</a:t>
            </a:r>
            <a:endParaRPr lang="en-US" sz="3600" b="1"/>
          </a:p>
          <a:p>
            <a:pPr marL="914400" lvl="2" indent="-342900">
              <a:lnSpc>
                <a:spcPct val="100000"/>
              </a:lnSpc>
              <a:spcBef>
                <a:spcPts val="0"/>
              </a:spcBef>
              <a:buFont typeface="Courier New" panose="02070309020205020404" pitchFamily="49" charset="0"/>
              <a:buChar char="o"/>
            </a:pPr>
            <a:r>
              <a:rPr lang="en-US">
                <a:ea typeface="+mn-lt"/>
                <a:cs typeface="+mn-lt"/>
              </a:rPr>
              <a:t>Establish a Governance Task Force</a:t>
            </a:r>
            <a:endParaRPr lang="en-US" b="1">
              <a:ea typeface="+mn-lt"/>
              <a:cs typeface="+mn-lt"/>
            </a:endParaRPr>
          </a:p>
          <a:p>
            <a:pPr marL="914400" lvl="2" indent="-342900">
              <a:lnSpc>
                <a:spcPct val="100000"/>
              </a:lnSpc>
              <a:spcBef>
                <a:spcPts val="0"/>
              </a:spcBef>
              <a:buFont typeface="Courier New" panose="02070309020205020404" pitchFamily="49" charset="0"/>
              <a:buChar char="o"/>
            </a:pPr>
            <a:r>
              <a:rPr lang="en-US">
                <a:ea typeface="+mn-lt"/>
                <a:cs typeface="+mn-lt"/>
              </a:rPr>
              <a:t>Finalizing information needed for BP3 application, including task forces and budget</a:t>
            </a:r>
          </a:p>
          <a:p>
            <a:pPr marL="914400" lvl="2" indent="-342900">
              <a:lnSpc>
                <a:spcPct val="100000"/>
              </a:lnSpc>
              <a:spcBef>
                <a:spcPts val="0"/>
              </a:spcBef>
              <a:buFont typeface="Courier New" panose="02070309020205020404" pitchFamily="49" charset="0"/>
              <a:buChar char="o"/>
            </a:pPr>
            <a:r>
              <a:rPr lang="en-US">
                <a:ea typeface="+mn-lt"/>
                <a:cs typeface="+mn-lt"/>
              </a:rPr>
              <a:t>Establish Governance Board, revamp HCC coordination mechanisms, and define roles &amp; responsibilities across emergency management cycle</a:t>
            </a:r>
          </a:p>
          <a:p>
            <a:pPr marL="400050" lvl="1" indent="-342900">
              <a:lnSpc>
                <a:spcPct val="100000"/>
              </a:lnSpc>
              <a:spcBef>
                <a:spcPts val="0"/>
              </a:spcBef>
            </a:pPr>
            <a:r>
              <a:rPr lang="en-US" b="1">
                <a:ea typeface="+mn-lt"/>
                <a:cs typeface="+mn-lt"/>
              </a:rPr>
              <a:t>Priority 2: Enhance Communications and Information Sharing</a:t>
            </a:r>
          </a:p>
          <a:p>
            <a:pPr marL="914400" lvl="2" indent="-342900">
              <a:lnSpc>
                <a:spcPct val="100000"/>
              </a:lnSpc>
              <a:spcBef>
                <a:spcPts val="0"/>
              </a:spcBef>
              <a:buFont typeface="Courier New" panose="02070309020205020404" pitchFamily="49" charset="0"/>
              <a:buChar char="o"/>
            </a:pPr>
            <a:r>
              <a:rPr lang="en-US">
                <a:ea typeface="+mn-lt"/>
                <a:cs typeface="+mn-lt"/>
              </a:rPr>
              <a:t>Establish an Information Sharing Task Force</a:t>
            </a:r>
          </a:p>
          <a:p>
            <a:pPr marL="914400" lvl="2" indent="-342900">
              <a:lnSpc>
                <a:spcPct val="100000"/>
              </a:lnSpc>
              <a:spcBef>
                <a:spcPts val="0"/>
              </a:spcBef>
              <a:buFont typeface="Courier New" panose="02070309020205020404" pitchFamily="49" charset="0"/>
              <a:buChar char="o"/>
            </a:pPr>
            <a:r>
              <a:rPr lang="en-US">
                <a:ea typeface="+mn-lt"/>
                <a:cs typeface="+mn-lt"/>
              </a:rPr>
              <a:t>Develop an Information Sharing Plan to standardize information sharing procedures</a:t>
            </a:r>
          </a:p>
          <a:p>
            <a:pPr marL="400050" lvl="1" indent="-342900">
              <a:lnSpc>
                <a:spcPct val="100000"/>
              </a:lnSpc>
              <a:spcBef>
                <a:spcPts val="0"/>
              </a:spcBef>
            </a:pPr>
            <a:r>
              <a:rPr lang="en-US" b="1">
                <a:ea typeface="+mn-lt"/>
                <a:cs typeface="+mn-lt"/>
              </a:rPr>
              <a:t>Priority 3: Prepare for Emerging Threats and Hazards</a:t>
            </a:r>
          </a:p>
          <a:p>
            <a:pPr marL="914400" lvl="2" indent="-342900">
              <a:lnSpc>
                <a:spcPct val="100000"/>
              </a:lnSpc>
              <a:spcBef>
                <a:spcPts val="0"/>
              </a:spcBef>
              <a:buFont typeface="Courier New" panose="02070309020205020404" pitchFamily="49" charset="0"/>
              <a:buChar char="o"/>
            </a:pPr>
            <a:r>
              <a:rPr lang="en-US">
                <a:ea typeface="+mn-lt"/>
                <a:cs typeface="+mn-lt"/>
              </a:rPr>
              <a:t>Identify priority vulnerabilities/hazards and integrate into preparedness activities</a:t>
            </a:r>
            <a:endParaRPr lang="en-US" b="1">
              <a:ea typeface="+mn-lt"/>
              <a:cs typeface="+mn-lt"/>
            </a:endParaRPr>
          </a:p>
          <a:p>
            <a:pPr marL="400050" lvl="1" indent="-342900">
              <a:lnSpc>
                <a:spcPct val="100000"/>
              </a:lnSpc>
              <a:spcBef>
                <a:spcPts val="0"/>
              </a:spcBef>
            </a:pPr>
            <a:r>
              <a:rPr lang="en-US" b="1">
                <a:ea typeface="+mn-lt"/>
                <a:cs typeface="+mn-lt"/>
              </a:rPr>
              <a:t>Priority 4: Improve Resource Reallocation and Sharing Across Health Care Partners</a:t>
            </a:r>
          </a:p>
          <a:p>
            <a:pPr marL="914400" lvl="2" indent="-342900">
              <a:lnSpc>
                <a:spcPct val="100000"/>
              </a:lnSpc>
              <a:spcBef>
                <a:spcPts val="0"/>
              </a:spcBef>
              <a:buFont typeface="Courier New" panose="02070309020205020404" pitchFamily="49" charset="0"/>
              <a:buChar char="o"/>
            </a:pPr>
            <a:r>
              <a:rPr lang="en-US">
                <a:solidFill>
                  <a:srgbClr val="000000"/>
                </a:solidFill>
                <a:ea typeface="+mn-lt"/>
                <a:cs typeface="+mn-lt"/>
              </a:rPr>
              <a:t>Establish a Resource Management Task Force</a:t>
            </a:r>
            <a:endParaRPr lang="en-US" b="1">
              <a:solidFill>
                <a:srgbClr val="000000"/>
              </a:solidFill>
              <a:ea typeface="+mn-lt"/>
              <a:cs typeface="+mn-lt"/>
            </a:endParaRPr>
          </a:p>
          <a:p>
            <a:pPr marL="914400" lvl="2" indent="-342900">
              <a:lnSpc>
                <a:spcPct val="100000"/>
              </a:lnSpc>
              <a:spcBef>
                <a:spcPts val="0"/>
              </a:spcBef>
              <a:buFont typeface="Courier New" panose="02070309020205020404" pitchFamily="49" charset="0"/>
              <a:buChar char="o"/>
            </a:pPr>
            <a:r>
              <a:rPr lang="en-US">
                <a:solidFill>
                  <a:srgbClr val="000000"/>
                </a:solidFill>
              </a:rPr>
              <a:t>Assess existing resource-sharing agreements, stockpiles, and coordination</a:t>
            </a:r>
          </a:p>
          <a:p>
            <a:pPr marL="914400" lvl="2" indent="-342900">
              <a:lnSpc>
                <a:spcPct val="100000"/>
              </a:lnSpc>
              <a:spcBef>
                <a:spcPts val="0"/>
              </a:spcBef>
              <a:buFont typeface="Courier New" panose="02070309020205020404" pitchFamily="49" charset="0"/>
              <a:buChar char="o"/>
            </a:pPr>
            <a:r>
              <a:rPr lang="en-US">
                <a:solidFill>
                  <a:srgbClr val="000000"/>
                </a:solidFill>
              </a:rPr>
              <a:t>Develop a Resource Management Plan to formalize frameworks for reallocation, tracking, and distribution of critical health care resources</a:t>
            </a:r>
          </a:p>
          <a:p>
            <a:pPr lvl="2">
              <a:lnSpc>
                <a:spcPct val="100000"/>
              </a:lnSpc>
              <a:spcBef>
                <a:spcPts val="0"/>
              </a:spcBef>
            </a:pPr>
            <a:endParaRPr lang="en-US" sz="3200">
              <a:solidFill>
                <a:srgbClr val="163E64"/>
              </a:solidFill>
            </a:endParaRPr>
          </a:p>
          <a:p>
            <a:pPr marL="914400" lvl="2" indent="0">
              <a:lnSpc>
                <a:spcPct val="100000"/>
              </a:lnSpc>
              <a:spcBef>
                <a:spcPts val="1200"/>
              </a:spcBef>
              <a:buNone/>
            </a:pPr>
            <a:endParaRPr lang="en-US" sz="3600">
              <a:solidFill>
                <a:srgbClr val="163E64"/>
              </a:solidFill>
            </a:endParaRPr>
          </a:p>
        </p:txBody>
      </p:sp>
      <p:sp>
        <p:nvSpPr>
          <p:cNvPr id="4" name="Rectangle 3">
            <a:extLst>
              <a:ext uri="{FF2B5EF4-FFF2-40B4-BE49-F238E27FC236}">
                <a16:creationId xmlns:a16="http://schemas.microsoft.com/office/drawing/2014/main" id="{F238D46C-CDF2-343B-C5D7-C88A650739FC}"/>
              </a:ext>
            </a:extLst>
          </p:cNvPr>
          <p:cNvSpPr/>
          <p:nvPr/>
        </p:nvSpPr>
        <p:spPr>
          <a:xfrm>
            <a:off x="1366344" y="2010103"/>
            <a:ext cx="9144000" cy="499241"/>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
        <p:nvSpPr>
          <p:cNvPr id="5" name="Rectangle 4">
            <a:extLst>
              <a:ext uri="{FF2B5EF4-FFF2-40B4-BE49-F238E27FC236}">
                <a16:creationId xmlns:a16="http://schemas.microsoft.com/office/drawing/2014/main" id="{DDB18752-646C-3C47-B75B-860BEE50FBEF}"/>
              </a:ext>
            </a:extLst>
          </p:cNvPr>
          <p:cNvSpPr/>
          <p:nvPr/>
        </p:nvSpPr>
        <p:spPr>
          <a:xfrm>
            <a:off x="1366344" y="3337561"/>
            <a:ext cx="9144000" cy="285750"/>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p:txBody>
      </p:sp>
    </p:spTree>
    <p:extLst>
      <p:ext uri="{BB962C8B-B14F-4D97-AF65-F5344CB8AC3E}">
        <p14:creationId xmlns:p14="http://schemas.microsoft.com/office/powerpoint/2010/main" val="244298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BE7BA-CB0A-8350-D970-1AE3BDDAB64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D28722CD-B4EA-83F9-18CB-852C54CC53D3}"/>
              </a:ext>
            </a:extLst>
          </p:cNvPr>
          <p:cNvSpPr>
            <a:spLocks noGrp="1"/>
          </p:cNvSpPr>
          <p:nvPr>
            <p:ph type="title"/>
          </p:nvPr>
        </p:nvSpPr>
        <p:spPr>
          <a:xfrm>
            <a:off x="0" y="765041"/>
            <a:ext cx="12192000" cy="513416"/>
          </a:xfrm>
        </p:spPr>
        <p:txBody>
          <a:bodyPr>
            <a:normAutofit fontScale="90000"/>
          </a:bodyPr>
          <a:lstStyle/>
          <a:p>
            <a:pPr algn="ctr"/>
            <a:r>
              <a:rPr lang="en-US" sz="4000"/>
              <a:t>Governance Task Force Membership</a:t>
            </a:r>
          </a:p>
        </p:txBody>
      </p:sp>
      <p:pic>
        <p:nvPicPr>
          <p:cNvPr id="6" name="Picture 5">
            <a:extLst>
              <a:ext uri="{FF2B5EF4-FFF2-40B4-BE49-F238E27FC236}">
                <a16:creationId xmlns:a16="http://schemas.microsoft.com/office/drawing/2014/main" id="{CA240CA8-0900-FD43-95A1-9C15BC311801}"/>
              </a:ext>
            </a:extLst>
          </p:cNvPr>
          <p:cNvPicPr>
            <a:picLocks noChangeAspect="1"/>
          </p:cNvPicPr>
          <p:nvPr/>
        </p:nvPicPr>
        <p:blipFill>
          <a:blip r:embed="rId3"/>
          <a:stretch>
            <a:fillRect/>
          </a:stretch>
        </p:blipFill>
        <p:spPr>
          <a:xfrm>
            <a:off x="2406193" y="1278457"/>
            <a:ext cx="7379613" cy="4973217"/>
          </a:xfrm>
          <a:prstGeom prst="rect">
            <a:avLst/>
          </a:prstGeom>
        </p:spPr>
      </p:pic>
    </p:spTree>
    <p:extLst>
      <p:ext uri="{BB962C8B-B14F-4D97-AF65-F5344CB8AC3E}">
        <p14:creationId xmlns:p14="http://schemas.microsoft.com/office/powerpoint/2010/main" val="3282697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4EF9C-A49B-802C-193A-B249255990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9FCC13-949F-D489-6AC1-CCCC237C8CA2}"/>
              </a:ext>
            </a:extLst>
          </p:cNvPr>
          <p:cNvSpPr txBox="1">
            <a:spLocks/>
          </p:cNvSpPr>
          <p:nvPr/>
        </p:nvSpPr>
        <p:spPr>
          <a:xfrm>
            <a:off x="739726" y="665930"/>
            <a:ext cx="10515600" cy="7638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ptos Display" panose="020F0302020204030204"/>
                <a:ea typeface="+mj-ea"/>
                <a:cs typeface="+mj-cs"/>
              </a:rPr>
              <a:t> Task Forces for BP3</a:t>
            </a:r>
          </a:p>
        </p:txBody>
      </p:sp>
      <p:sp>
        <p:nvSpPr>
          <p:cNvPr id="4" name="TextBox 3">
            <a:extLst>
              <a:ext uri="{FF2B5EF4-FFF2-40B4-BE49-F238E27FC236}">
                <a16:creationId xmlns:a16="http://schemas.microsoft.com/office/drawing/2014/main" id="{75BB12C6-5F5B-1F07-2168-D270FDE9CF7E}"/>
              </a:ext>
            </a:extLst>
          </p:cNvPr>
          <p:cNvSpPr txBox="1"/>
          <p:nvPr/>
        </p:nvSpPr>
        <p:spPr>
          <a:xfrm>
            <a:off x="409123" y="1718641"/>
            <a:ext cx="5420177" cy="4216282"/>
          </a:xfrm>
          <a:prstGeom prst="rect">
            <a:avLst/>
          </a:prstGeom>
          <a:noFill/>
        </p:spPr>
        <p:txBody>
          <a:bodyPr wrap="square" lIns="91440" tIns="45720" rIns="91440" bIns="45720" anchor="t">
            <a:spAutoFit/>
          </a:bodyPr>
          <a:lstStyle/>
          <a:p>
            <a:pPr marL="457200" marR="0" lvl="1" indent="0" algn="just" defTabSz="914400" rtl="0" eaLnBrk="1" fontAlgn="auto" latinLnBrk="0" hangingPunct="1">
              <a:lnSpc>
                <a:spcPct val="90000"/>
              </a:lnSpc>
              <a:spcBef>
                <a:spcPts val="500"/>
              </a:spcBef>
              <a:spcAft>
                <a:spcPts val="0"/>
              </a:spcAft>
              <a:buClrTx/>
              <a:buSzTx/>
              <a:buFontTx/>
              <a:buNone/>
              <a:tabLst/>
              <a:defRPr/>
            </a:pPr>
            <a:r>
              <a:rPr kumimoji="0" lang="en-US" sz="2000" b="1" i="0" u="none" strike="noStrike" kern="1200" cap="none" spc="0" normalizeH="0" baseline="0" noProof="0">
                <a:ln>
                  <a:noFill/>
                </a:ln>
                <a:solidFill>
                  <a:srgbClr val="E97132">
                    <a:lumMod val="76000"/>
                  </a:srgbClr>
                </a:solidFill>
                <a:effectLst/>
                <a:uLnTx/>
                <a:uFillTx/>
                <a:latin typeface="Aptos" panose="020B0004020202020204"/>
                <a:ea typeface="+mn-lt"/>
                <a:cs typeface="+mn-lt"/>
              </a:rPr>
              <a:t>Established by Strategic Plan</a:t>
            </a:r>
            <a:endParaRPr kumimoji="0" lang="en-US" sz="2000" b="1" i="0" u="none" strike="noStrike" kern="1200" cap="none" spc="0" normalizeH="0" baseline="0" noProof="0">
              <a:ln>
                <a:noFill/>
              </a:ln>
              <a:solidFill>
                <a:srgbClr val="E97132">
                  <a:lumMod val="76000"/>
                </a:srgbClr>
              </a:solidFill>
              <a:effectLst/>
              <a:uLnTx/>
              <a:uFillTx/>
              <a:latin typeface="Aptos" panose="020B0004020202020204"/>
              <a:ea typeface="+mn-ea"/>
              <a:cs typeface="+mn-cs"/>
            </a:endParaRPr>
          </a:p>
          <a:p>
            <a:pPr marL="457200" marR="0" lvl="1" indent="0" algn="just" defTabSz="914400" rtl="0" eaLnBrk="1" fontAlgn="auto" latinLnBrk="0" hangingPunct="1">
              <a:lnSpc>
                <a:spcPct val="90000"/>
              </a:lnSpc>
              <a:spcBef>
                <a:spcPts val="500"/>
              </a:spcBef>
              <a:spcAft>
                <a:spcPts val="0"/>
              </a:spcAft>
              <a:buClrTx/>
              <a:buSzTx/>
              <a:buFontTx/>
              <a:buNone/>
              <a:tabLst/>
              <a:defRPr/>
            </a:pPr>
            <a:endParaRPr kumimoji="0" lang="en-US" sz="700" b="1" i="0" u="none" strike="noStrike" kern="1200" cap="none" spc="0" normalizeH="0" baseline="0" noProof="0">
              <a:ln>
                <a:noFill/>
              </a:ln>
              <a:solidFill>
                <a:srgbClr val="E97132">
                  <a:lumMod val="76000"/>
                </a:srgbClr>
              </a:solidFill>
              <a:effectLst/>
              <a:uLnTx/>
              <a:uFillTx/>
              <a:latin typeface="Aptos" panose="020B0004020202020204"/>
              <a:ea typeface="+mn-ea"/>
              <a:cs typeface="+mn-cs"/>
            </a:endParaRPr>
          </a:p>
          <a:p>
            <a:pPr marL="457200" marR="0" lvl="1" indent="0" algn="just" defTabSz="914400" rtl="0" eaLnBrk="1" fontAlgn="auto" latinLnBrk="0" hangingPunct="1">
              <a:lnSpc>
                <a:spcPct val="90000"/>
              </a:lnSpc>
              <a:spcBef>
                <a:spcPts val="50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ptos" panose="020B0004020202020204"/>
                <a:ea typeface="+mn-ea"/>
                <a:cs typeface="+mn-cs"/>
              </a:rPr>
              <a:t>1) Governance Task Force</a:t>
            </a:r>
            <a:endParaRPr kumimoji="0" lang="en-US" sz="1600" b="0" i="0" u="none" strike="noStrike" kern="1200" cap="none" spc="0" normalizeH="0" baseline="0" noProof="0">
              <a:ln>
                <a:noFill/>
              </a:ln>
              <a:solidFill>
                <a:srgbClr val="000000"/>
              </a:solidFill>
              <a:effectLst/>
              <a:uLnTx/>
              <a:uFillTx/>
              <a:latin typeface="Aptos" panose="020B0004020202020204"/>
              <a:ea typeface="+mn-ea"/>
              <a:cs typeface="+mn-cs"/>
            </a:endParaRPr>
          </a:p>
          <a:p>
            <a:pPr marL="457200" marR="0" lvl="1" indent="0" algn="just" defTabSz="914400" rtl="0" eaLnBrk="1" fontAlgn="auto" latinLnBrk="0" hangingPunct="1">
              <a:lnSpc>
                <a:spcPct val="90000"/>
              </a:lnSpc>
              <a:spcBef>
                <a:spcPts val="5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panose="020B0004020202020204"/>
                <a:ea typeface="+mn-ea"/>
                <a:cs typeface="+mn-cs"/>
              </a:rPr>
              <a:t>Responsible for guiding the implementation of Strategic Priority 1 </a:t>
            </a:r>
            <a:r>
              <a:rPr kumimoji="0" lang="en-US" sz="1400" b="0" i="0" u="none" strike="noStrike" kern="1200" cap="none" spc="0" normalizeH="0" baseline="0" noProof="0">
                <a:ln>
                  <a:noFill/>
                </a:ln>
                <a:solidFill>
                  <a:srgbClr val="000000"/>
                </a:solidFill>
                <a:effectLst/>
                <a:uLnTx/>
                <a:uFillTx/>
                <a:latin typeface="Aptos" panose="020B0004020202020204"/>
                <a:ea typeface="+mn-lt"/>
                <a:cs typeface="+mn-lt"/>
              </a:rPr>
              <a:t>(</a:t>
            </a:r>
            <a:r>
              <a:rPr kumimoji="0" lang="en-US" sz="1400" b="0" i="1" u="none" strike="noStrike" kern="1200" cap="none" spc="0" normalizeH="0" baseline="0" noProof="0">
                <a:ln>
                  <a:noFill/>
                </a:ln>
                <a:solidFill>
                  <a:srgbClr val="000000"/>
                </a:solidFill>
                <a:effectLst/>
                <a:uLnTx/>
                <a:uFillTx/>
                <a:latin typeface="Aptos" panose="020B0004020202020204"/>
                <a:ea typeface="+mn-lt"/>
                <a:cs typeface="+mn-lt"/>
              </a:rPr>
              <a:t>Clarify and Strengthen Coalition Coordination Structures</a:t>
            </a:r>
            <a:r>
              <a:rPr kumimoji="0" lang="en-US" sz="1400" b="0" i="0" u="none" strike="noStrike" kern="1200" cap="none" spc="0" normalizeH="0" baseline="0" noProof="0">
                <a:ln>
                  <a:noFill/>
                </a:ln>
                <a:solidFill>
                  <a:srgbClr val="000000"/>
                </a:solidFill>
                <a:effectLst/>
                <a:uLnTx/>
                <a:uFillTx/>
                <a:latin typeface="Aptos" panose="020B0004020202020204"/>
                <a:ea typeface="+mn-lt"/>
                <a:cs typeface="+mn-lt"/>
              </a:rPr>
              <a:t>), including the Governance Board formation and charter update. </a:t>
            </a:r>
          </a:p>
          <a:p>
            <a:pPr marL="457200" marR="0" lvl="1" indent="0" algn="just" defTabSz="914400" rtl="0" eaLnBrk="1" fontAlgn="auto" latinLnBrk="0" hangingPunct="1">
              <a:lnSpc>
                <a:spcPct val="90000"/>
              </a:lnSpc>
              <a:spcBef>
                <a:spcPts val="50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ptos" panose="020B0004020202020204"/>
              <a:ea typeface="+mn-ea"/>
              <a:cs typeface="+mn-cs"/>
            </a:endParaRPr>
          </a:p>
          <a:p>
            <a:pPr marL="457200" marR="0" lvl="1" indent="0" algn="just" defTabSz="914400" rtl="0" eaLnBrk="1" fontAlgn="auto" latinLnBrk="0" hangingPunct="1">
              <a:lnSpc>
                <a:spcPct val="90000"/>
              </a:lnSpc>
              <a:spcBef>
                <a:spcPts val="50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ptos" panose="020B0004020202020204"/>
                <a:ea typeface="+mn-ea"/>
                <a:cs typeface="+mn-cs"/>
              </a:rPr>
              <a:t>2) Information Sharing, Tech &amp; Comms Task Force </a:t>
            </a:r>
          </a:p>
          <a:p>
            <a:pPr marL="457200" marR="0" lvl="1" indent="0" algn="just" defTabSz="914400" rtl="0" eaLnBrk="1" fontAlgn="auto" latinLnBrk="0" hangingPunct="1">
              <a:lnSpc>
                <a:spcPct val="90000"/>
              </a:lnSpc>
              <a:spcBef>
                <a:spcPts val="5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a:ea typeface="+mn-ea"/>
                <a:cs typeface="+mn-cs"/>
              </a:rPr>
              <a:t>Responsible for guiding</a:t>
            </a:r>
            <a:r>
              <a:rPr kumimoji="0" lang="en-US" sz="1400" b="0" i="0" u="none" strike="noStrike" kern="1200" cap="none" spc="0" normalizeH="0" baseline="0" noProof="0">
                <a:ln>
                  <a:noFill/>
                </a:ln>
                <a:solidFill>
                  <a:prstClr val="black"/>
                </a:solidFill>
                <a:effectLst/>
                <a:uLnTx/>
                <a:uFillTx/>
                <a:latin typeface="Aptos" panose="020B0004020202020204"/>
                <a:ea typeface="+mn-lt"/>
                <a:cs typeface="+mn-lt"/>
              </a:rPr>
              <a:t> the implementation of Strategic Priority 2 (</a:t>
            </a:r>
            <a:r>
              <a:rPr kumimoji="0" lang="en-US" sz="1400" b="0" i="1" u="none" strike="noStrike" kern="1200" cap="none" spc="0" normalizeH="0" baseline="0" noProof="0">
                <a:ln>
                  <a:noFill/>
                </a:ln>
                <a:solidFill>
                  <a:prstClr val="black"/>
                </a:solidFill>
                <a:effectLst/>
                <a:uLnTx/>
                <a:uFillTx/>
                <a:latin typeface="Aptos" panose="020B0004020202020204"/>
                <a:ea typeface="+mn-lt"/>
                <a:cs typeface="+mn-lt"/>
              </a:rPr>
              <a:t>Enhance Communications and Information Sharing</a:t>
            </a:r>
            <a:r>
              <a:rPr kumimoji="0" lang="en-US" sz="1400" b="0" i="0" u="none" strike="noStrike" kern="1200" cap="none" spc="0" normalizeH="0" baseline="0" noProof="0">
                <a:ln>
                  <a:noFill/>
                </a:ln>
                <a:solidFill>
                  <a:prstClr val="black"/>
                </a:solidFill>
                <a:effectLst/>
                <a:uLnTx/>
                <a:uFillTx/>
                <a:latin typeface="Aptos" panose="020B0004020202020204"/>
                <a:ea typeface="+mn-lt"/>
                <a:cs typeface="+mn-lt"/>
              </a:rPr>
              <a:t>), including developing the Information Sharing Plan and NYCHCC Comms protocols and drills.</a:t>
            </a:r>
          </a:p>
          <a:p>
            <a:pPr marL="457200" marR="0" lvl="1" indent="0" algn="just" defTabSz="914400" rtl="0" eaLnBrk="1" fontAlgn="auto" latinLnBrk="0" hangingPunct="1">
              <a:lnSpc>
                <a:spcPct val="90000"/>
              </a:lnSpc>
              <a:spcBef>
                <a:spcPts val="50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Aptos" panose="020B0004020202020204"/>
              <a:ea typeface="+mn-ea"/>
              <a:cs typeface="+mn-cs"/>
            </a:endParaRPr>
          </a:p>
          <a:p>
            <a:pPr marL="457200" marR="0" lvl="1" indent="0" algn="just" defTabSz="914400" rtl="0" eaLnBrk="1" fontAlgn="auto" latinLnBrk="0" hangingPunct="1">
              <a:lnSpc>
                <a:spcPct val="90000"/>
              </a:lnSpc>
              <a:spcBef>
                <a:spcPts val="50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ptos" panose="020B0004020202020204"/>
                <a:ea typeface="+mn-ea"/>
                <a:cs typeface="+mn-cs"/>
              </a:rPr>
              <a:t>3) Resource Management Task Force </a:t>
            </a:r>
          </a:p>
          <a:p>
            <a:pPr marL="457200" marR="0" lvl="1" indent="0" algn="just" defTabSz="914400" rtl="0" eaLnBrk="1" fontAlgn="auto" latinLnBrk="0" hangingPunct="1">
              <a:lnSpc>
                <a:spcPct val="90000"/>
              </a:lnSpc>
              <a:spcBef>
                <a:spcPts val="5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a:ea typeface="+mn-ea"/>
                <a:cs typeface="+mn-cs"/>
              </a:rPr>
              <a:t>Responsible for guiding</a:t>
            </a:r>
            <a:r>
              <a:rPr kumimoji="0" lang="en-US" sz="1400" b="0" i="0" u="none" strike="noStrike" kern="1200" cap="none" spc="0" normalizeH="0" baseline="0" noProof="0">
                <a:ln>
                  <a:noFill/>
                </a:ln>
                <a:solidFill>
                  <a:prstClr val="black"/>
                </a:solidFill>
                <a:effectLst/>
                <a:uLnTx/>
                <a:uFillTx/>
                <a:latin typeface="Aptos" panose="020B0004020202020204"/>
                <a:ea typeface="+mn-lt"/>
                <a:cs typeface="+mn-lt"/>
              </a:rPr>
              <a:t> the implementation of Strategic Priority 4 (</a:t>
            </a:r>
            <a:r>
              <a:rPr kumimoji="0" lang="en-US" sz="1400" b="0" i="1" u="none" strike="noStrike" kern="1200" cap="none" spc="0" normalizeH="0" baseline="0" noProof="0">
                <a:ln>
                  <a:noFill/>
                </a:ln>
                <a:solidFill>
                  <a:prstClr val="black"/>
                </a:solidFill>
                <a:effectLst/>
                <a:uLnTx/>
                <a:uFillTx/>
                <a:latin typeface="Aptos" panose="020B0004020202020204"/>
                <a:ea typeface="+mn-lt"/>
                <a:cs typeface="+mn-lt"/>
              </a:rPr>
              <a:t>Improve Resource Reallocation and Sharing Across Health Care Partners</a:t>
            </a:r>
            <a:r>
              <a:rPr kumimoji="0" lang="en-US" sz="1400" b="0" i="0" u="none" strike="noStrike" kern="1200" cap="none" spc="0" normalizeH="0" baseline="0" noProof="0">
                <a:ln>
                  <a:noFill/>
                </a:ln>
                <a:solidFill>
                  <a:prstClr val="black"/>
                </a:solidFill>
                <a:effectLst/>
                <a:uLnTx/>
                <a:uFillTx/>
                <a:latin typeface="Aptos" panose="020B0004020202020204"/>
                <a:ea typeface="+mn-lt"/>
                <a:cs typeface="+mn-lt"/>
              </a:rPr>
              <a:t>), including developing the Resource Management and Allocation of Scarce Resources Plans.</a:t>
            </a:r>
            <a:endParaRPr kumimoji="0" lang="en-US" sz="1400" b="1" i="0" u="none" strike="noStrike" kern="1200" cap="none" spc="0" normalizeH="0" baseline="0" noProof="0">
              <a:ln>
                <a:noFill/>
              </a:ln>
              <a:solidFill>
                <a:prstClr val="black"/>
              </a:solidFill>
              <a:effectLst/>
              <a:uLnTx/>
              <a:uFillTx/>
              <a:latin typeface="Aptos" panose="020B0004020202020204"/>
              <a:ea typeface="+mn-lt"/>
              <a:cs typeface="+mn-lt"/>
            </a:endParaRPr>
          </a:p>
        </p:txBody>
      </p:sp>
      <p:sp>
        <p:nvSpPr>
          <p:cNvPr id="5" name="TextBox 4">
            <a:extLst>
              <a:ext uri="{FF2B5EF4-FFF2-40B4-BE49-F238E27FC236}">
                <a16:creationId xmlns:a16="http://schemas.microsoft.com/office/drawing/2014/main" id="{3FAB591F-AD01-B7FD-B8DA-3853D893AE3F}"/>
              </a:ext>
            </a:extLst>
          </p:cNvPr>
          <p:cNvSpPr txBox="1"/>
          <p:nvPr/>
        </p:nvSpPr>
        <p:spPr>
          <a:xfrm>
            <a:off x="5721956" y="1718640"/>
            <a:ext cx="5420177" cy="4216282"/>
          </a:xfrm>
          <a:prstGeom prst="rect">
            <a:avLst/>
          </a:prstGeom>
          <a:noFill/>
        </p:spPr>
        <p:txBody>
          <a:bodyPr wrap="square" lIns="91440" tIns="45720" rIns="91440" bIns="45720" anchor="t">
            <a:spAutoFit/>
          </a:bodyPr>
          <a:lstStyle/>
          <a:p>
            <a:pPr marL="457200" marR="0" lvl="1" indent="0" algn="just" defTabSz="914400" rtl="0" eaLnBrk="1" fontAlgn="auto" latinLnBrk="0" hangingPunct="1">
              <a:lnSpc>
                <a:spcPct val="90000"/>
              </a:lnSpc>
              <a:spcBef>
                <a:spcPts val="500"/>
              </a:spcBef>
              <a:spcAft>
                <a:spcPts val="0"/>
              </a:spcAft>
              <a:buClrTx/>
              <a:buSzTx/>
              <a:buFontTx/>
              <a:buNone/>
              <a:tabLst/>
              <a:defRPr/>
            </a:pPr>
            <a:r>
              <a:rPr kumimoji="0" lang="en-US" sz="2000" b="1" i="0" u="none" strike="noStrike" kern="1200" cap="none" spc="0" normalizeH="0" baseline="0" noProof="0">
                <a:ln>
                  <a:noFill/>
                </a:ln>
                <a:solidFill>
                  <a:srgbClr val="E97132">
                    <a:lumMod val="76000"/>
                  </a:srgbClr>
                </a:solidFill>
                <a:effectLst/>
                <a:uLnTx/>
                <a:uFillTx/>
                <a:latin typeface="Aptos" panose="020B0004020202020204"/>
                <a:ea typeface="+mn-lt"/>
                <a:cs typeface="+mn-lt"/>
              </a:rPr>
              <a:t>Additional Task Forces </a:t>
            </a:r>
            <a:r>
              <a:rPr kumimoji="0" lang="en-US" sz="1800" b="1" i="1" u="none" strike="noStrike" kern="1200" cap="none" spc="0" normalizeH="0" baseline="0" noProof="0">
                <a:ln>
                  <a:noFill/>
                </a:ln>
                <a:solidFill>
                  <a:srgbClr val="E97132">
                    <a:lumMod val="76000"/>
                  </a:srgbClr>
                </a:solidFill>
                <a:effectLst/>
                <a:uLnTx/>
                <a:uFillTx/>
                <a:latin typeface="Aptos" panose="020B0004020202020204"/>
                <a:ea typeface="+mn-lt"/>
                <a:cs typeface="+mn-lt"/>
              </a:rPr>
              <a:t>(voted on by Gov TF)</a:t>
            </a:r>
            <a:endParaRPr kumimoji="0" lang="en-US" sz="1800" b="1" i="1" u="none" strike="noStrike" kern="1200" cap="none" spc="0" normalizeH="0" baseline="0" noProof="0">
              <a:ln>
                <a:noFill/>
              </a:ln>
              <a:solidFill>
                <a:srgbClr val="E97132">
                  <a:lumMod val="76000"/>
                </a:srgbClr>
              </a:solidFill>
              <a:effectLst/>
              <a:uLnTx/>
              <a:uFillTx/>
              <a:latin typeface="Aptos" panose="020B0004020202020204"/>
              <a:ea typeface="+mn-ea"/>
              <a:cs typeface="+mn-cs"/>
            </a:endParaRPr>
          </a:p>
          <a:p>
            <a:pPr marL="457200" marR="0" lvl="1" indent="0" algn="just" defTabSz="914400" rtl="0" eaLnBrk="1" fontAlgn="auto" latinLnBrk="0" hangingPunct="1">
              <a:lnSpc>
                <a:spcPct val="90000"/>
              </a:lnSpc>
              <a:spcBef>
                <a:spcPts val="500"/>
              </a:spcBef>
              <a:spcAft>
                <a:spcPts val="0"/>
              </a:spcAft>
              <a:buClrTx/>
              <a:buSzTx/>
              <a:buFontTx/>
              <a:buNone/>
              <a:tabLst/>
              <a:defRPr/>
            </a:pPr>
            <a:endParaRPr kumimoji="0" lang="en-US" sz="700" b="1" i="0" u="none" strike="noStrike" kern="1200" cap="none" spc="0" normalizeH="0" baseline="0" noProof="0">
              <a:ln>
                <a:noFill/>
              </a:ln>
              <a:solidFill>
                <a:srgbClr val="E97132">
                  <a:lumMod val="76000"/>
                </a:srgbClr>
              </a:solidFill>
              <a:effectLst/>
              <a:uLnTx/>
              <a:uFillTx/>
              <a:latin typeface="Aptos" panose="020B0004020202020204"/>
              <a:ea typeface="+mn-ea"/>
              <a:cs typeface="+mn-cs"/>
            </a:endParaRPr>
          </a:p>
          <a:p>
            <a:pPr marL="457200" marR="0" lvl="1" indent="0" algn="just" defTabSz="914400" rtl="0" eaLnBrk="1" fontAlgn="auto" latinLnBrk="0" hangingPunct="1">
              <a:lnSpc>
                <a:spcPct val="90000"/>
              </a:lnSpc>
              <a:spcBef>
                <a:spcPts val="50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ptos" panose="020B0004020202020204"/>
                <a:ea typeface="+mn-ea"/>
                <a:cs typeface="+mn-cs"/>
              </a:rPr>
              <a:t>1) Event Planning Task Force</a:t>
            </a:r>
            <a:endParaRPr kumimoji="0" lang="en-US" sz="1600" b="0" i="0" u="none" strike="noStrike" kern="1200" cap="none" spc="0" normalizeH="0" baseline="0" noProof="0">
              <a:ln>
                <a:noFill/>
              </a:ln>
              <a:solidFill>
                <a:srgbClr val="000000"/>
              </a:solidFill>
              <a:effectLst/>
              <a:uLnTx/>
              <a:uFillTx/>
              <a:latin typeface="Aptos" panose="020B0004020202020204"/>
              <a:ea typeface="+mn-ea"/>
              <a:cs typeface="+mn-cs"/>
            </a:endParaRPr>
          </a:p>
          <a:p>
            <a:pPr marL="457200" marR="0" lvl="1" indent="0" algn="just" defTabSz="914400" rtl="0" eaLnBrk="1" fontAlgn="auto" latinLnBrk="0" hangingPunct="1">
              <a:lnSpc>
                <a:spcPct val="90000"/>
              </a:lnSpc>
              <a:spcBef>
                <a:spcPts val="5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ptos" panose="020B0004020202020204"/>
                <a:ea typeface="+mn-ea"/>
                <a:cs typeface="+mn-cs"/>
              </a:rPr>
              <a:t>Responsible for organizing three Coalition meetings, one conference, and other gathers, as determined by task force members. This task force replaces the Borough Coalition model.</a:t>
            </a:r>
            <a:endParaRPr kumimoji="0" lang="en-US" sz="1800" b="0" i="0" u="none" strike="noStrike" kern="1200" cap="none" spc="0" normalizeH="0" baseline="0" noProof="0">
              <a:ln>
                <a:noFill/>
              </a:ln>
              <a:solidFill>
                <a:prstClr val="black"/>
              </a:solidFill>
              <a:effectLst/>
              <a:uLnTx/>
              <a:uFillTx/>
              <a:latin typeface="Aptos" panose="020B0004020202020204"/>
              <a:ea typeface="+mn-ea"/>
              <a:cs typeface="+mn-cs"/>
            </a:endParaRPr>
          </a:p>
          <a:p>
            <a:pPr marL="457200" marR="0" lvl="1" indent="0" algn="just" defTabSz="914400" rtl="0" eaLnBrk="1" fontAlgn="auto" latinLnBrk="0" hangingPunct="1">
              <a:lnSpc>
                <a:spcPct val="90000"/>
              </a:lnSpc>
              <a:spcBef>
                <a:spcPts val="50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ptos" panose="020B0004020202020204"/>
              <a:ea typeface="+mn-ea"/>
              <a:cs typeface="+mn-cs"/>
            </a:endParaRPr>
          </a:p>
          <a:p>
            <a:pPr marL="457200" marR="0" lvl="1" indent="0" algn="just" defTabSz="914400" rtl="0" eaLnBrk="1" fontAlgn="auto" latinLnBrk="0" hangingPunct="1">
              <a:lnSpc>
                <a:spcPct val="90000"/>
              </a:lnSpc>
              <a:spcBef>
                <a:spcPts val="50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ptos" panose="020B0004020202020204"/>
                <a:ea typeface="+mn-ea"/>
                <a:cs typeface="+mn-cs"/>
              </a:rPr>
              <a:t>2) Training and Exercise Task Force </a:t>
            </a:r>
          </a:p>
          <a:p>
            <a:pPr marL="457200" marR="0" lvl="1" indent="0" algn="just" defTabSz="914400" rtl="0" eaLnBrk="1" fontAlgn="auto" latinLnBrk="0" hangingPunct="1">
              <a:lnSpc>
                <a:spcPct val="90000"/>
              </a:lnSpc>
              <a:spcBef>
                <a:spcPts val="5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a:ea typeface="+mn-ea"/>
                <a:cs typeface="+mn-cs"/>
              </a:rPr>
              <a:t>Responsible for developing all Coalition trainings and exercises, as well as addressing workforce safety, resilience, and emergency readiness through the creation of reference materials for workforce trainings. </a:t>
            </a:r>
            <a:endParaRPr kumimoji="0" lang="en-US" sz="1400" b="0" i="0" u="none" strike="noStrike" kern="1200" cap="none" spc="0" normalizeH="0" baseline="0" noProof="0">
              <a:ln>
                <a:noFill/>
              </a:ln>
              <a:solidFill>
                <a:prstClr val="black"/>
              </a:solidFill>
              <a:effectLst/>
              <a:uLnTx/>
              <a:uFillTx/>
              <a:latin typeface="Aptos" panose="020B0004020202020204"/>
              <a:ea typeface="+mn-lt"/>
              <a:cs typeface="+mn-lt"/>
            </a:endParaRPr>
          </a:p>
          <a:p>
            <a:pPr marL="457200" marR="0" lvl="1" indent="0" algn="just" defTabSz="914400" rtl="0" eaLnBrk="1" fontAlgn="auto" latinLnBrk="0" hangingPunct="1">
              <a:lnSpc>
                <a:spcPct val="90000"/>
              </a:lnSpc>
              <a:spcBef>
                <a:spcPts val="50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Aptos" panose="020B0004020202020204"/>
              <a:ea typeface="+mn-ea"/>
              <a:cs typeface="+mn-cs"/>
            </a:endParaRPr>
          </a:p>
          <a:p>
            <a:pPr marL="457200" marR="0" lvl="1" indent="0" algn="just" defTabSz="914400" rtl="0" eaLnBrk="1" fontAlgn="auto" latinLnBrk="0" hangingPunct="1">
              <a:lnSpc>
                <a:spcPct val="90000"/>
              </a:lnSpc>
              <a:spcBef>
                <a:spcPts val="50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ptos" panose="020B0004020202020204"/>
                <a:ea typeface="+mn-ea"/>
                <a:cs typeface="+mn-cs"/>
              </a:rPr>
              <a:t>3) Response Planning Task Force </a:t>
            </a:r>
          </a:p>
          <a:p>
            <a:pPr marL="457200" marR="0" lvl="1" indent="0" algn="just" defTabSz="914400" rtl="0" eaLnBrk="1" fontAlgn="auto" latinLnBrk="0" hangingPunct="1">
              <a:lnSpc>
                <a:spcPct val="90000"/>
              </a:lnSpc>
              <a:spcBef>
                <a:spcPts val="5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ptos" panose="020B0004020202020204"/>
                <a:ea typeface="+mn-ea"/>
                <a:cs typeface="+mn-cs"/>
              </a:rPr>
              <a:t>Responsible</a:t>
            </a:r>
            <a:r>
              <a:rPr kumimoji="0" lang="en-US" sz="1400" b="0" i="0" u="none" strike="noStrike" kern="1200" cap="none" spc="0" normalizeH="0" baseline="0" noProof="0">
                <a:ln>
                  <a:noFill/>
                </a:ln>
                <a:solidFill>
                  <a:prstClr val="black"/>
                </a:solidFill>
                <a:effectLst/>
                <a:uLnTx/>
                <a:uFillTx/>
                <a:latin typeface="Aptos" panose="020B0004020202020204"/>
                <a:ea typeface="+mn-lt"/>
                <a:cs typeface="+mn-lt"/>
              </a:rPr>
              <a:t> for developing coordinating medical surge support plans and supporting the implementation of action points under Strategic Priority 3 (</a:t>
            </a:r>
            <a:r>
              <a:rPr kumimoji="0" lang="en-US" sz="1400" b="0" i="1" u="none" strike="noStrike" kern="1200" cap="none" spc="0" normalizeH="0" baseline="0" noProof="0">
                <a:ln>
                  <a:noFill/>
                </a:ln>
                <a:solidFill>
                  <a:prstClr val="black"/>
                </a:solidFill>
                <a:effectLst/>
                <a:uLnTx/>
                <a:uFillTx/>
                <a:latin typeface="Aptos" panose="020B0004020202020204"/>
                <a:ea typeface="+mn-lt"/>
                <a:cs typeface="+mn-lt"/>
              </a:rPr>
              <a:t>Prepare for Emerging Threats and Hazards</a:t>
            </a:r>
            <a:r>
              <a:rPr kumimoji="0" lang="en-US" sz="1400" b="0" i="0" u="none" strike="noStrike" kern="1200" cap="none" spc="0" normalizeH="0" baseline="0" noProof="0">
                <a:ln>
                  <a:noFill/>
                </a:ln>
                <a:solidFill>
                  <a:prstClr val="black"/>
                </a:solidFill>
                <a:effectLst/>
                <a:uLnTx/>
                <a:uFillTx/>
                <a:latin typeface="Aptos" panose="020B0004020202020204"/>
                <a:ea typeface="+mn-lt"/>
                <a:cs typeface="+mn-lt"/>
              </a:rPr>
              <a:t>). </a:t>
            </a:r>
          </a:p>
        </p:txBody>
      </p:sp>
    </p:spTree>
    <p:extLst>
      <p:ext uri="{BB962C8B-B14F-4D97-AF65-F5344CB8AC3E}">
        <p14:creationId xmlns:p14="http://schemas.microsoft.com/office/powerpoint/2010/main" val="1927576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2C7F4-3507-71C7-EAAE-4713729F4C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3583A2-D215-0763-1604-E3342115AEFD}"/>
              </a:ext>
            </a:extLst>
          </p:cNvPr>
          <p:cNvSpPr txBox="1">
            <a:spLocks/>
          </p:cNvSpPr>
          <p:nvPr/>
        </p:nvSpPr>
        <p:spPr>
          <a:xfrm>
            <a:off x="728296" y="502358"/>
            <a:ext cx="10515600" cy="12657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ptos Display" panose="020F0302020204030204"/>
                <a:ea typeface="+mj-ea"/>
                <a:cs typeface="+mj-cs"/>
              </a:rPr>
              <a:t> Task Forces Assignments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1" u="none" strike="noStrike" kern="1200" cap="none" spc="0" normalizeH="0" baseline="0" noProof="0">
                <a:ln>
                  <a:noFill/>
                </a:ln>
                <a:solidFill>
                  <a:srgbClr val="E97132">
                    <a:lumMod val="76000"/>
                  </a:srgbClr>
                </a:solidFill>
                <a:effectLst/>
                <a:uLnTx/>
                <a:uFillTx/>
                <a:latin typeface="Aptos Display" panose="020F0302020204030204"/>
                <a:ea typeface="+mn-lt"/>
                <a:cs typeface="+mn-lt"/>
              </a:rPr>
              <a:t>Approach Selected by Gov Task Force</a:t>
            </a:r>
            <a:endParaRPr kumimoji="0" lang="en-US" sz="2800" b="1" i="1" u="none" strike="noStrike" kern="1200" cap="none" spc="0" normalizeH="0" baseline="0" noProof="0">
              <a:ln>
                <a:noFill/>
              </a:ln>
              <a:solidFill>
                <a:srgbClr val="E97132">
                  <a:lumMod val="76000"/>
                </a:srgbClr>
              </a:solidFill>
              <a:effectLst/>
              <a:uLnTx/>
              <a:uFillTx/>
              <a:latin typeface="Aptos Display" panose="020F0302020204030204"/>
              <a:ea typeface="+mj-ea"/>
              <a:cs typeface="+mj-cs"/>
            </a:endParaRPr>
          </a:p>
        </p:txBody>
      </p:sp>
      <p:sp>
        <p:nvSpPr>
          <p:cNvPr id="4" name="TextBox 3">
            <a:extLst>
              <a:ext uri="{FF2B5EF4-FFF2-40B4-BE49-F238E27FC236}">
                <a16:creationId xmlns:a16="http://schemas.microsoft.com/office/drawing/2014/main" id="{49BB1F54-0F5D-88D4-D38C-C1939B196C1B}"/>
              </a:ext>
            </a:extLst>
          </p:cNvPr>
          <p:cNvSpPr txBox="1"/>
          <p:nvPr/>
        </p:nvSpPr>
        <p:spPr>
          <a:xfrm>
            <a:off x="728296" y="1916688"/>
            <a:ext cx="10401517" cy="3815147"/>
          </a:xfrm>
          <a:prstGeom prst="rect">
            <a:avLst/>
          </a:prstGeom>
          <a:noFill/>
        </p:spPr>
        <p:txBody>
          <a:bodyPr wrap="square" lIns="91440" tIns="45720" rIns="91440" bIns="45720" anchor="t">
            <a:spAutoFit/>
          </a:bodyPr>
          <a:lstStyle/>
          <a:p>
            <a:pPr marL="457200" marR="0" lvl="1" indent="0" algn="just" defTabSz="914400" rtl="0" eaLnBrk="1" fontAlgn="auto" latinLnBrk="0" hangingPunct="1">
              <a:lnSpc>
                <a:spcPct val="90000"/>
              </a:lnSpc>
              <a:spcBef>
                <a:spcPts val="500"/>
              </a:spcBef>
              <a:spcAft>
                <a:spcPts val="0"/>
              </a:spcAft>
              <a:buClrTx/>
              <a:buSzTx/>
              <a:buFontTx/>
              <a:buNone/>
              <a:tabLst/>
              <a:defRPr/>
            </a:pPr>
            <a:endParaRPr kumimoji="0" lang="en-US" sz="700" b="1" i="0" u="none" strike="noStrike" kern="1200" cap="none" spc="0" normalizeH="0" baseline="0" noProof="0" dirty="0">
              <a:ln>
                <a:noFill/>
              </a:ln>
              <a:solidFill>
                <a:srgbClr val="E97132">
                  <a:lumMod val="76000"/>
                </a:srgbClr>
              </a:solidFill>
              <a:effectLst/>
              <a:uLnTx/>
              <a:uFillTx/>
              <a:latin typeface="Aptos" panose="020B0004020202020204"/>
              <a:ea typeface="+mn-ea"/>
              <a:cs typeface="+mn-cs"/>
            </a:endParaRPr>
          </a:p>
          <a:p>
            <a:pPr marL="285750" marR="0" lvl="0" indent="-285750" algn="l" defTabSz="914400" rtl="0" eaLnBrk="1" fontAlgn="auto" latinLnBrk="0" hangingPunct="1">
              <a:lnSpc>
                <a:spcPct val="9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Aptos" panose="020B0004020202020204"/>
                <a:ea typeface="+mn-lt"/>
                <a:cs typeface="+mn-lt"/>
              </a:rPr>
              <a:t>HCC members are assigned to participate in 2-4 task forces (exact number TBD) </a:t>
            </a:r>
          </a:p>
          <a:p>
            <a:pPr marL="285750" marR="0" lvl="0" indent="-285750" algn="l" defTabSz="914400" rtl="0" eaLnBrk="1" fontAlgn="auto" latinLnBrk="0" hangingPunct="1">
              <a:lnSpc>
                <a:spcPct val="9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Aptos" panose="020B0004020202020204"/>
                <a:ea typeface="+mn-lt"/>
                <a:cs typeface="+mn-lt"/>
              </a:rPr>
              <a:t>All HCC members will be asked (via survey) to:</a:t>
            </a:r>
          </a:p>
          <a:p>
            <a:pPr marL="742950" marR="0" lvl="1" indent="-28575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black"/>
                </a:solidFill>
                <a:effectLst/>
                <a:uLnTx/>
                <a:uFillTx/>
                <a:latin typeface="Aptos" panose="020B0004020202020204"/>
                <a:ea typeface="+mn-lt"/>
                <a:cs typeface="+mn-lt"/>
              </a:rPr>
              <a:t>Select their 1st, 2nd, 3</a:t>
            </a:r>
            <a:r>
              <a:rPr kumimoji="0" lang="en-US" sz="2000" b="0" i="0" u="none" strike="noStrike" kern="1200" cap="none" spc="0" normalizeH="0" baseline="30000" noProof="0" dirty="0">
                <a:ln>
                  <a:noFill/>
                </a:ln>
                <a:solidFill>
                  <a:prstClr val="black"/>
                </a:solidFill>
                <a:effectLst/>
                <a:uLnTx/>
                <a:uFillTx/>
                <a:latin typeface="Aptos" panose="020B0004020202020204"/>
                <a:ea typeface="+mn-lt"/>
                <a:cs typeface="+mn-lt"/>
              </a:rPr>
              <a:t>rd</a:t>
            </a:r>
            <a:r>
              <a:rPr kumimoji="0" lang="en-US" sz="2000" b="0" i="0" u="none" strike="noStrike" kern="1200" cap="none" spc="0" normalizeH="0" baseline="0" noProof="0" dirty="0">
                <a:ln>
                  <a:noFill/>
                </a:ln>
                <a:solidFill>
                  <a:prstClr val="black"/>
                </a:solidFill>
                <a:effectLst/>
                <a:uLnTx/>
                <a:uFillTx/>
                <a:latin typeface="Aptos" panose="020B0004020202020204"/>
                <a:ea typeface="+mn-lt"/>
                <a:cs typeface="+mn-lt"/>
              </a:rPr>
              <a:t> and 4th choice for task force assignments. </a:t>
            </a:r>
          </a:p>
          <a:p>
            <a:pPr marL="742950" marR="0" lvl="1" indent="-28575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a:ln>
                  <a:noFill/>
                </a:ln>
                <a:solidFill>
                  <a:prstClr val="black"/>
                </a:solidFill>
                <a:effectLst/>
                <a:uLnTx/>
                <a:uFillTx/>
                <a:latin typeface="Aptos" panose="020B0004020202020204"/>
                <a:ea typeface="+mn-lt"/>
                <a:cs typeface="+mn-lt"/>
              </a:rPr>
              <a:t>Nominate representative(s) </a:t>
            </a:r>
            <a:r>
              <a:rPr kumimoji="0" lang="en-US" sz="2000" b="0" i="0" u="none" strike="noStrike" kern="1200" cap="none" spc="0" normalizeH="0" baseline="0" noProof="0" dirty="0">
                <a:ln>
                  <a:noFill/>
                </a:ln>
                <a:solidFill>
                  <a:prstClr val="black"/>
                </a:solidFill>
                <a:effectLst/>
                <a:uLnTx/>
                <a:uFillTx/>
                <a:latin typeface="Aptos" panose="020B0004020202020204"/>
                <a:ea typeface="+mn-lt"/>
                <a:cs typeface="+mn-lt"/>
              </a:rPr>
              <a:t>from their organization to participate in each task force, based on expertise needed. </a:t>
            </a:r>
          </a:p>
          <a:p>
            <a:pPr marL="285750" marR="0" lvl="1" indent="-285750" algn="l" defTabSz="914400" rtl="0" eaLnBrk="1" fontAlgn="auto" latinLnBrk="0" hangingPunct="1">
              <a:lnSpc>
                <a:spcPct val="9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Aptos" panose="020B0004020202020204"/>
                <a:ea typeface="+mn-lt"/>
                <a:cs typeface="+mn-lt"/>
              </a:rPr>
              <a:t>Governance Task Force finalizes assignments based on preference (where possible) and expertise, while considering diverse representation</a:t>
            </a:r>
          </a:p>
          <a:p>
            <a:pPr marL="0" marR="0" lvl="1" indent="0" algn="l" defTabSz="914400" rtl="0" eaLnBrk="1" fontAlgn="auto" latinLnBrk="0" hangingPunct="1">
              <a:lnSpc>
                <a:spcPct val="90000"/>
              </a:lnSpc>
              <a:spcBef>
                <a:spcPts val="5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ptos" panose="020B0004020202020204"/>
              <a:ea typeface="+mn-lt"/>
              <a:cs typeface="+mn-lt"/>
            </a:endParaRPr>
          </a:p>
          <a:p>
            <a:pPr marL="0" marR="0" lvl="1" indent="0" algn="l" defTabSz="914400" rtl="0" eaLnBrk="1" fontAlgn="auto" latinLnBrk="0" hangingPunct="1">
              <a:lnSpc>
                <a:spcPct val="90000"/>
              </a:lnSpc>
              <a:spcBef>
                <a:spcPts val="500"/>
              </a:spcBef>
              <a:spcAft>
                <a:spcPts val="0"/>
              </a:spcAft>
              <a:buClrTx/>
              <a:buSzTx/>
              <a:buFont typeface="Arial"/>
              <a:buNone/>
              <a:tabLst/>
              <a:defRPr/>
            </a:pPr>
            <a:r>
              <a:rPr kumimoji="0" lang="en-US" sz="2000" b="0" i="0" u="none" strike="noStrike" kern="1200" cap="none" spc="0" normalizeH="0" baseline="0" noProof="0" dirty="0">
                <a:ln>
                  <a:noFill/>
                </a:ln>
                <a:solidFill>
                  <a:prstClr val="black"/>
                </a:solidFill>
                <a:effectLst/>
                <a:uLnTx/>
                <a:uFillTx/>
                <a:latin typeface="Aptos" panose="020B0004020202020204"/>
                <a:ea typeface="+mn-lt"/>
                <a:cs typeface="+mn-lt"/>
              </a:rPr>
              <a:t>The Governance Task Force will also finalize a processes for:</a:t>
            </a:r>
          </a:p>
          <a:p>
            <a:pPr marL="285750" marR="0" lvl="1" indent="-285750" algn="l" defTabSz="914400" rtl="0" eaLnBrk="1" fontAlgn="auto" latinLnBrk="0" hangingPunct="1">
              <a:lnSpc>
                <a:spcPct val="9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Aptos" panose="020B0004020202020204"/>
                <a:ea typeface="+mn-lt"/>
                <a:cs typeface="+mn-lt"/>
              </a:rPr>
              <a:t>Regular HCC-wide updates on task force activities</a:t>
            </a:r>
          </a:p>
          <a:p>
            <a:pPr marL="285750" marR="0" lvl="1" indent="-285750" algn="l" defTabSz="914400" rtl="0" eaLnBrk="1" fontAlgn="auto" latinLnBrk="0" hangingPunct="1">
              <a:lnSpc>
                <a:spcPct val="9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Aptos" panose="020B0004020202020204"/>
                <a:ea typeface="+mn-lt"/>
                <a:cs typeface="+mn-lt"/>
              </a:rPr>
              <a:t>Ensuring all HCC members have opportunities to provide feedback on task force outputs</a:t>
            </a:r>
          </a:p>
        </p:txBody>
      </p:sp>
    </p:spTree>
    <p:extLst>
      <p:ext uri="{BB962C8B-B14F-4D97-AF65-F5344CB8AC3E}">
        <p14:creationId xmlns:p14="http://schemas.microsoft.com/office/powerpoint/2010/main" val="2547143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9B890-933B-3D2E-A775-1EA246A1E4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790227-0DB5-3A8A-B8D4-717DBE7C101E}"/>
              </a:ext>
            </a:extLst>
          </p:cNvPr>
          <p:cNvSpPr>
            <a:spLocks noGrp="1"/>
          </p:cNvSpPr>
          <p:nvPr>
            <p:ph type="title"/>
          </p:nvPr>
        </p:nvSpPr>
        <p:spPr>
          <a:xfrm>
            <a:off x="641131" y="682625"/>
            <a:ext cx="10712669" cy="859896"/>
          </a:xfrm>
        </p:spPr>
        <p:txBody>
          <a:bodyPr/>
          <a:lstStyle/>
          <a:p>
            <a:pPr algn="ctr"/>
            <a:r>
              <a:rPr lang="en-US"/>
              <a:t>Next Steps</a:t>
            </a:r>
          </a:p>
        </p:txBody>
      </p:sp>
      <p:sp>
        <p:nvSpPr>
          <p:cNvPr id="3" name="Content Placeholder 2">
            <a:extLst>
              <a:ext uri="{FF2B5EF4-FFF2-40B4-BE49-F238E27FC236}">
                <a16:creationId xmlns:a16="http://schemas.microsoft.com/office/drawing/2014/main" id="{A8F2E7EE-832D-7094-3206-9E709D19E600}"/>
              </a:ext>
            </a:extLst>
          </p:cNvPr>
          <p:cNvSpPr>
            <a:spLocks noGrp="1"/>
          </p:cNvSpPr>
          <p:nvPr>
            <p:ph idx="1"/>
          </p:nvPr>
        </p:nvSpPr>
        <p:spPr>
          <a:xfrm>
            <a:off x="838200" y="1551305"/>
            <a:ext cx="10515600" cy="4351338"/>
          </a:xfrm>
        </p:spPr>
        <p:txBody>
          <a:bodyPr vert="horz" lIns="91440" tIns="45720" rIns="91440" bIns="45720" rtlCol="0" anchor="t">
            <a:noAutofit/>
          </a:bodyPr>
          <a:lstStyle/>
          <a:p>
            <a:pPr marL="342900" indent="-342900"/>
            <a:r>
              <a:rPr lang="en-US" sz="2400" dirty="0">
                <a:solidFill>
                  <a:schemeClr val="tx2">
                    <a:lumMod val="90000"/>
                    <a:lumOff val="10000"/>
                  </a:schemeClr>
                </a:solidFill>
              </a:rPr>
              <a:t>Governance Task Force to meet again on 4/14 to discuss our BP3 budget</a:t>
            </a:r>
          </a:p>
          <a:p>
            <a:pPr marL="342900" indent="-342900"/>
            <a:r>
              <a:rPr lang="en-US" sz="2400" dirty="0">
                <a:solidFill>
                  <a:schemeClr val="tx2">
                    <a:lumMod val="90000"/>
                    <a:lumOff val="10000"/>
                  </a:schemeClr>
                </a:solidFill>
              </a:rPr>
              <a:t>Task Force Assignment Survey following above</a:t>
            </a:r>
          </a:p>
          <a:p>
            <a:pPr marL="342900" indent="-342900"/>
            <a:r>
              <a:rPr lang="en-US" sz="2400" dirty="0">
                <a:solidFill>
                  <a:schemeClr val="tx2">
                    <a:lumMod val="90000"/>
                    <a:lumOff val="10000"/>
                  </a:schemeClr>
                </a:solidFill>
              </a:rPr>
              <a:t>Future Governance Task Force Meetings:</a:t>
            </a:r>
          </a:p>
          <a:p>
            <a:pPr lvl="1">
              <a:buFont typeface="Courier New" panose="02070309020205020404" pitchFamily="49" charset="0"/>
              <a:buChar char="o"/>
            </a:pPr>
            <a:r>
              <a:rPr lang="en-US" sz="2000" dirty="0">
                <a:solidFill>
                  <a:schemeClr val="tx2">
                    <a:lumMod val="90000"/>
                    <a:lumOff val="10000"/>
                  </a:schemeClr>
                </a:solidFill>
                <a:ea typeface="+mn-lt"/>
                <a:cs typeface="+mn-lt"/>
              </a:rPr>
              <a:t>Define how task forces will function (internal structure, meeting frequency, roles and responsibilities, report outs to full HCC, SOWs for each task force)</a:t>
            </a:r>
          </a:p>
          <a:p>
            <a:pPr lvl="1">
              <a:buFont typeface="Courier New" panose="02070309020205020404" pitchFamily="49" charset="0"/>
              <a:buChar char="o"/>
            </a:pPr>
            <a:r>
              <a:rPr lang="en-US" sz="2000" dirty="0">
                <a:solidFill>
                  <a:schemeClr val="tx2">
                    <a:lumMod val="90000"/>
                    <a:lumOff val="10000"/>
                  </a:schemeClr>
                </a:solidFill>
                <a:ea typeface="+mn-lt"/>
                <a:cs typeface="+mn-lt"/>
              </a:rPr>
              <a:t>Review and update 2019 NYCHCC Coalition Charter (current coalition coordination mechanisms and decision-making pathways)</a:t>
            </a:r>
          </a:p>
          <a:p>
            <a:pPr lvl="1">
              <a:buFont typeface="Courier New" panose="02070309020205020404" pitchFamily="49" charset="0"/>
              <a:buChar char="o"/>
            </a:pPr>
            <a:r>
              <a:rPr lang="en-US" sz="2000" dirty="0">
                <a:solidFill>
                  <a:schemeClr val="tx2">
                    <a:lumMod val="90000"/>
                    <a:lumOff val="10000"/>
                  </a:schemeClr>
                </a:solidFill>
                <a:ea typeface="+mn-lt"/>
                <a:cs typeface="+mn-lt"/>
              </a:rPr>
              <a:t>Re-establish Governance Board (clarify authorities, streamline coordination, and strengthen alignment with NYC’s emergency management framework )</a:t>
            </a:r>
          </a:p>
          <a:p>
            <a:pPr marL="342900" indent="-342900"/>
            <a:r>
              <a:rPr lang="en-US" sz="2400" dirty="0">
                <a:solidFill>
                  <a:schemeClr val="tx2">
                    <a:lumMod val="90000"/>
                    <a:lumOff val="10000"/>
                  </a:schemeClr>
                </a:solidFill>
              </a:rPr>
              <a:t>Governance Task Force will disband and be replaced by a permanent Governance Board</a:t>
            </a:r>
          </a:p>
          <a:p>
            <a:pPr marL="457200" lvl="1" indent="0">
              <a:buNone/>
            </a:pPr>
            <a:endParaRPr lang="en-US" sz="2000" dirty="0">
              <a:solidFill>
                <a:schemeClr val="tx2">
                  <a:lumMod val="90000"/>
                  <a:lumOff val="10000"/>
                </a:schemeClr>
              </a:solidFill>
            </a:endParaRPr>
          </a:p>
          <a:p>
            <a:pPr marL="0" indent="0">
              <a:buNone/>
            </a:pPr>
            <a:endParaRPr lang="en-US" dirty="0">
              <a:solidFill>
                <a:schemeClr val="tx2">
                  <a:lumMod val="90000"/>
                  <a:lumOff val="10000"/>
                </a:schemeClr>
              </a:solidFill>
            </a:endParaRPr>
          </a:p>
          <a:p>
            <a:pPr marL="0" indent="0" algn="ctr">
              <a:buNone/>
            </a:pPr>
            <a:endParaRPr lang="en-US" sz="2400" dirty="0">
              <a:solidFill>
                <a:srgbClr val="000000"/>
              </a:solidFill>
            </a:endParaRPr>
          </a:p>
          <a:p>
            <a:endParaRPr lang="en-US" sz="2400" dirty="0">
              <a:solidFill>
                <a:srgbClr val="000000"/>
              </a:solidFill>
            </a:endParaRPr>
          </a:p>
        </p:txBody>
      </p:sp>
    </p:spTree>
    <p:extLst>
      <p:ext uri="{BB962C8B-B14F-4D97-AF65-F5344CB8AC3E}">
        <p14:creationId xmlns:p14="http://schemas.microsoft.com/office/powerpoint/2010/main" val="3748790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8" name="Rectangle 2067">
            <a:extLst>
              <a:ext uri="{FF2B5EF4-FFF2-40B4-BE49-F238E27FC236}">
                <a16:creationId xmlns:a16="http://schemas.microsoft.com/office/drawing/2014/main" id="{CD7F9EC8-0E2C-4023-9DD1-73BEF6B80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735385A3-7B89-A2B1-E309-FFB7DC5C2C37}"/>
              </a:ext>
            </a:extLst>
          </p:cNvPr>
          <p:cNvSpPr>
            <a:spLocks noGrp="1"/>
          </p:cNvSpPr>
          <p:nvPr>
            <p:ph type="ctrTitle"/>
          </p:nvPr>
        </p:nvSpPr>
        <p:spPr>
          <a:xfrm>
            <a:off x="521208" y="978408"/>
            <a:ext cx="5019419" cy="3031530"/>
          </a:xfrm>
        </p:spPr>
        <p:txBody>
          <a:bodyPr anchor="t">
            <a:normAutofit/>
          </a:bodyPr>
          <a:lstStyle/>
          <a:p>
            <a:pPr>
              <a:lnSpc>
                <a:spcPct val="90000"/>
              </a:lnSpc>
            </a:pPr>
            <a:r>
              <a:rPr lang="en-US" sz="3100" b="1" i="0">
                <a:effectLst/>
                <a:latin typeface="Aptos" panose="020B0004020202020204" pitchFamily="34" charset="0"/>
              </a:rPr>
              <a:t>The Emergency Management Evolution of Hospice and Palliative Care in the NYC Region:</a:t>
            </a:r>
            <a:br>
              <a:rPr lang="en-US" sz="3100" b="1" i="0">
                <a:effectLst/>
                <a:latin typeface="Aptos" panose="020B0004020202020204" pitchFamily="34" charset="0"/>
              </a:rPr>
            </a:br>
            <a:r>
              <a:rPr lang="en-US" sz="3100" b="1" i="0">
                <a:effectLst/>
                <a:latin typeface="Aptos" panose="020B0004020202020204" pitchFamily="34" charset="0"/>
              </a:rPr>
              <a:t>From Passive Observation to Full Participation</a:t>
            </a:r>
            <a:endParaRPr lang="en-US" sz="3100"/>
          </a:p>
        </p:txBody>
      </p:sp>
      <p:sp>
        <p:nvSpPr>
          <p:cNvPr id="3" name="Subtitle 2">
            <a:extLst>
              <a:ext uri="{FF2B5EF4-FFF2-40B4-BE49-F238E27FC236}">
                <a16:creationId xmlns:a16="http://schemas.microsoft.com/office/drawing/2014/main" id="{1DBAC7D0-0BA9-B76F-E1F4-327265349E02}"/>
              </a:ext>
            </a:extLst>
          </p:cNvPr>
          <p:cNvSpPr>
            <a:spLocks noGrp="1"/>
          </p:cNvSpPr>
          <p:nvPr>
            <p:ph type="subTitle" idx="1"/>
          </p:nvPr>
        </p:nvSpPr>
        <p:spPr>
          <a:xfrm>
            <a:off x="521208" y="4323853"/>
            <a:ext cx="5019418" cy="2015848"/>
          </a:xfrm>
        </p:spPr>
        <p:txBody>
          <a:bodyPr anchor="t">
            <a:normAutofit/>
          </a:bodyPr>
          <a:lstStyle/>
          <a:p>
            <a:r>
              <a:rPr lang="en-US" b="1" i="0" dirty="0">
                <a:effectLst/>
                <a:latin typeface="Aptos" panose="020B0004020202020204" pitchFamily="34" charset="0"/>
              </a:rPr>
              <a:t>NYCHCC Annual Emergency Management Conference</a:t>
            </a:r>
            <a:br>
              <a:rPr lang="en-US" dirty="0"/>
            </a:br>
            <a:r>
              <a:rPr lang="en-US" b="1" i="0" dirty="0">
                <a:effectLst/>
                <a:latin typeface="Aptos" panose="020B0004020202020204" pitchFamily="34" charset="0"/>
              </a:rPr>
              <a:t>April 7, 2026</a:t>
            </a:r>
            <a:endParaRPr lang="en-US" dirty="0"/>
          </a:p>
        </p:txBody>
      </p:sp>
      <p:sp>
        <p:nvSpPr>
          <p:cNvPr id="2070" name="Rectangle 2069">
            <a:extLst>
              <a:ext uri="{FF2B5EF4-FFF2-40B4-BE49-F238E27FC236}">
                <a16:creationId xmlns:a16="http://schemas.microsoft.com/office/drawing/2014/main" id="{925CC04F-787A-49FA-9065-69EDF439F6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4" name="Video 3" descr="Concept View To Office Building And Sky">
            <a:extLst>
              <a:ext uri="{FF2B5EF4-FFF2-40B4-BE49-F238E27FC236}">
                <a16:creationId xmlns:a16="http://schemas.microsoft.com/office/drawing/2014/main" id="{1189A008-F92B-9BD0-94F6-3379C75BEA86}"/>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59" r="-1" b="-1"/>
          <a:stretch>
            <a:fillRect/>
          </a:stretch>
        </p:blipFill>
        <p:spPr>
          <a:xfrm>
            <a:off x="6672935" y="508088"/>
            <a:ext cx="5003551" cy="2807208"/>
          </a:xfrm>
          <a:prstGeom prst="rect">
            <a:avLst/>
          </a:prstGeom>
        </p:spPr>
      </p:pic>
      <p:pic>
        <p:nvPicPr>
          <p:cNvPr id="7" name="Content Placeholder 4">
            <a:extLst>
              <a:ext uri="{FF2B5EF4-FFF2-40B4-BE49-F238E27FC236}">
                <a16:creationId xmlns:a16="http://schemas.microsoft.com/office/drawing/2014/main" id="{41F3FC2F-9481-DCE3-1672-7C309E96AE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2809" y="4006134"/>
            <a:ext cx="5019418" cy="1859926"/>
          </a:xfrm>
          <a:prstGeom prst="rect">
            <a:avLst/>
          </a:prstGeom>
        </p:spPr>
      </p:pic>
    </p:spTree>
    <p:extLst>
      <p:ext uri="{BB962C8B-B14F-4D97-AF65-F5344CB8AC3E}">
        <p14:creationId xmlns:p14="http://schemas.microsoft.com/office/powerpoint/2010/main" val="96716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D380173A-1EEC-703C-AA77-8FC5A91977B3}"/>
              </a:ext>
            </a:extLst>
          </p:cNvPr>
          <p:cNvSpPr>
            <a:spLocks noGrp="1"/>
          </p:cNvSpPr>
          <p:nvPr>
            <p:ph type="title"/>
          </p:nvPr>
        </p:nvSpPr>
        <p:spPr>
          <a:xfrm>
            <a:off x="521208" y="978408"/>
            <a:ext cx="4672584" cy="1783080"/>
          </a:xfrm>
        </p:spPr>
        <p:txBody>
          <a:bodyPr>
            <a:normAutofit/>
          </a:bodyPr>
          <a:lstStyle/>
          <a:p>
            <a:r>
              <a:rPr lang="en-US" dirty="0"/>
              <a:t>Presenters:</a:t>
            </a:r>
          </a:p>
        </p:txBody>
      </p:sp>
      <p:sp>
        <p:nvSpPr>
          <p:cNvPr id="18" name="Rectangle 17">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508090"/>
            <a:ext cx="467258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0" name="Rectangle 19">
            <a:extLst>
              <a:ext uri="{FF2B5EF4-FFF2-40B4-BE49-F238E27FC236}">
                <a16:creationId xmlns:a16="http://schemas.microsoft.com/office/drawing/2014/main" id="{759AF1ED-B4DF-4FC4-0966-1A758E6CA9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35582" y="611650"/>
            <a:ext cx="58338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pic>
        <p:nvPicPr>
          <p:cNvPr id="4" name="Content Placeholder 4">
            <a:extLst>
              <a:ext uri="{FF2B5EF4-FFF2-40B4-BE49-F238E27FC236}">
                <a16:creationId xmlns:a16="http://schemas.microsoft.com/office/drawing/2014/main" id="{5D05CE2F-6CDD-74BD-9F2A-A19F43FD2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868" y="4614528"/>
            <a:ext cx="4672584" cy="1731408"/>
          </a:xfrm>
          <a:prstGeom prst="rect">
            <a:avLst/>
          </a:prstGeom>
        </p:spPr>
      </p:pic>
      <p:graphicFrame>
        <p:nvGraphicFramePr>
          <p:cNvPr id="5" name="Content Placeholder 2">
            <a:extLst>
              <a:ext uri="{FF2B5EF4-FFF2-40B4-BE49-F238E27FC236}">
                <a16:creationId xmlns:a16="http://schemas.microsoft.com/office/drawing/2014/main" id="{3C44354F-722C-1ACE-B0CF-A15903E5C93C}"/>
              </a:ext>
            </a:extLst>
          </p:cNvPr>
          <p:cNvGraphicFramePr>
            <a:graphicFrameLocks noGrp="1"/>
          </p:cNvGraphicFramePr>
          <p:nvPr>
            <p:ph idx="1"/>
          </p:nvPr>
        </p:nvGraphicFramePr>
        <p:xfrm>
          <a:off x="5843016" y="1033272"/>
          <a:ext cx="5833872" cy="5312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4481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AB363F68-03B8-CAD2-F368-F5CFC95803F9}"/>
              </a:ext>
            </a:extLst>
          </p:cNvPr>
          <p:cNvSpPr>
            <a:spLocks noGrp="1"/>
          </p:cNvSpPr>
          <p:nvPr>
            <p:ph type="title"/>
          </p:nvPr>
        </p:nvSpPr>
        <p:spPr>
          <a:xfrm>
            <a:off x="521208" y="978408"/>
            <a:ext cx="6300216" cy="1325880"/>
          </a:xfrm>
        </p:spPr>
        <p:txBody>
          <a:bodyPr>
            <a:normAutofit/>
          </a:bodyPr>
          <a:lstStyle/>
          <a:p>
            <a:pPr>
              <a:lnSpc>
                <a:spcPct val="90000"/>
              </a:lnSpc>
            </a:pPr>
            <a:r>
              <a:rPr lang="en-US" dirty="0"/>
              <a:t>What We Do and Why It Matters</a:t>
            </a:r>
            <a:endParaRPr lang="en-US"/>
          </a:p>
        </p:txBody>
      </p:sp>
      <p:sp>
        <p:nvSpPr>
          <p:cNvPr id="12" name="Rectangle 11">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508090"/>
            <a:ext cx="6281928"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4" name="Rectangle 13">
            <a:extLst>
              <a:ext uri="{FF2B5EF4-FFF2-40B4-BE49-F238E27FC236}">
                <a16:creationId xmlns:a16="http://schemas.microsoft.com/office/drawing/2014/main" id="{7271C494-8107-3D61-D611-4FBC7C22A2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13612" y="611650"/>
            <a:ext cx="416052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7" name="Graphic 6" descr="Hospital">
            <a:extLst>
              <a:ext uri="{FF2B5EF4-FFF2-40B4-BE49-F238E27FC236}">
                <a16:creationId xmlns:a16="http://schemas.microsoft.com/office/drawing/2014/main" id="{CEF8D1A3-EE2B-C781-5B24-EA2E49B059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7867" y="2429691"/>
            <a:ext cx="3916313" cy="3916313"/>
          </a:xfrm>
          <a:prstGeom prst="rect">
            <a:avLst/>
          </a:prstGeom>
        </p:spPr>
      </p:pic>
      <p:sp>
        <p:nvSpPr>
          <p:cNvPr id="3" name="Content Placeholder 2">
            <a:extLst>
              <a:ext uri="{FF2B5EF4-FFF2-40B4-BE49-F238E27FC236}">
                <a16:creationId xmlns:a16="http://schemas.microsoft.com/office/drawing/2014/main" id="{CE9E3B75-56EE-08FF-B87D-B96E84FFE5C2}"/>
              </a:ext>
            </a:extLst>
          </p:cNvPr>
          <p:cNvSpPr>
            <a:spLocks noGrp="1"/>
          </p:cNvSpPr>
          <p:nvPr>
            <p:ph idx="1"/>
          </p:nvPr>
        </p:nvSpPr>
        <p:spPr>
          <a:xfrm>
            <a:off x="7507224" y="1088136"/>
            <a:ext cx="4160520" cy="5257800"/>
          </a:xfrm>
        </p:spPr>
        <p:txBody>
          <a:bodyPr>
            <a:normAutofit lnSpcReduction="10000"/>
          </a:bodyPr>
          <a:lstStyle/>
          <a:p>
            <a:pPr marL="0" lvl="0" indent="0">
              <a:lnSpc>
                <a:spcPct val="100000"/>
              </a:lnSpc>
              <a:buNone/>
            </a:pPr>
            <a:r>
              <a:rPr lang="en-US" sz="1500" b="1" dirty="0"/>
              <a:t>What We Do</a:t>
            </a:r>
          </a:p>
          <a:p>
            <a:pPr lvl="0">
              <a:lnSpc>
                <a:spcPct val="100000"/>
              </a:lnSpc>
            </a:pPr>
            <a:r>
              <a:rPr lang="en-US" sz="1500" dirty="0"/>
              <a:t>Hospice = end-of-life, interdisciplinary, comfort-focused care</a:t>
            </a:r>
          </a:p>
          <a:p>
            <a:pPr lvl="0">
              <a:lnSpc>
                <a:spcPct val="100000"/>
              </a:lnSpc>
            </a:pPr>
            <a:r>
              <a:rPr lang="en-US" sz="1500" dirty="0"/>
              <a:t>Palliative care = symptom management at any stage of serious illness</a:t>
            </a:r>
          </a:p>
          <a:p>
            <a:pPr lvl="0">
              <a:lnSpc>
                <a:spcPct val="100000"/>
              </a:lnSpc>
            </a:pPr>
            <a:r>
              <a:rPr lang="en-US" sz="1500" dirty="0"/>
              <a:t>Delivered </a:t>
            </a:r>
            <a:r>
              <a:rPr lang="en-US" sz="1500" b="1" dirty="0"/>
              <a:t>where patients live</a:t>
            </a:r>
            <a:r>
              <a:rPr lang="en-US" sz="1500" dirty="0"/>
              <a:t>: home, nursing homes, assisted living, hospitals, free standing General In-Patient and/or Residential hospice facilities.</a:t>
            </a:r>
          </a:p>
          <a:p>
            <a:pPr marL="0" indent="0">
              <a:lnSpc>
                <a:spcPct val="100000"/>
              </a:lnSpc>
              <a:buNone/>
            </a:pPr>
            <a:endParaRPr lang="en-US" sz="1500" dirty="0"/>
          </a:p>
          <a:p>
            <a:pPr marL="0" indent="0">
              <a:lnSpc>
                <a:spcPct val="100000"/>
              </a:lnSpc>
              <a:buNone/>
            </a:pPr>
            <a:r>
              <a:rPr lang="en-US" sz="1500" b="1" dirty="0"/>
              <a:t>Why This Matters</a:t>
            </a:r>
            <a:endParaRPr lang="en-US" sz="1500" dirty="0"/>
          </a:p>
          <a:p>
            <a:pPr lvl="0">
              <a:lnSpc>
                <a:spcPct val="100000"/>
              </a:lnSpc>
            </a:pPr>
            <a:r>
              <a:rPr lang="en-US" sz="1500" dirty="0"/>
              <a:t>Reduce unnecessary hospital utilization</a:t>
            </a:r>
          </a:p>
          <a:p>
            <a:pPr lvl="0">
              <a:lnSpc>
                <a:spcPct val="100000"/>
              </a:lnSpc>
            </a:pPr>
            <a:r>
              <a:rPr lang="en-US" sz="1500" dirty="0"/>
              <a:t>Provide psychosocial, spiritual, and bereavement support</a:t>
            </a:r>
          </a:p>
          <a:p>
            <a:pPr lvl="0">
              <a:lnSpc>
                <a:spcPct val="100000"/>
              </a:lnSpc>
            </a:pPr>
            <a:r>
              <a:rPr lang="en-US" sz="1500" dirty="0"/>
              <a:t>Hospice patients are among the most vulnerable during crises</a:t>
            </a:r>
          </a:p>
          <a:p>
            <a:pPr lvl="0">
              <a:lnSpc>
                <a:spcPct val="100000"/>
              </a:lnSpc>
            </a:pPr>
            <a:r>
              <a:rPr lang="en-US" sz="1500" dirty="0"/>
              <a:t>Community-based providers are critical to system resilience</a:t>
            </a:r>
          </a:p>
          <a:p>
            <a:pPr>
              <a:lnSpc>
                <a:spcPct val="100000"/>
              </a:lnSpc>
            </a:pPr>
            <a:endParaRPr lang="en-US" sz="1500" dirty="0"/>
          </a:p>
        </p:txBody>
      </p:sp>
    </p:spTree>
    <p:extLst>
      <p:ext uri="{BB962C8B-B14F-4D97-AF65-F5344CB8AC3E}">
        <p14:creationId xmlns:p14="http://schemas.microsoft.com/office/powerpoint/2010/main" val="3183139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E2FB7869-5ADB-8FCC-38CE-D72093E2C930}"/>
              </a:ext>
            </a:extLst>
          </p:cNvPr>
          <p:cNvGraphicFramePr>
            <a:graphicFrameLocks noGrp="1"/>
          </p:cNvGraphicFramePr>
          <p:nvPr>
            <p:ph idx="1"/>
          </p:nvPr>
        </p:nvGraphicFramePr>
        <p:xfrm>
          <a:off x="609600" y="2057400"/>
          <a:ext cx="109728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28AC2ACE-DDE9-9375-3FFD-74963BF7ED39}"/>
              </a:ext>
            </a:extLst>
          </p:cNvPr>
          <p:cNvSpPr>
            <a:spLocks noGrp="1"/>
          </p:cNvSpPr>
          <p:nvPr>
            <p:ph type="title"/>
          </p:nvPr>
        </p:nvSpPr>
        <p:spPr/>
        <p:txBody>
          <a:bodyPr/>
          <a:lstStyle/>
          <a:p>
            <a:r>
              <a:rPr lang="en-US" dirty="0"/>
              <a:t>Planning Coordination</a:t>
            </a:r>
          </a:p>
        </p:txBody>
      </p:sp>
      <p:sp>
        <p:nvSpPr>
          <p:cNvPr id="4" name="Slide Number Placeholder 3">
            <a:extLst>
              <a:ext uri="{FF2B5EF4-FFF2-40B4-BE49-F238E27FC236}">
                <a16:creationId xmlns:a16="http://schemas.microsoft.com/office/drawing/2014/main" id="{48D002A9-AF95-4412-C327-E50263CD7996}"/>
              </a:ext>
            </a:extLst>
          </p:cNvPr>
          <p:cNvSpPr>
            <a:spLocks noGrp="1"/>
          </p:cNvSpPr>
          <p:nvPr>
            <p:ph type="sldNum" sz="quarter" idx="4"/>
          </p:nvPr>
        </p:nvSpPr>
        <p:spPr/>
        <p:txBody>
          <a:bodyPr/>
          <a:lstStyle/>
          <a:p>
            <a:pPr defTabSz="1219170"/>
            <a:fld id="{0CFEC368-1D7A-4F81-ABF6-AE0E36BAF64C}" type="slidenum">
              <a:rPr lang="en-US">
                <a:solidFill>
                  <a:srgbClr val="FFFFFF"/>
                </a:solidFill>
                <a:latin typeface="Arial"/>
              </a:rPr>
              <a:pPr defTabSz="1219170"/>
              <a:t>3</a:t>
            </a:fld>
            <a:endParaRPr lang="en-US" dirty="0">
              <a:solidFill>
                <a:srgbClr val="FFFFFF"/>
              </a:solidFill>
              <a:latin typeface="Arial"/>
            </a:endParaRPr>
          </a:p>
        </p:txBody>
      </p:sp>
    </p:spTree>
    <p:extLst>
      <p:ext uri="{BB962C8B-B14F-4D97-AF65-F5344CB8AC3E}">
        <p14:creationId xmlns:p14="http://schemas.microsoft.com/office/powerpoint/2010/main" val="3007926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3" name="Freeform: Shape 22">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6209925"/>
            <a:ext cx="11155680" cy="4571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useBgFill="1">
        <p:nvSpPr>
          <p:cNvPr id="25" name="Rectangle 24">
            <a:extLst>
              <a:ext uri="{FF2B5EF4-FFF2-40B4-BE49-F238E27FC236}">
                <a16:creationId xmlns:a16="http://schemas.microsoft.com/office/drawing/2014/main" id="{FF9FFCE1-E057-415B-A971-88EC7E22A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11939A7F-A646-52A5-C3B1-6450F26AF587}"/>
              </a:ext>
            </a:extLst>
          </p:cNvPr>
          <p:cNvSpPr>
            <a:spLocks noGrp="1"/>
          </p:cNvSpPr>
          <p:nvPr>
            <p:ph type="title"/>
          </p:nvPr>
        </p:nvSpPr>
        <p:spPr>
          <a:xfrm>
            <a:off x="521209" y="971397"/>
            <a:ext cx="3462236" cy="2947460"/>
          </a:xfrm>
        </p:spPr>
        <p:txBody>
          <a:bodyPr vert="horz" lIns="91440" tIns="45720" rIns="91440" bIns="45720" rtlCol="0" anchor="t">
            <a:normAutofit/>
          </a:bodyPr>
          <a:lstStyle/>
          <a:p>
            <a:pPr>
              <a:lnSpc>
                <a:spcPct val="90000"/>
              </a:lnSpc>
            </a:pPr>
            <a:r>
              <a:rPr lang="en-US" sz="4800" dirty="0"/>
              <a:t>Who We Are:</a:t>
            </a:r>
            <a:br>
              <a:rPr lang="en-US" sz="4800" dirty="0"/>
            </a:br>
            <a:r>
              <a:rPr lang="en-US" sz="4800" dirty="0"/>
              <a:t>NYC Footprint</a:t>
            </a:r>
          </a:p>
        </p:txBody>
      </p:sp>
      <p:sp>
        <p:nvSpPr>
          <p:cNvPr id="27" name="Rectangle 26">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508090"/>
            <a:ext cx="346557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9" name="Rectangle 28">
            <a:extLst>
              <a:ext uri="{FF2B5EF4-FFF2-40B4-BE49-F238E27FC236}">
                <a16:creationId xmlns:a16="http://schemas.microsoft.com/office/drawing/2014/main" id="{D58401B5-5F1B-4D21-9AC3-AAEC8D366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1704" y="6300216"/>
            <a:ext cx="7293604"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graphicFrame>
        <p:nvGraphicFramePr>
          <p:cNvPr id="15" name="Content Placeholder 14">
            <a:extLst>
              <a:ext uri="{FF2B5EF4-FFF2-40B4-BE49-F238E27FC236}">
                <a16:creationId xmlns:a16="http://schemas.microsoft.com/office/drawing/2014/main" id="{DED70A5D-39E6-C0AA-9B2F-D545CE6E396B}"/>
              </a:ext>
            </a:extLst>
          </p:cNvPr>
          <p:cNvGraphicFramePr>
            <a:graphicFrameLocks noGrp="1"/>
          </p:cNvGraphicFramePr>
          <p:nvPr>
            <p:ph idx="1"/>
          </p:nvPr>
        </p:nvGraphicFramePr>
        <p:xfrm>
          <a:off x="4371704" y="793099"/>
          <a:ext cx="7293594" cy="5056518"/>
        </p:xfrm>
        <a:graphic>
          <a:graphicData uri="http://schemas.openxmlformats.org/drawingml/2006/table">
            <a:tbl>
              <a:tblPr firstRow="1" firstCol="1" bandRow="1">
                <a:solidFill>
                  <a:schemeClr val="bg1">
                    <a:lumMod val="95000"/>
                  </a:schemeClr>
                </a:solidFill>
              </a:tblPr>
              <a:tblGrid>
                <a:gridCol w="4307132">
                  <a:extLst>
                    <a:ext uri="{9D8B030D-6E8A-4147-A177-3AD203B41FA5}">
                      <a16:colId xmlns:a16="http://schemas.microsoft.com/office/drawing/2014/main" val="763922965"/>
                    </a:ext>
                  </a:extLst>
                </a:gridCol>
                <a:gridCol w="2986462">
                  <a:extLst>
                    <a:ext uri="{9D8B030D-6E8A-4147-A177-3AD203B41FA5}">
                      <a16:colId xmlns:a16="http://schemas.microsoft.com/office/drawing/2014/main" val="81313450"/>
                    </a:ext>
                  </a:extLst>
                </a:gridCol>
              </a:tblGrid>
              <a:tr h="1053323">
                <a:tc>
                  <a:txBody>
                    <a:bodyPr/>
                    <a:lstStyle/>
                    <a:p>
                      <a:pPr marL="0" marR="0">
                        <a:lnSpc>
                          <a:spcPct val="107000"/>
                        </a:lnSpc>
                        <a:spcAft>
                          <a:spcPts val="800"/>
                        </a:spcAft>
                        <a:buNone/>
                      </a:pPr>
                      <a:r>
                        <a:rPr lang="en-US" sz="1400" b="1"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Calvary Hospice</a:t>
                      </a:r>
                    </a:p>
                  </a:txBody>
                  <a:tcPr marL="69801" marR="74787" marT="19943" marB="14957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07000"/>
                        </a:lnSpc>
                        <a:spcAft>
                          <a:spcPts val="800"/>
                        </a:spcAft>
                        <a:buNone/>
                      </a:pPr>
                      <a:r>
                        <a:rPr lang="en-US" sz="1400" b="1"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Bronx, Kings, Nassau, New York, Queens, Rockland, Westchester</a:t>
                      </a:r>
                    </a:p>
                  </a:txBody>
                  <a:tcPr marL="69801" marR="74787" marT="19943" marB="14957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8375951"/>
                  </a:ext>
                </a:extLst>
              </a:tr>
              <a:tr h="415485">
                <a:tc>
                  <a:txBody>
                    <a:bodyPr/>
                    <a:lstStyle/>
                    <a:p>
                      <a:pPr marL="0" marR="0">
                        <a:lnSpc>
                          <a:spcPct val="107000"/>
                        </a:lnSpc>
                        <a:spcAft>
                          <a:spcPts val="800"/>
                        </a:spcAft>
                        <a:buNone/>
                      </a:pPr>
                      <a:r>
                        <a:rPr lang="en-US" sz="1300" b="1"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Caring Hospice</a:t>
                      </a:r>
                    </a:p>
                  </a:txBody>
                  <a:tcPr marL="69801" marR="74787" marT="19943" marB="1495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07000"/>
                        </a:lnSpc>
                        <a:spcAft>
                          <a:spcPts val="800"/>
                        </a:spcAft>
                        <a:buNone/>
                      </a:pPr>
                      <a:r>
                        <a:rPr lang="en-US" sz="1300" b="1"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rPr>
                        <a:t>Kings, Queens</a:t>
                      </a:r>
                      <a:endParaRPr lang="en-US" sz="1300"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9801" marR="74787" marT="19943" marB="1495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23396885"/>
                  </a:ext>
                </a:extLst>
              </a:tr>
              <a:tr h="415485">
                <a:tc>
                  <a:txBody>
                    <a:bodyPr/>
                    <a:lstStyle/>
                    <a:p>
                      <a:pPr marL="0" marR="0">
                        <a:lnSpc>
                          <a:spcPct val="107000"/>
                        </a:lnSpc>
                        <a:spcAft>
                          <a:spcPts val="800"/>
                        </a:spcAft>
                        <a:buNone/>
                      </a:pPr>
                      <a:r>
                        <a:rPr lang="en-US" sz="1300" b="1"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Hospice of New York</a:t>
                      </a:r>
                    </a:p>
                  </a:txBody>
                  <a:tcPr marL="69801" marR="74787" marT="19943" marB="1495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07000"/>
                        </a:lnSpc>
                        <a:spcAft>
                          <a:spcPts val="800"/>
                        </a:spcAft>
                        <a:buNone/>
                      </a:pPr>
                      <a:r>
                        <a:rPr lang="en-US" sz="1300" b="1"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Bronx, Kings, New York, Queens</a:t>
                      </a:r>
                      <a:r>
                        <a:rPr lang="en-US" sz="130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p>
                  </a:txBody>
                  <a:tcPr marL="69801" marR="74787" marT="19943" marB="1495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79293904"/>
                  </a:ext>
                </a:extLst>
              </a:tr>
              <a:tr h="415485">
                <a:tc>
                  <a:txBody>
                    <a:bodyPr/>
                    <a:lstStyle/>
                    <a:p>
                      <a:pPr marL="0" marR="0">
                        <a:lnSpc>
                          <a:spcPct val="107000"/>
                        </a:lnSpc>
                        <a:spcAft>
                          <a:spcPts val="800"/>
                        </a:spcAft>
                        <a:buNone/>
                      </a:pPr>
                      <a:r>
                        <a:rPr lang="en-US" sz="1300" b="1"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rPr>
                        <a:t>Jansen Hospice and Palliative Care</a:t>
                      </a:r>
                    </a:p>
                  </a:txBody>
                  <a:tcPr marL="69801" marR="74787" marT="19943" marB="1495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07000"/>
                        </a:lnSpc>
                        <a:spcAft>
                          <a:spcPts val="800"/>
                        </a:spcAft>
                        <a:buNone/>
                      </a:pPr>
                      <a:r>
                        <a:rPr lang="en-US" sz="1300" b="1"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Bronx</a:t>
                      </a:r>
                      <a:r>
                        <a:rPr lang="en-US" sz="130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p>
                  </a:txBody>
                  <a:tcPr marL="69801" marR="74787" marT="19943" marB="1495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0390151"/>
                  </a:ext>
                </a:extLst>
              </a:tr>
              <a:tr h="628905">
                <a:tc>
                  <a:txBody>
                    <a:bodyPr/>
                    <a:lstStyle/>
                    <a:p>
                      <a:pPr marL="0" marR="0">
                        <a:lnSpc>
                          <a:spcPct val="107000"/>
                        </a:lnSpc>
                        <a:spcAft>
                          <a:spcPts val="800"/>
                        </a:spcAft>
                        <a:buNone/>
                      </a:pPr>
                      <a:r>
                        <a:rPr lang="en-US" sz="1300" b="1"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rPr>
                        <a:t>MJHS Hospice and Palliative Care, Inc.</a:t>
                      </a:r>
                    </a:p>
                  </a:txBody>
                  <a:tcPr marL="69801" marR="74787" marT="19943" marB="1495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07000"/>
                        </a:lnSpc>
                        <a:spcAft>
                          <a:spcPts val="800"/>
                        </a:spcAft>
                        <a:buNone/>
                      </a:pPr>
                      <a:r>
                        <a:rPr lang="en-US" sz="1300" b="1"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Bronx, Kings</a:t>
                      </a:r>
                      <a:r>
                        <a:rPr lang="en-US" sz="130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Nassau, </a:t>
                      </a:r>
                      <a:r>
                        <a:rPr lang="en-US" sz="1300" b="1"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Queens</a:t>
                      </a:r>
                      <a:r>
                        <a:rPr lang="en-US" sz="130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r>
                        <a:rPr lang="en-US" sz="1300" b="1"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New York</a:t>
                      </a:r>
                      <a:endParaRPr lang="en-US" sz="130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9801" marR="74787" marT="19943" marB="1495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96341729"/>
                  </a:ext>
                </a:extLst>
              </a:tr>
              <a:tr h="1388134">
                <a:tc>
                  <a:txBody>
                    <a:bodyPr/>
                    <a:lstStyle/>
                    <a:p>
                      <a:pPr marL="0" marR="0">
                        <a:lnSpc>
                          <a:spcPct val="107000"/>
                        </a:lnSpc>
                        <a:spcAft>
                          <a:spcPts val="800"/>
                        </a:spcAft>
                        <a:buNone/>
                      </a:pPr>
                      <a:r>
                        <a:rPr lang="en-US" sz="1300" b="1"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rPr>
                        <a:t>Northwell Health</a:t>
                      </a:r>
                    </a:p>
                    <a:p>
                      <a:pPr marL="0" marR="0">
                        <a:lnSpc>
                          <a:spcPct val="107000"/>
                        </a:lnSpc>
                        <a:spcAft>
                          <a:spcPts val="800"/>
                        </a:spcAft>
                        <a:buNone/>
                      </a:pPr>
                      <a:r>
                        <a:rPr lang="en-US" sz="1300" b="1"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rPr>
                        <a:t> -Staten Island University Hospital Hospice</a:t>
                      </a:r>
                    </a:p>
                    <a:p>
                      <a:pPr marL="0" marR="0">
                        <a:lnSpc>
                          <a:spcPct val="107000"/>
                        </a:lnSpc>
                        <a:spcAft>
                          <a:spcPts val="800"/>
                        </a:spcAft>
                        <a:buNone/>
                      </a:pPr>
                      <a:r>
                        <a:rPr lang="en-US" sz="1300" b="1"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Aft>
                          <a:spcPts val="800"/>
                        </a:spcAft>
                        <a:buNone/>
                      </a:pPr>
                      <a:r>
                        <a:rPr lang="en-US" sz="1300" b="1"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rPr>
                        <a:t>-Hospice Care Network (HCN)</a:t>
                      </a:r>
                    </a:p>
                  </a:txBody>
                  <a:tcPr marL="69801" marR="74787" marT="19943" marB="1495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07000"/>
                        </a:lnSpc>
                        <a:spcAft>
                          <a:spcPts val="800"/>
                        </a:spcAft>
                        <a:buNone/>
                      </a:pPr>
                      <a:r>
                        <a:rPr lang="en-US" sz="130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Aft>
                          <a:spcPts val="800"/>
                        </a:spcAft>
                        <a:buNone/>
                      </a:pPr>
                      <a:r>
                        <a:rPr lang="en-US" sz="1300" b="1"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Richmond, Kings</a:t>
                      </a:r>
                      <a:endParaRPr lang="en-US" sz="130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buNone/>
                      </a:pPr>
                      <a:r>
                        <a:rPr lang="en-US" sz="130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Aft>
                          <a:spcPts val="800"/>
                        </a:spcAft>
                        <a:buNone/>
                      </a:pPr>
                      <a:r>
                        <a:rPr lang="en-US" sz="130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Suffolk, Nassau, </a:t>
                      </a:r>
                      <a:r>
                        <a:rPr lang="en-US" sz="1300" b="1"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Queens</a:t>
                      </a:r>
                      <a:endParaRPr lang="en-US" sz="130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9801" marR="74787" marT="19943" marB="1495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26890657"/>
                  </a:ext>
                </a:extLst>
              </a:tr>
              <a:tr h="739701">
                <a:tc>
                  <a:txBody>
                    <a:bodyPr/>
                    <a:lstStyle/>
                    <a:p>
                      <a:pPr marL="0" marR="0">
                        <a:lnSpc>
                          <a:spcPct val="107000"/>
                        </a:lnSpc>
                        <a:spcAft>
                          <a:spcPts val="800"/>
                        </a:spcAft>
                        <a:buNone/>
                      </a:pPr>
                      <a:r>
                        <a:rPr lang="en-US" sz="1300" b="1"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rPr>
                        <a:t>VNS Health</a:t>
                      </a:r>
                    </a:p>
                    <a:p>
                      <a:pPr marL="0" marR="0">
                        <a:lnSpc>
                          <a:spcPct val="107000"/>
                        </a:lnSpc>
                        <a:spcAft>
                          <a:spcPts val="800"/>
                        </a:spcAft>
                        <a:buNone/>
                      </a:pPr>
                      <a:r>
                        <a:rPr lang="en-US" sz="1300" b="1"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rPr>
                        <a:t>VNSNY Hospice and Palliative Care</a:t>
                      </a:r>
                    </a:p>
                  </a:txBody>
                  <a:tcPr marL="69801" marR="74787" marT="19943" marB="1495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07000"/>
                        </a:lnSpc>
                        <a:spcAft>
                          <a:spcPts val="800"/>
                        </a:spcAft>
                        <a:buNone/>
                      </a:pPr>
                      <a:r>
                        <a:rPr lang="en-US" sz="1300" b="1"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Bronx, Kings, New York, Queens, Richmond </a:t>
                      </a:r>
                      <a:endParaRPr lang="en-US" sz="1300"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9801" marR="74787" marT="19943" marB="14957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8884959"/>
                  </a:ext>
                </a:extLst>
              </a:tr>
            </a:tbl>
          </a:graphicData>
        </a:graphic>
      </p:graphicFrame>
    </p:spTree>
    <p:extLst>
      <p:ext uri="{BB962C8B-B14F-4D97-AF65-F5344CB8AC3E}">
        <p14:creationId xmlns:p14="http://schemas.microsoft.com/office/powerpoint/2010/main" val="3450651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DA418-D032-C15B-6A04-A1A4D5F584D0}"/>
              </a:ext>
            </a:extLst>
          </p:cNvPr>
          <p:cNvSpPr>
            <a:spLocks noGrp="1"/>
          </p:cNvSpPr>
          <p:nvPr>
            <p:ph type="title"/>
          </p:nvPr>
        </p:nvSpPr>
        <p:spPr/>
        <p:txBody>
          <a:bodyPr/>
          <a:lstStyle/>
          <a:p>
            <a:r>
              <a:rPr lang="en-US" dirty="0"/>
              <a:t>The 5-Year Evolution</a:t>
            </a:r>
          </a:p>
        </p:txBody>
      </p:sp>
      <p:graphicFrame>
        <p:nvGraphicFramePr>
          <p:cNvPr id="4" name="Content Placeholder 3">
            <a:extLst>
              <a:ext uri="{FF2B5EF4-FFF2-40B4-BE49-F238E27FC236}">
                <a16:creationId xmlns:a16="http://schemas.microsoft.com/office/drawing/2014/main" id="{B5F9E45E-FF18-FFC7-0956-48ACEEF2870F}"/>
              </a:ext>
            </a:extLst>
          </p:cNvPr>
          <p:cNvGraphicFramePr>
            <a:graphicFrameLocks noGrp="1"/>
          </p:cNvGraphicFramePr>
          <p:nvPr>
            <p:ph idx="1"/>
          </p:nvPr>
        </p:nvGraphicFramePr>
        <p:xfrm>
          <a:off x="520700" y="2578100"/>
          <a:ext cx="11156950" cy="3767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F3A12FBA-96EA-5845-FE7C-E83FA70FFB59}"/>
              </a:ext>
            </a:extLst>
          </p:cNvPr>
          <p:cNvSpPr txBox="1"/>
          <p:nvPr/>
        </p:nvSpPr>
        <p:spPr>
          <a:xfrm>
            <a:off x="9458633" y="5975906"/>
            <a:ext cx="10568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Bierstadt"/>
                <a:ea typeface="+mn-ea"/>
                <a:cs typeface="+mn-cs"/>
              </a:rPr>
              <a:t>*ongoing</a:t>
            </a:r>
          </a:p>
        </p:txBody>
      </p:sp>
    </p:spTree>
    <p:extLst>
      <p:ext uri="{BB962C8B-B14F-4D97-AF65-F5344CB8AC3E}">
        <p14:creationId xmlns:p14="http://schemas.microsoft.com/office/powerpoint/2010/main" val="2678421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E17AA97-89A7-45C1-B813-BFF6C23D7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CB8E7A6B-FCB6-44EF-DEEF-A60E48E45A7E}"/>
              </a:ext>
            </a:extLst>
          </p:cNvPr>
          <p:cNvSpPr>
            <a:spLocks noGrp="1"/>
          </p:cNvSpPr>
          <p:nvPr>
            <p:ph type="title"/>
          </p:nvPr>
        </p:nvSpPr>
        <p:spPr>
          <a:xfrm>
            <a:off x="521208" y="978408"/>
            <a:ext cx="4032504" cy="3364992"/>
          </a:xfrm>
        </p:spPr>
        <p:txBody>
          <a:bodyPr>
            <a:normAutofit/>
          </a:bodyPr>
          <a:lstStyle/>
          <a:p>
            <a:r>
              <a:rPr lang="en-US" dirty="0">
                <a:latin typeface="Aptos" panose="020B0004020202020204" pitchFamily="34" charset="0"/>
              </a:rPr>
              <a:t>Where It All Began</a:t>
            </a:r>
            <a:br>
              <a:rPr lang="en-US" dirty="0">
                <a:latin typeface="Aptos" panose="020B0004020202020204" pitchFamily="34" charset="0"/>
              </a:rPr>
            </a:br>
            <a:endParaRPr lang="en-US" dirty="0"/>
          </a:p>
        </p:txBody>
      </p:sp>
      <p:sp>
        <p:nvSpPr>
          <p:cNvPr id="21" name="Rectangle 20">
            <a:extLst>
              <a:ext uri="{FF2B5EF4-FFF2-40B4-BE49-F238E27FC236}">
                <a16:creationId xmlns:a16="http://schemas.microsoft.com/office/drawing/2014/main" id="{33AC4FE1-D370-43A6-96C5-076716BB1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403250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3" name="Rectangle 22">
            <a:extLst>
              <a:ext uri="{FF2B5EF4-FFF2-40B4-BE49-F238E27FC236}">
                <a16:creationId xmlns:a16="http://schemas.microsoft.com/office/drawing/2014/main" id="{4A3D569D-D3A6-49CA-A483-291E95DAC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5776" y="611650"/>
            <a:ext cx="662025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graphicFrame>
        <p:nvGraphicFramePr>
          <p:cNvPr id="6" name="Content Placeholder 3">
            <a:extLst>
              <a:ext uri="{FF2B5EF4-FFF2-40B4-BE49-F238E27FC236}">
                <a16:creationId xmlns:a16="http://schemas.microsoft.com/office/drawing/2014/main" id="{3292A1B0-C2B7-848E-7A80-EBFA686BF737}"/>
              </a:ext>
            </a:extLst>
          </p:cNvPr>
          <p:cNvGraphicFramePr>
            <a:graphicFrameLocks noGrp="1"/>
          </p:cNvGraphicFramePr>
          <p:nvPr>
            <p:ph idx="1"/>
          </p:nvPr>
        </p:nvGraphicFramePr>
        <p:xfrm>
          <a:off x="5065776" y="978408"/>
          <a:ext cx="6620256" cy="5376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6532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213918-F1EB-4BCE-BE23-F5E9851E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E0130436-64DD-5276-DC17-DA4DEB52A119}"/>
              </a:ext>
            </a:extLst>
          </p:cNvPr>
          <p:cNvSpPr>
            <a:spLocks noGrp="1"/>
          </p:cNvSpPr>
          <p:nvPr>
            <p:ph type="title"/>
          </p:nvPr>
        </p:nvSpPr>
        <p:spPr>
          <a:xfrm>
            <a:off x="521208" y="978408"/>
            <a:ext cx="11155680" cy="1463040"/>
          </a:xfrm>
        </p:spPr>
        <p:txBody>
          <a:bodyPr>
            <a:normAutofit/>
          </a:bodyPr>
          <a:lstStyle/>
          <a:p>
            <a:r>
              <a:rPr lang="en-US" dirty="0">
                <a:latin typeface="Aptos" panose="020B0004020202020204" pitchFamily="34" charset="0"/>
              </a:rPr>
              <a:t>BP4: July 1, 2022 – June 30, 2023</a:t>
            </a:r>
            <a:endParaRPr lang="en-US" dirty="0"/>
          </a:p>
        </p:txBody>
      </p:sp>
      <p:sp>
        <p:nvSpPr>
          <p:cNvPr id="18" name="Rectangle 17">
            <a:extLst>
              <a:ext uri="{FF2B5EF4-FFF2-40B4-BE49-F238E27FC236}">
                <a16:creationId xmlns:a16="http://schemas.microsoft.com/office/drawing/2014/main" id="{2062E862-C7F7-4CA1-B929-D0B75F5E9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graphicFrame>
        <p:nvGraphicFramePr>
          <p:cNvPr id="5" name="Content Placeholder 2">
            <a:extLst>
              <a:ext uri="{FF2B5EF4-FFF2-40B4-BE49-F238E27FC236}">
                <a16:creationId xmlns:a16="http://schemas.microsoft.com/office/drawing/2014/main" id="{15BD92EE-F9B4-01B1-EA2D-FD56ADAF11EA}"/>
              </a:ext>
            </a:extLst>
          </p:cNvPr>
          <p:cNvGraphicFramePr>
            <a:graphicFrameLocks noGrp="1"/>
          </p:cNvGraphicFramePr>
          <p:nvPr>
            <p:ph idx="1"/>
          </p:nvPr>
        </p:nvGraphicFramePr>
        <p:xfrm>
          <a:off x="520700" y="2578100"/>
          <a:ext cx="11156950" cy="3767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586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653AE3C-AC4F-907C-B473-B9A30D2150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0" name="Rectangle 9">
            <a:extLst>
              <a:ext uri="{FF2B5EF4-FFF2-40B4-BE49-F238E27FC236}">
                <a16:creationId xmlns:a16="http://schemas.microsoft.com/office/drawing/2014/main" id="{DC81933E-93BD-38CE-3C98-D10B2844C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3412998"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2" name="Rectangle 11">
            <a:extLst>
              <a:ext uri="{FF2B5EF4-FFF2-40B4-BE49-F238E27FC236}">
                <a16:creationId xmlns:a16="http://schemas.microsoft.com/office/drawing/2014/main" id="{5B3B7A5C-39EE-77A0-28F9-DF5137231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611650"/>
            <a:ext cx="703173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77D9D55B-AD4E-4788-0F9D-0CEB13AF5CE3}"/>
              </a:ext>
            </a:extLst>
          </p:cNvPr>
          <p:cNvSpPr>
            <a:spLocks noGrp="1"/>
          </p:cNvSpPr>
          <p:nvPr>
            <p:ph type="title"/>
          </p:nvPr>
        </p:nvSpPr>
        <p:spPr>
          <a:xfrm>
            <a:off x="521208" y="978408"/>
            <a:ext cx="3410712" cy="5376672"/>
          </a:xfrm>
        </p:spPr>
        <p:txBody>
          <a:bodyPr>
            <a:normAutofit/>
          </a:bodyPr>
          <a:lstStyle/>
          <a:p>
            <a:r>
              <a:rPr lang="en-US" sz="4000" dirty="0">
                <a:latin typeface="Aptos" panose="020B0004020202020204" pitchFamily="34" charset="0"/>
              </a:rPr>
              <a:t>BP5: </a:t>
            </a:r>
            <a:br>
              <a:rPr lang="en-US" sz="4000" dirty="0">
                <a:latin typeface="Aptos" panose="020B0004020202020204" pitchFamily="34" charset="0"/>
              </a:rPr>
            </a:br>
            <a:r>
              <a:rPr lang="en-US" sz="4000" dirty="0">
                <a:latin typeface="Aptos" panose="020B0004020202020204" pitchFamily="34" charset="0"/>
              </a:rPr>
              <a:t>July 1, 2023 – June 30, 2024</a:t>
            </a:r>
            <a:endParaRPr lang="en-US" sz="4000" dirty="0"/>
          </a:p>
        </p:txBody>
      </p:sp>
      <p:sp>
        <p:nvSpPr>
          <p:cNvPr id="3" name="Content Placeholder 2">
            <a:extLst>
              <a:ext uri="{FF2B5EF4-FFF2-40B4-BE49-F238E27FC236}">
                <a16:creationId xmlns:a16="http://schemas.microsoft.com/office/drawing/2014/main" id="{84C555B0-2191-B949-BDEA-A379ECD33426}"/>
              </a:ext>
            </a:extLst>
          </p:cNvPr>
          <p:cNvSpPr>
            <a:spLocks noGrp="1"/>
          </p:cNvSpPr>
          <p:nvPr>
            <p:ph idx="1"/>
          </p:nvPr>
        </p:nvSpPr>
        <p:spPr>
          <a:xfrm>
            <a:off x="4636008" y="1042416"/>
            <a:ext cx="7031736" cy="5312664"/>
          </a:xfrm>
        </p:spPr>
        <p:txBody>
          <a:bodyPr>
            <a:normAutofit lnSpcReduction="10000"/>
          </a:bodyPr>
          <a:lstStyle/>
          <a:p>
            <a:pPr>
              <a:lnSpc>
                <a:spcPct val="100000"/>
              </a:lnSpc>
              <a:spcBef>
                <a:spcPts val="150"/>
              </a:spcBef>
              <a:spcAft>
                <a:spcPts val="300"/>
              </a:spcAft>
              <a:buNone/>
            </a:pPr>
            <a:r>
              <a:rPr lang="en-US" b="1" dirty="0">
                <a:latin typeface="Aptos" panose="020B0004020202020204" pitchFamily="34" charset="0"/>
              </a:rPr>
              <a:t>Emergency Preparedness Fall Forum</a:t>
            </a:r>
            <a:endParaRPr lang="en-US" dirty="0">
              <a:latin typeface="Aptos" panose="020B0004020202020204" pitchFamily="34" charset="0"/>
            </a:endParaRPr>
          </a:p>
          <a:p>
            <a:pPr>
              <a:lnSpc>
                <a:spcPct val="100000"/>
              </a:lnSpc>
              <a:spcBef>
                <a:spcPts val="300"/>
              </a:spcBef>
              <a:spcAft>
                <a:spcPts val="300"/>
              </a:spcAft>
            </a:pPr>
            <a:r>
              <a:rPr lang="en-US" dirty="0">
                <a:latin typeface="Aptos" panose="020B0004020202020204" pitchFamily="34" charset="0"/>
              </a:rPr>
              <a:t>Reviewed Results of NYC hospice &amp; palliative care capacity survey</a:t>
            </a:r>
          </a:p>
          <a:p>
            <a:pPr>
              <a:lnSpc>
                <a:spcPct val="100000"/>
              </a:lnSpc>
              <a:spcBef>
                <a:spcPts val="300"/>
              </a:spcBef>
              <a:spcAft>
                <a:spcPts val="300"/>
              </a:spcAft>
            </a:pPr>
            <a:r>
              <a:rPr lang="en-US" dirty="0">
                <a:latin typeface="Aptos" panose="020B0004020202020204" pitchFamily="34" charset="0"/>
              </a:rPr>
              <a:t>Introduced topic of home visitor safety to providers</a:t>
            </a:r>
          </a:p>
          <a:p>
            <a:pPr>
              <a:lnSpc>
                <a:spcPct val="100000"/>
              </a:lnSpc>
              <a:spcBef>
                <a:spcPts val="300"/>
              </a:spcBef>
              <a:spcAft>
                <a:spcPts val="300"/>
              </a:spcAft>
            </a:pPr>
            <a:r>
              <a:rPr lang="en-US" dirty="0">
                <a:latin typeface="Aptos" panose="020B0004020202020204" pitchFamily="34" charset="0"/>
              </a:rPr>
              <a:t>First hospice‑specific discussion‑based exercise introduced</a:t>
            </a:r>
          </a:p>
          <a:p>
            <a:pPr>
              <a:lnSpc>
                <a:spcPct val="100000"/>
              </a:lnSpc>
              <a:spcBef>
                <a:spcPts val="150"/>
              </a:spcBef>
              <a:spcAft>
                <a:spcPts val="300"/>
              </a:spcAft>
              <a:buNone/>
            </a:pPr>
            <a:endParaRPr lang="en-US" b="1" dirty="0">
              <a:latin typeface="Aptos" panose="020B0004020202020204" pitchFamily="34" charset="0"/>
            </a:endParaRPr>
          </a:p>
          <a:p>
            <a:pPr>
              <a:lnSpc>
                <a:spcPct val="100000"/>
              </a:lnSpc>
              <a:spcBef>
                <a:spcPts val="150"/>
              </a:spcBef>
              <a:spcAft>
                <a:spcPts val="300"/>
              </a:spcAft>
              <a:buNone/>
            </a:pPr>
            <a:r>
              <a:rPr lang="en-US" b="1" dirty="0">
                <a:latin typeface="Aptos" panose="020B0004020202020204" pitchFamily="34" charset="0"/>
              </a:rPr>
              <a:t>Emergency Preparedness Spring Forum</a:t>
            </a:r>
            <a:endParaRPr lang="en-US" dirty="0">
              <a:latin typeface="Aptos" panose="020B0004020202020204" pitchFamily="34" charset="0"/>
            </a:endParaRPr>
          </a:p>
          <a:p>
            <a:pPr>
              <a:lnSpc>
                <a:spcPct val="100000"/>
              </a:lnSpc>
              <a:spcBef>
                <a:spcPts val="300"/>
              </a:spcBef>
              <a:spcAft>
                <a:spcPts val="300"/>
              </a:spcAft>
            </a:pPr>
            <a:r>
              <a:rPr lang="en-US" dirty="0">
                <a:latin typeface="Aptos" panose="020B0004020202020204" pitchFamily="34" charset="0"/>
              </a:rPr>
              <a:t>Review of NYS DOH Emergency Preparedness Regulations (Carla Braveman)</a:t>
            </a:r>
          </a:p>
          <a:p>
            <a:pPr>
              <a:lnSpc>
                <a:spcPct val="100000"/>
              </a:lnSpc>
              <a:spcBef>
                <a:spcPts val="300"/>
              </a:spcBef>
              <a:spcAft>
                <a:spcPts val="300"/>
              </a:spcAft>
            </a:pPr>
            <a:r>
              <a:rPr lang="en-US" dirty="0">
                <a:latin typeface="Aptos" panose="020B0004020202020204" pitchFamily="34" charset="0"/>
              </a:rPr>
              <a:t>Reviewed Inaugural Tabletop (TTX) for Hospice &amp; Palliative Care Providers (Pat Anders)</a:t>
            </a:r>
          </a:p>
          <a:p>
            <a:pPr>
              <a:lnSpc>
                <a:spcPct val="100000"/>
              </a:lnSpc>
              <a:spcBef>
                <a:spcPts val="300"/>
              </a:spcBef>
              <a:spcAft>
                <a:spcPts val="300"/>
              </a:spcAft>
            </a:pPr>
            <a:r>
              <a:rPr lang="en-US" dirty="0">
                <a:latin typeface="Aptos" panose="020B0004020202020204" pitchFamily="34" charset="0"/>
              </a:rPr>
              <a:t>Promoted Webinar: Optimizing Safety of Home Visiting Staff (RBC)</a:t>
            </a:r>
          </a:p>
          <a:p>
            <a:pPr>
              <a:lnSpc>
                <a:spcPct val="100000"/>
              </a:lnSpc>
              <a:spcBef>
                <a:spcPts val="150"/>
              </a:spcBef>
              <a:spcAft>
                <a:spcPts val="300"/>
              </a:spcAft>
              <a:buNone/>
            </a:pPr>
            <a:endParaRPr lang="en-US" dirty="0">
              <a:latin typeface="Aptos" panose="020B0004020202020204" pitchFamily="34" charset="0"/>
            </a:endParaRPr>
          </a:p>
          <a:p>
            <a:pPr>
              <a:lnSpc>
                <a:spcPct val="100000"/>
              </a:lnSpc>
              <a:spcBef>
                <a:spcPts val="150"/>
              </a:spcBef>
              <a:spcAft>
                <a:spcPts val="300"/>
              </a:spcAft>
              <a:buNone/>
            </a:pPr>
            <a:r>
              <a:rPr lang="en-US" dirty="0">
                <a:latin typeface="Aptos" panose="020B0004020202020204" pitchFamily="34" charset="0"/>
              </a:rPr>
              <a:t>Additional activities:</a:t>
            </a:r>
          </a:p>
          <a:p>
            <a:pPr>
              <a:lnSpc>
                <a:spcPct val="100000"/>
              </a:lnSpc>
              <a:spcBef>
                <a:spcPts val="300"/>
              </a:spcBef>
              <a:spcAft>
                <a:spcPts val="300"/>
              </a:spcAft>
            </a:pPr>
            <a:r>
              <a:rPr lang="en-US" dirty="0" err="1">
                <a:latin typeface="Aptos" panose="020B0004020202020204" pitchFamily="34" charset="0"/>
              </a:rPr>
              <a:t>LTCExP</a:t>
            </a:r>
            <a:r>
              <a:rPr lang="en-US" dirty="0">
                <a:latin typeface="Aptos" panose="020B0004020202020204" pitchFamily="34" charset="0"/>
              </a:rPr>
              <a:t> participation</a:t>
            </a:r>
          </a:p>
          <a:p>
            <a:pPr>
              <a:lnSpc>
                <a:spcPct val="100000"/>
              </a:lnSpc>
              <a:spcBef>
                <a:spcPts val="300"/>
              </a:spcBef>
              <a:spcAft>
                <a:spcPts val="300"/>
              </a:spcAft>
            </a:pPr>
            <a:r>
              <a:rPr lang="en-US" dirty="0">
                <a:latin typeface="Aptos" panose="020B0004020202020204" pitchFamily="34" charset="0"/>
              </a:rPr>
              <a:t>NYCHCC &amp; ESF‑8 meetings</a:t>
            </a:r>
          </a:p>
          <a:p>
            <a:pPr>
              <a:lnSpc>
                <a:spcPct val="100000"/>
              </a:lnSpc>
              <a:spcBef>
                <a:spcPts val="300"/>
              </a:spcBef>
              <a:spcAft>
                <a:spcPts val="300"/>
              </a:spcAft>
            </a:pPr>
            <a:r>
              <a:rPr lang="en-US" dirty="0">
                <a:latin typeface="Aptos" panose="020B0004020202020204" pitchFamily="34" charset="0"/>
              </a:rPr>
              <a:t>NYCHCC Annual Emergency Management Conference (virtual)</a:t>
            </a:r>
          </a:p>
          <a:p>
            <a:pPr>
              <a:lnSpc>
                <a:spcPct val="100000"/>
              </a:lnSpc>
              <a:buNone/>
            </a:pPr>
            <a:endParaRPr lang="en-US" dirty="0"/>
          </a:p>
        </p:txBody>
      </p:sp>
    </p:spTree>
    <p:extLst>
      <p:ext uri="{BB962C8B-B14F-4D97-AF65-F5344CB8AC3E}">
        <p14:creationId xmlns:p14="http://schemas.microsoft.com/office/powerpoint/2010/main" val="2064822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17AA97-89A7-45C1-B813-BFF6C23D7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10" name="Rectangle 9">
            <a:extLst>
              <a:ext uri="{FF2B5EF4-FFF2-40B4-BE49-F238E27FC236}">
                <a16:creationId xmlns:a16="http://schemas.microsoft.com/office/drawing/2014/main" id="{33AC4FE1-D370-43A6-96C5-076716BB1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2" name="Rectangle 11">
            <a:extLst>
              <a:ext uri="{FF2B5EF4-FFF2-40B4-BE49-F238E27FC236}">
                <a16:creationId xmlns:a16="http://schemas.microsoft.com/office/drawing/2014/main" id="{4A3D569D-D3A6-49CA-A483-291E95DAC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12648"/>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18E49FC3-92D1-225F-8ABC-48EE8BB962D7}"/>
              </a:ext>
            </a:extLst>
          </p:cNvPr>
          <p:cNvSpPr>
            <a:spLocks noGrp="1"/>
          </p:cNvSpPr>
          <p:nvPr>
            <p:ph type="title"/>
          </p:nvPr>
        </p:nvSpPr>
        <p:spPr>
          <a:xfrm>
            <a:off x="521208" y="978408"/>
            <a:ext cx="5102844" cy="5376672"/>
          </a:xfrm>
        </p:spPr>
        <p:txBody>
          <a:bodyPr>
            <a:normAutofit fontScale="90000"/>
          </a:bodyPr>
          <a:lstStyle/>
          <a:p>
            <a:r>
              <a:rPr lang="en-US" dirty="0">
                <a:latin typeface="Aptos" panose="020B0004020202020204" pitchFamily="34" charset="0"/>
              </a:rPr>
              <a:t>BP1: July 1, 2024 – June 30, 2025</a:t>
            </a:r>
            <a:br>
              <a:rPr lang="en-US" dirty="0">
                <a:latin typeface="Aptos" panose="020B0004020202020204" pitchFamily="34" charset="0"/>
              </a:rPr>
            </a:br>
            <a:br>
              <a:rPr lang="en-US" dirty="0">
                <a:latin typeface="Aptos" panose="020B0004020202020204" pitchFamily="34" charset="0"/>
              </a:rPr>
            </a:br>
            <a:r>
              <a:rPr lang="en-US" dirty="0">
                <a:latin typeface="Aptos" panose="020B0004020202020204" pitchFamily="34" charset="0"/>
              </a:rPr>
              <a:t>Joint Home Care and Hospice Associations Emergency Management Forums </a:t>
            </a:r>
            <a:br>
              <a:rPr lang="en-US" dirty="0">
                <a:latin typeface="Aptos" panose="020B0004020202020204" pitchFamily="34" charset="0"/>
              </a:rPr>
            </a:br>
            <a:endParaRPr lang="en-US" dirty="0"/>
          </a:p>
        </p:txBody>
      </p:sp>
      <p:sp>
        <p:nvSpPr>
          <p:cNvPr id="3" name="Content Placeholder 2">
            <a:extLst>
              <a:ext uri="{FF2B5EF4-FFF2-40B4-BE49-F238E27FC236}">
                <a16:creationId xmlns:a16="http://schemas.microsoft.com/office/drawing/2014/main" id="{296DFFC7-DEFC-60AE-2899-21593BB1491E}"/>
              </a:ext>
            </a:extLst>
          </p:cNvPr>
          <p:cNvSpPr>
            <a:spLocks noGrp="1"/>
          </p:cNvSpPr>
          <p:nvPr>
            <p:ph idx="1"/>
          </p:nvPr>
        </p:nvSpPr>
        <p:spPr>
          <a:xfrm>
            <a:off x="6665976" y="1042416"/>
            <a:ext cx="5010912" cy="5312664"/>
          </a:xfrm>
        </p:spPr>
        <p:txBody>
          <a:bodyPr>
            <a:normAutofit/>
          </a:bodyPr>
          <a:lstStyle/>
          <a:p>
            <a:pPr>
              <a:spcBef>
                <a:spcPts val="300"/>
              </a:spcBef>
              <a:spcAft>
                <a:spcPts val="300"/>
              </a:spcAft>
            </a:pPr>
            <a:r>
              <a:rPr lang="en-US" b="1" dirty="0">
                <a:latin typeface="Aptos" panose="020B0004020202020204" pitchFamily="34" charset="0"/>
              </a:rPr>
              <a:t>Fall:</a:t>
            </a:r>
            <a:r>
              <a:rPr lang="en-US" dirty="0">
                <a:latin typeface="Aptos" panose="020B0004020202020204" pitchFamily="34" charset="0"/>
              </a:rPr>
              <a:t> Value of Cross‑Sectional Partnerships </a:t>
            </a:r>
          </a:p>
          <a:p>
            <a:pPr marL="457200" lvl="1" indent="0">
              <a:spcBef>
                <a:spcPts val="300"/>
              </a:spcBef>
              <a:spcAft>
                <a:spcPts val="300"/>
              </a:spcAft>
              <a:buNone/>
            </a:pPr>
            <a:r>
              <a:rPr lang="en-US" dirty="0">
                <a:latin typeface="Aptos" panose="020B0004020202020204" pitchFamily="34" charset="0"/>
              </a:rPr>
              <a:t>(SI COAD)</a:t>
            </a:r>
          </a:p>
          <a:p>
            <a:pPr marL="285750" indent="-285750">
              <a:spcBef>
                <a:spcPts val="300"/>
              </a:spcBef>
              <a:spcAft>
                <a:spcPts val="300"/>
              </a:spcAft>
            </a:pPr>
            <a:r>
              <a:rPr lang="en-US" b="1" dirty="0">
                <a:latin typeface="Aptos" panose="020B0004020202020204" pitchFamily="34" charset="0"/>
              </a:rPr>
              <a:t>Spring:</a:t>
            </a:r>
            <a:r>
              <a:rPr lang="en-US" dirty="0">
                <a:latin typeface="Aptos" panose="020B0004020202020204" pitchFamily="34" charset="0"/>
              </a:rPr>
              <a:t> Cybersecurity expert panel</a:t>
            </a:r>
          </a:p>
          <a:p>
            <a:pPr>
              <a:spcBef>
                <a:spcPts val="150"/>
              </a:spcBef>
              <a:spcAft>
                <a:spcPts val="300"/>
              </a:spcAft>
              <a:buNone/>
            </a:pPr>
            <a:endParaRPr lang="en-US" dirty="0">
              <a:latin typeface="Aptos" panose="020B0004020202020204" pitchFamily="34" charset="0"/>
            </a:endParaRPr>
          </a:p>
          <a:p>
            <a:pPr>
              <a:spcBef>
                <a:spcPts val="150"/>
              </a:spcBef>
              <a:spcAft>
                <a:spcPts val="300"/>
              </a:spcAft>
              <a:buNone/>
            </a:pPr>
            <a:r>
              <a:rPr lang="en-US" dirty="0">
                <a:latin typeface="Aptos" panose="020B0004020202020204" pitchFamily="34" charset="0"/>
              </a:rPr>
              <a:t>Cybersecurity Partner panelists included:</a:t>
            </a:r>
          </a:p>
          <a:p>
            <a:pPr>
              <a:spcBef>
                <a:spcPts val="300"/>
              </a:spcBef>
              <a:spcAft>
                <a:spcPts val="300"/>
              </a:spcAft>
            </a:pPr>
            <a:r>
              <a:rPr lang="en-US" dirty="0">
                <a:latin typeface="Aptos" panose="020B0004020202020204" pitchFamily="34" charset="0"/>
              </a:rPr>
              <a:t>VNS Health</a:t>
            </a:r>
          </a:p>
          <a:p>
            <a:pPr>
              <a:spcBef>
                <a:spcPts val="300"/>
              </a:spcBef>
              <a:spcAft>
                <a:spcPts val="300"/>
              </a:spcAft>
            </a:pPr>
            <a:r>
              <a:rPr lang="en-US" dirty="0" err="1">
                <a:latin typeface="Aptos" panose="020B0004020202020204" pitchFamily="34" charset="0"/>
              </a:rPr>
              <a:t>OneGroup</a:t>
            </a:r>
            <a:endParaRPr lang="en-US" dirty="0">
              <a:latin typeface="Aptos" panose="020B0004020202020204" pitchFamily="34" charset="0"/>
            </a:endParaRPr>
          </a:p>
          <a:p>
            <a:pPr>
              <a:spcBef>
                <a:spcPts val="300"/>
              </a:spcBef>
              <a:spcAft>
                <a:spcPts val="300"/>
              </a:spcAft>
            </a:pPr>
            <a:r>
              <a:rPr lang="en-US" dirty="0">
                <a:latin typeface="Aptos" panose="020B0004020202020204" pitchFamily="34" charset="0"/>
              </a:rPr>
              <a:t>Custom Computer Specialists</a:t>
            </a:r>
          </a:p>
          <a:p>
            <a:pPr>
              <a:spcBef>
                <a:spcPts val="300"/>
              </a:spcBef>
              <a:spcAft>
                <a:spcPts val="300"/>
              </a:spcAft>
            </a:pPr>
            <a:r>
              <a:rPr lang="en-US" dirty="0">
                <a:latin typeface="Aptos" panose="020B0004020202020204" pitchFamily="34" charset="0"/>
              </a:rPr>
              <a:t>CISA</a:t>
            </a:r>
          </a:p>
          <a:p>
            <a:pPr>
              <a:spcBef>
                <a:spcPts val="300"/>
              </a:spcBef>
              <a:spcAft>
                <a:spcPts val="300"/>
              </a:spcAft>
            </a:pPr>
            <a:r>
              <a:rPr lang="en-US" dirty="0">
                <a:latin typeface="Aptos" panose="020B0004020202020204" pitchFamily="34" charset="0"/>
              </a:rPr>
              <a:t>RBC Consultants</a:t>
            </a:r>
          </a:p>
          <a:p>
            <a:pPr>
              <a:spcBef>
                <a:spcPts val="300"/>
              </a:spcBef>
              <a:spcAft>
                <a:spcPts val="300"/>
              </a:spcAft>
            </a:pPr>
            <a:r>
              <a:rPr lang="en-US" dirty="0">
                <a:latin typeface="Aptos" panose="020B0004020202020204" pitchFamily="34" charset="0"/>
              </a:rPr>
              <a:t>Master Exercise Practitioners</a:t>
            </a:r>
          </a:p>
          <a:p>
            <a:endParaRPr lang="en-US" dirty="0"/>
          </a:p>
        </p:txBody>
      </p:sp>
    </p:spTree>
    <p:extLst>
      <p:ext uri="{BB962C8B-B14F-4D97-AF65-F5344CB8AC3E}">
        <p14:creationId xmlns:p14="http://schemas.microsoft.com/office/powerpoint/2010/main" val="1072687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02BC434C-3A69-1C68-6871-B81084C0837C}"/>
              </a:ext>
            </a:extLst>
          </p:cNvPr>
          <p:cNvSpPr>
            <a:spLocks noGrp="1"/>
          </p:cNvSpPr>
          <p:nvPr>
            <p:ph type="title"/>
          </p:nvPr>
        </p:nvSpPr>
        <p:spPr>
          <a:xfrm>
            <a:off x="521208" y="978408"/>
            <a:ext cx="6300216" cy="1325880"/>
          </a:xfrm>
        </p:spPr>
        <p:txBody>
          <a:bodyPr>
            <a:normAutofit/>
          </a:bodyPr>
          <a:lstStyle/>
          <a:p>
            <a:pPr>
              <a:lnSpc>
                <a:spcPct val="90000"/>
              </a:lnSpc>
            </a:pPr>
            <a:r>
              <a:rPr lang="en-US" sz="3100">
                <a:latin typeface="Aptos" panose="020B0004020202020204" pitchFamily="34" charset="0"/>
              </a:rPr>
              <a:t>BP1: Systems, Data &amp; Exercises</a:t>
            </a:r>
            <a:br>
              <a:rPr lang="en-US" sz="3100">
                <a:latin typeface="Aptos" panose="020B0004020202020204" pitchFamily="34" charset="0"/>
              </a:rPr>
            </a:br>
            <a:endParaRPr lang="en-US" sz="3100"/>
          </a:p>
        </p:txBody>
      </p:sp>
      <p:sp>
        <p:nvSpPr>
          <p:cNvPr id="12" name="Rectangle 11">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508090"/>
            <a:ext cx="6281928"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4" name="Rectangle 13">
            <a:extLst>
              <a:ext uri="{FF2B5EF4-FFF2-40B4-BE49-F238E27FC236}">
                <a16:creationId xmlns:a16="http://schemas.microsoft.com/office/drawing/2014/main" id="{7271C494-8107-3D61-D611-4FBC7C22A2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13612" y="611650"/>
            <a:ext cx="416052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7" name="Graphic 6" descr="Laptop Secure">
            <a:extLst>
              <a:ext uri="{FF2B5EF4-FFF2-40B4-BE49-F238E27FC236}">
                <a16:creationId xmlns:a16="http://schemas.microsoft.com/office/drawing/2014/main" id="{667FB1A4-4060-5625-272D-E32D17E5DA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7867" y="2429691"/>
            <a:ext cx="3916313" cy="3916313"/>
          </a:xfrm>
          <a:prstGeom prst="rect">
            <a:avLst/>
          </a:prstGeom>
        </p:spPr>
      </p:pic>
      <p:sp>
        <p:nvSpPr>
          <p:cNvPr id="3" name="Content Placeholder 2">
            <a:extLst>
              <a:ext uri="{FF2B5EF4-FFF2-40B4-BE49-F238E27FC236}">
                <a16:creationId xmlns:a16="http://schemas.microsoft.com/office/drawing/2014/main" id="{336DB4C2-721A-56EB-5D63-BADA6190681A}"/>
              </a:ext>
            </a:extLst>
          </p:cNvPr>
          <p:cNvSpPr>
            <a:spLocks noGrp="1"/>
          </p:cNvSpPr>
          <p:nvPr>
            <p:ph idx="1"/>
          </p:nvPr>
        </p:nvSpPr>
        <p:spPr>
          <a:xfrm>
            <a:off x="7507224" y="1088136"/>
            <a:ext cx="4160520" cy="5257800"/>
          </a:xfrm>
        </p:spPr>
        <p:txBody>
          <a:bodyPr>
            <a:normAutofit/>
          </a:bodyPr>
          <a:lstStyle/>
          <a:p>
            <a:pPr>
              <a:spcBef>
                <a:spcPts val="300"/>
              </a:spcBef>
              <a:spcAft>
                <a:spcPts val="300"/>
              </a:spcAft>
            </a:pPr>
            <a:r>
              <a:rPr lang="en-US" dirty="0">
                <a:latin typeface="Aptos" panose="020B0004020202020204" pitchFamily="34" charset="0"/>
              </a:rPr>
              <a:t>Enhanced cross‑sector communication through web integration</a:t>
            </a:r>
          </a:p>
          <a:p>
            <a:pPr>
              <a:spcBef>
                <a:spcPts val="300"/>
              </a:spcBef>
              <a:spcAft>
                <a:spcPts val="300"/>
              </a:spcAft>
            </a:pPr>
            <a:r>
              <a:rPr lang="en-US" dirty="0">
                <a:latin typeface="Aptos" panose="020B0004020202020204" pitchFamily="34" charset="0"/>
              </a:rPr>
              <a:t>Review and update of:</a:t>
            </a:r>
          </a:p>
          <a:p>
            <a:pPr marL="742950" lvl="1" indent="-285750">
              <a:spcBef>
                <a:spcPts val="300"/>
              </a:spcBef>
              <a:spcAft>
                <a:spcPts val="300"/>
              </a:spcAft>
            </a:pPr>
            <a:r>
              <a:rPr lang="en-US" dirty="0">
                <a:latin typeface="Aptos" panose="020B0004020202020204" pitchFamily="34" charset="0"/>
              </a:rPr>
              <a:t>HCS emergency contacts</a:t>
            </a:r>
          </a:p>
          <a:p>
            <a:pPr marL="742950" lvl="1" indent="-285750">
              <a:spcBef>
                <a:spcPts val="300"/>
              </a:spcBef>
              <a:spcAft>
                <a:spcPts val="300"/>
              </a:spcAft>
            </a:pPr>
            <a:r>
              <a:rPr lang="en-US" dirty="0">
                <a:latin typeface="Aptos" panose="020B0004020202020204" pitchFamily="34" charset="0"/>
              </a:rPr>
              <a:t>HPCANYS Emergency Management manual contact list</a:t>
            </a:r>
          </a:p>
          <a:p>
            <a:pPr>
              <a:spcBef>
                <a:spcPts val="300"/>
              </a:spcBef>
              <a:spcAft>
                <a:spcPts val="300"/>
              </a:spcAft>
            </a:pPr>
            <a:r>
              <a:rPr lang="en-US" dirty="0">
                <a:latin typeface="Aptos" panose="020B0004020202020204" pitchFamily="34" charset="0"/>
              </a:rPr>
              <a:t>Data married and entered into HPCANYS electronic platform</a:t>
            </a:r>
          </a:p>
          <a:p>
            <a:pPr>
              <a:spcBef>
                <a:spcPts val="300"/>
              </a:spcBef>
              <a:spcAft>
                <a:spcPts val="300"/>
              </a:spcAft>
            </a:pPr>
            <a:r>
              <a:rPr lang="en-US" dirty="0">
                <a:latin typeface="Aptos" panose="020B0004020202020204" pitchFamily="34" charset="0"/>
              </a:rPr>
              <a:t>Merged contact list shared with NYC DOH for improved communication</a:t>
            </a:r>
          </a:p>
          <a:p>
            <a:pPr>
              <a:spcBef>
                <a:spcPts val="300"/>
              </a:spcBef>
              <a:spcAft>
                <a:spcPts val="300"/>
              </a:spcAft>
            </a:pPr>
            <a:r>
              <a:rPr lang="en-US" dirty="0">
                <a:latin typeface="Aptos" panose="020B0004020202020204" pitchFamily="34" charset="0"/>
              </a:rPr>
              <a:t>NYC DOH‑sponsored Long Term Care Functional Exercise (</a:t>
            </a:r>
            <a:r>
              <a:rPr lang="en-US" dirty="0" err="1">
                <a:latin typeface="Aptos" panose="020B0004020202020204" pitchFamily="34" charset="0"/>
              </a:rPr>
              <a:t>LTCExP</a:t>
            </a:r>
            <a:r>
              <a:rPr lang="en-US" dirty="0">
                <a:latin typeface="Aptos" panose="020B0004020202020204" pitchFamily="34" charset="0"/>
              </a:rPr>
              <a:t>)</a:t>
            </a:r>
          </a:p>
          <a:p>
            <a:pPr>
              <a:spcBef>
                <a:spcPts val="300"/>
              </a:spcBef>
              <a:spcAft>
                <a:spcPts val="300"/>
              </a:spcAft>
            </a:pPr>
            <a:r>
              <a:rPr lang="en-US" dirty="0">
                <a:latin typeface="Aptos" panose="020B0004020202020204" pitchFamily="34" charset="0"/>
              </a:rPr>
              <a:t>Attended (in-person) Annual NYCHCC Emergency Management Conference</a:t>
            </a:r>
          </a:p>
          <a:p>
            <a:endParaRPr lang="en-US" dirty="0"/>
          </a:p>
        </p:txBody>
      </p:sp>
    </p:spTree>
    <p:extLst>
      <p:ext uri="{BB962C8B-B14F-4D97-AF65-F5344CB8AC3E}">
        <p14:creationId xmlns:p14="http://schemas.microsoft.com/office/powerpoint/2010/main" val="23745346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E17AA97-89A7-45C1-B813-BFF6C23D7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93925BFA-1633-2EFA-BF69-7BBCB9A44215}"/>
              </a:ext>
            </a:extLst>
          </p:cNvPr>
          <p:cNvSpPr>
            <a:spLocks noGrp="1"/>
          </p:cNvSpPr>
          <p:nvPr>
            <p:ph type="title"/>
          </p:nvPr>
        </p:nvSpPr>
        <p:spPr>
          <a:xfrm>
            <a:off x="521208" y="978408"/>
            <a:ext cx="4288536" cy="3364992"/>
          </a:xfrm>
        </p:spPr>
        <p:txBody>
          <a:bodyPr>
            <a:normAutofit/>
          </a:bodyPr>
          <a:lstStyle/>
          <a:p>
            <a:r>
              <a:rPr lang="en-US">
                <a:latin typeface="Aptos" panose="020B0004020202020204" pitchFamily="34" charset="0"/>
              </a:rPr>
              <a:t>BP2: July 1, 2025 – June 30, 2026</a:t>
            </a:r>
            <a:endParaRPr lang="en-US" dirty="0"/>
          </a:p>
        </p:txBody>
      </p:sp>
      <p:sp>
        <p:nvSpPr>
          <p:cNvPr id="11" name="Rectangle 10">
            <a:extLst>
              <a:ext uri="{FF2B5EF4-FFF2-40B4-BE49-F238E27FC236}">
                <a16:creationId xmlns:a16="http://schemas.microsoft.com/office/drawing/2014/main" id="{A91E908F-EF1E-2FDB-BE4D-3F4C56B2F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3" name="Rectangle 12">
            <a:extLst>
              <a:ext uri="{FF2B5EF4-FFF2-40B4-BE49-F238E27FC236}">
                <a16:creationId xmlns:a16="http://schemas.microsoft.com/office/drawing/2014/main" id="{F7A2980E-8F82-6B7D-A838-277407403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1208" y="6299535"/>
            <a:ext cx="11155680" cy="464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graphicFrame>
        <p:nvGraphicFramePr>
          <p:cNvPr id="5" name="Content Placeholder 2">
            <a:extLst>
              <a:ext uri="{FF2B5EF4-FFF2-40B4-BE49-F238E27FC236}">
                <a16:creationId xmlns:a16="http://schemas.microsoft.com/office/drawing/2014/main" id="{9ECDB3CF-F56B-1CC3-BB5B-74A2DE6FE93B}"/>
              </a:ext>
            </a:extLst>
          </p:cNvPr>
          <p:cNvGraphicFramePr>
            <a:graphicFrameLocks noGrp="1"/>
          </p:cNvGraphicFramePr>
          <p:nvPr>
            <p:ph idx="1"/>
          </p:nvPr>
        </p:nvGraphicFramePr>
        <p:xfrm>
          <a:off x="5532120" y="978408"/>
          <a:ext cx="6144768"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66875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20BC5C-C418-4843-B04B-6918968D0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C18C72A5-7172-716D-93B4-D44FE8640B8E}"/>
              </a:ext>
            </a:extLst>
          </p:cNvPr>
          <p:cNvSpPr>
            <a:spLocks noGrp="1"/>
          </p:cNvSpPr>
          <p:nvPr>
            <p:ph type="title"/>
          </p:nvPr>
        </p:nvSpPr>
        <p:spPr>
          <a:xfrm>
            <a:off x="521208" y="978408"/>
            <a:ext cx="4288536" cy="3364992"/>
          </a:xfrm>
        </p:spPr>
        <p:txBody>
          <a:bodyPr>
            <a:normAutofit/>
          </a:bodyPr>
          <a:lstStyle/>
          <a:p>
            <a:r>
              <a:rPr lang="en-US">
                <a:latin typeface="Aptos" panose="020B0004020202020204" pitchFamily="34" charset="0"/>
              </a:rPr>
              <a:t>BP2: Emerging Infectious Disease Toolkit</a:t>
            </a:r>
            <a:br>
              <a:rPr lang="en-US">
                <a:latin typeface="Aptos" panose="020B0004020202020204" pitchFamily="34" charset="0"/>
              </a:rPr>
            </a:br>
            <a:endParaRPr lang="en-US" dirty="0"/>
          </a:p>
        </p:txBody>
      </p:sp>
      <p:sp>
        <p:nvSpPr>
          <p:cNvPr id="11" name="Rectangle 10">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428853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graphicFrame>
        <p:nvGraphicFramePr>
          <p:cNvPr id="5" name="Content Placeholder 2">
            <a:extLst>
              <a:ext uri="{FF2B5EF4-FFF2-40B4-BE49-F238E27FC236}">
                <a16:creationId xmlns:a16="http://schemas.microsoft.com/office/drawing/2014/main" id="{2B3E52F6-B852-ABB8-1239-3ECEC342C067}"/>
              </a:ext>
            </a:extLst>
          </p:cNvPr>
          <p:cNvGraphicFramePr>
            <a:graphicFrameLocks noGrp="1"/>
          </p:cNvGraphicFramePr>
          <p:nvPr>
            <p:ph idx="1"/>
          </p:nvPr>
        </p:nvGraphicFramePr>
        <p:xfrm>
          <a:off x="5532120" y="978408"/>
          <a:ext cx="6153912" cy="5367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4778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CE721-89F9-4FDF-466B-18A0443AEA39}"/>
              </a:ext>
            </a:extLst>
          </p:cNvPr>
          <p:cNvSpPr>
            <a:spLocks noGrp="1"/>
          </p:cNvSpPr>
          <p:nvPr>
            <p:ph type="title"/>
          </p:nvPr>
        </p:nvSpPr>
        <p:spPr/>
        <p:txBody>
          <a:bodyPr/>
          <a:lstStyle/>
          <a:p>
            <a:r>
              <a:rPr lang="en-US" dirty="0">
                <a:solidFill>
                  <a:srgbClr val="424242"/>
                </a:solidFill>
                <a:latin typeface="Aptos" panose="020B0004020202020204" pitchFamily="34" charset="0"/>
              </a:rPr>
              <a:t>BP2: Engagement &amp; Forums</a:t>
            </a:r>
            <a:br>
              <a:rPr lang="en-US" dirty="0">
                <a:solidFill>
                  <a:srgbClr val="424242"/>
                </a:solidFill>
                <a:latin typeface="Aptos" panose="020B0004020202020204" pitchFamily="34" charset="0"/>
              </a:rPr>
            </a:br>
            <a:endParaRPr lang="en-US" dirty="0"/>
          </a:p>
        </p:txBody>
      </p:sp>
      <p:graphicFrame>
        <p:nvGraphicFramePr>
          <p:cNvPr id="5" name="Content Placeholder 2">
            <a:extLst>
              <a:ext uri="{FF2B5EF4-FFF2-40B4-BE49-F238E27FC236}">
                <a16:creationId xmlns:a16="http://schemas.microsoft.com/office/drawing/2014/main" id="{2BB326DF-C7D8-BC9D-107E-EAEF934C4ABD}"/>
              </a:ext>
            </a:extLst>
          </p:cNvPr>
          <p:cNvGraphicFramePr>
            <a:graphicFrameLocks noGrp="1"/>
          </p:cNvGraphicFramePr>
          <p:nvPr>
            <p:ph idx="1"/>
          </p:nvPr>
        </p:nvGraphicFramePr>
        <p:xfrm>
          <a:off x="521208" y="2578608"/>
          <a:ext cx="11155680" cy="3767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3414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0458B5-3750-93FA-2E36-6741B58D52B9}"/>
              </a:ext>
            </a:extLst>
          </p:cNvPr>
          <p:cNvSpPr>
            <a:spLocks noGrp="1"/>
          </p:cNvSpPr>
          <p:nvPr>
            <p:ph idx="1"/>
          </p:nvPr>
        </p:nvSpPr>
        <p:spPr>
          <a:xfrm>
            <a:off x="353324" y="2006600"/>
            <a:ext cx="5486400" cy="4419600"/>
          </a:xfrm>
        </p:spPr>
        <p:txBody>
          <a:bodyPr>
            <a:normAutofit/>
          </a:bodyPr>
          <a:lstStyle/>
          <a:p>
            <a:pPr>
              <a:lnSpc>
                <a:spcPct val="150000"/>
              </a:lnSpc>
            </a:pPr>
            <a:r>
              <a:rPr lang="en-US" dirty="0"/>
              <a:t>FIFA World Cup Digest</a:t>
            </a:r>
          </a:p>
          <a:p>
            <a:pPr lvl="1"/>
            <a:r>
              <a:rPr lang="en-US" sz="2400" dirty="0"/>
              <a:t>Periodic summary of FIFA-related items of interest</a:t>
            </a:r>
          </a:p>
          <a:p>
            <a:r>
              <a:rPr lang="en-US" dirty="0"/>
              <a:t>FIFA World Cup Update</a:t>
            </a:r>
          </a:p>
          <a:p>
            <a:pPr lvl="1"/>
            <a:r>
              <a:rPr lang="en-US" sz="2400" dirty="0"/>
              <a:t>Specific updates on single topics</a:t>
            </a:r>
          </a:p>
          <a:p>
            <a:r>
              <a:rPr lang="en-US" dirty="0"/>
              <a:t>GNYHA Website</a:t>
            </a:r>
          </a:p>
          <a:p>
            <a:pPr lvl="1"/>
            <a:r>
              <a:rPr lang="en-US" sz="2400" dirty="0">
                <a:hlinkClick r:id="rId2"/>
              </a:rPr>
              <a:t>FIFA World Cup – GNYHA</a:t>
            </a:r>
            <a:endParaRPr lang="en-US" sz="2400" dirty="0"/>
          </a:p>
        </p:txBody>
      </p:sp>
      <p:sp>
        <p:nvSpPr>
          <p:cNvPr id="3" name="Title 2">
            <a:extLst>
              <a:ext uri="{FF2B5EF4-FFF2-40B4-BE49-F238E27FC236}">
                <a16:creationId xmlns:a16="http://schemas.microsoft.com/office/drawing/2014/main" id="{0258E056-5C95-FBD2-8C3B-1741654FDFFD}"/>
              </a:ext>
            </a:extLst>
          </p:cNvPr>
          <p:cNvSpPr>
            <a:spLocks noGrp="1"/>
          </p:cNvSpPr>
          <p:nvPr>
            <p:ph type="title"/>
          </p:nvPr>
        </p:nvSpPr>
        <p:spPr>
          <a:xfrm>
            <a:off x="609601" y="328341"/>
            <a:ext cx="9956796" cy="1397000"/>
          </a:xfrm>
        </p:spPr>
        <p:txBody>
          <a:bodyPr/>
          <a:lstStyle/>
          <a:p>
            <a:r>
              <a:rPr lang="en-US" dirty="0"/>
              <a:t>Situational Awareness</a:t>
            </a:r>
          </a:p>
        </p:txBody>
      </p:sp>
      <p:sp>
        <p:nvSpPr>
          <p:cNvPr id="4" name="Slide Number Placeholder 3">
            <a:extLst>
              <a:ext uri="{FF2B5EF4-FFF2-40B4-BE49-F238E27FC236}">
                <a16:creationId xmlns:a16="http://schemas.microsoft.com/office/drawing/2014/main" id="{CECD055F-812C-2AFB-534C-52DF1DD12EA9}"/>
              </a:ext>
            </a:extLst>
          </p:cNvPr>
          <p:cNvSpPr>
            <a:spLocks noGrp="1"/>
          </p:cNvSpPr>
          <p:nvPr>
            <p:ph type="sldNum" sz="quarter" idx="4"/>
          </p:nvPr>
        </p:nvSpPr>
        <p:spPr/>
        <p:txBody>
          <a:bodyPr/>
          <a:lstStyle/>
          <a:p>
            <a:pPr defTabSz="1219170"/>
            <a:fld id="{0CFEC368-1D7A-4F81-ABF6-AE0E36BAF64C}" type="slidenum">
              <a:rPr lang="en-US">
                <a:solidFill>
                  <a:srgbClr val="FFFFFF"/>
                </a:solidFill>
                <a:latin typeface="Arial"/>
              </a:rPr>
              <a:pPr defTabSz="1219170"/>
              <a:t>4</a:t>
            </a:fld>
            <a:endParaRPr lang="en-US" dirty="0">
              <a:solidFill>
                <a:srgbClr val="FFFFFF"/>
              </a:solidFill>
              <a:latin typeface="Arial"/>
            </a:endParaRPr>
          </a:p>
        </p:txBody>
      </p:sp>
      <p:pic>
        <p:nvPicPr>
          <p:cNvPr id="6" name="Picture 5">
            <a:extLst>
              <a:ext uri="{FF2B5EF4-FFF2-40B4-BE49-F238E27FC236}">
                <a16:creationId xmlns:a16="http://schemas.microsoft.com/office/drawing/2014/main" id="{36341CE0-D4AA-6D24-CA5E-15CBE8CC3F8D}"/>
              </a:ext>
            </a:extLst>
          </p:cNvPr>
          <p:cNvPicPr>
            <a:picLocks noChangeAspect="1"/>
          </p:cNvPicPr>
          <p:nvPr/>
        </p:nvPicPr>
        <p:blipFill>
          <a:blip r:embed="rId3"/>
          <a:srcRect l="4453" t="14171" r="6813" b="9613"/>
          <a:stretch>
            <a:fillRect/>
          </a:stretch>
        </p:blipFill>
        <p:spPr>
          <a:xfrm>
            <a:off x="6197601" y="2819401"/>
            <a:ext cx="5689601" cy="1070935"/>
          </a:xfrm>
          <a:prstGeom prst="rect">
            <a:avLst/>
          </a:prstGeom>
          <a:ln>
            <a:solidFill>
              <a:schemeClr val="tx1"/>
            </a:solidFill>
          </a:ln>
        </p:spPr>
      </p:pic>
      <p:pic>
        <p:nvPicPr>
          <p:cNvPr id="8" name="Picture 7">
            <a:extLst>
              <a:ext uri="{FF2B5EF4-FFF2-40B4-BE49-F238E27FC236}">
                <a16:creationId xmlns:a16="http://schemas.microsoft.com/office/drawing/2014/main" id="{90AA64BA-4CC0-3EBD-1819-FCB41F642CFE}"/>
              </a:ext>
            </a:extLst>
          </p:cNvPr>
          <p:cNvPicPr>
            <a:picLocks noChangeAspect="1"/>
          </p:cNvPicPr>
          <p:nvPr/>
        </p:nvPicPr>
        <p:blipFill>
          <a:blip r:embed="rId4"/>
          <a:srcRect l="2381" t="10524" r="2381" b="13256"/>
          <a:stretch>
            <a:fillRect/>
          </a:stretch>
        </p:blipFill>
        <p:spPr>
          <a:xfrm>
            <a:off x="6197600" y="4323685"/>
            <a:ext cx="5689600" cy="1066800"/>
          </a:xfrm>
          <a:prstGeom prst="rect">
            <a:avLst/>
          </a:prstGeom>
          <a:ln>
            <a:solidFill>
              <a:schemeClr val="tx1"/>
            </a:solidFill>
          </a:ln>
        </p:spPr>
      </p:pic>
    </p:spTree>
    <p:extLst>
      <p:ext uri="{BB962C8B-B14F-4D97-AF65-F5344CB8AC3E}">
        <p14:creationId xmlns:p14="http://schemas.microsoft.com/office/powerpoint/2010/main" val="5239046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7D949E-564D-4503-A64E-D22FA3232C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5FA0B631-A34F-724D-90AB-ECD1D886ED6A}"/>
              </a:ext>
            </a:extLst>
          </p:cNvPr>
          <p:cNvSpPr>
            <a:spLocks noGrp="1"/>
          </p:cNvSpPr>
          <p:nvPr>
            <p:ph type="title"/>
          </p:nvPr>
        </p:nvSpPr>
        <p:spPr>
          <a:xfrm>
            <a:off x="521208" y="978408"/>
            <a:ext cx="3154680" cy="4069080"/>
          </a:xfrm>
        </p:spPr>
        <p:txBody>
          <a:bodyPr>
            <a:normAutofit/>
          </a:bodyPr>
          <a:lstStyle/>
          <a:p>
            <a:r>
              <a:rPr lang="en-US" sz="4000">
                <a:latin typeface="Aptos" panose="020B0004020202020204" pitchFamily="34" charset="0"/>
              </a:rPr>
              <a:t>BP2: Workforce Protection Initiatives</a:t>
            </a:r>
            <a:br>
              <a:rPr lang="en-US" sz="4000">
                <a:latin typeface="Aptos" panose="020B0004020202020204" pitchFamily="34" charset="0"/>
              </a:rPr>
            </a:br>
            <a:endParaRPr lang="en-US" sz="4000"/>
          </a:p>
        </p:txBody>
      </p:sp>
      <p:sp>
        <p:nvSpPr>
          <p:cNvPr id="11" name="Rectangle 10">
            <a:extLst>
              <a:ext uri="{FF2B5EF4-FFF2-40B4-BE49-F238E27FC236}">
                <a16:creationId xmlns:a16="http://schemas.microsoft.com/office/drawing/2014/main" id="{2C8EEB27-9249-8B3A-C8C2-18F9DC48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3" name="Rectangle 12">
            <a:extLst>
              <a:ext uri="{FF2B5EF4-FFF2-40B4-BE49-F238E27FC236}">
                <a16:creationId xmlns:a16="http://schemas.microsoft.com/office/drawing/2014/main" id="{18482CAC-96FF-EBE5-E97D-0BE2B8A51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1208" y="6299535"/>
            <a:ext cx="11155680" cy="464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graphicFrame>
        <p:nvGraphicFramePr>
          <p:cNvPr id="5" name="Content Placeholder 2">
            <a:extLst>
              <a:ext uri="{FF2B5EF4-FFF2-40B4-BE49-F238E27FC236}">
                <a16:creationId xmlns:a16="http://schemas.microsoft.com/office/drawing/2014/main" id="{C57136E6-33E4-0D37-08AB-5F7360164413}"/>
              </a:ext>
            </a:extLst>
          </p:cNvPr>
          <p:cNvGraphicFramePr>
            <a:graphicFrameLocks noGrp="1"/>
          </p:cNvGraphicFramePr>
          <p:nvPr>
            <p:ph idx="1"/>
          </p:nvPr>
        </p:nvGraphicFramePr>
        <p:xfrm>
          <a:off x="4389120" y="978408"/>
          <a:ext cx="7306056" cy="5010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348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C38958-9A69-239A-BA79-2AEC73345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2F32A9A7-4351-4275-3E15-AB40BCA8853B}"/>
              </a:ext>
            </a:extLst>
          </p:cNvPr>
          <p:cNvSpPr>
            <a:spLocks noGrp="1"/>
          </p:cNvSpPr>
          <p:nvPr>
            <p:ph type="title"/>
          </p:nvPr>
        </p:nvSpPr>
        <p:spPr>
          <a:xfrm>
            <a:off x="6153912" y="978408"/>
            <a:ext cx="5513832" cy="1463040"/>
          </a:xfrm>
        </p:spPr>
        <p:txBody>
          <a:bodyPr>
            <a:normAutofit/>
          </a:bodyPr>
          <a:lstStyle/>
          <a:p>
            <a:pPr>
              <a:lnSpc>
                <a:spcPct val="90000"/>
              </a:lnSpc>
            </a:pPr>
            <a:r>
              <a:rPr lang="en-US" sz="3100">
                <a:latin typeface="Aptos" panose="020B0004020202020204" pitchFamily="34" charset="0"/>
              </a:rPr>
              <a:t>BP2: Exercises &amp; Capacity Building</a:t>
            </a:r>
            <a:br>
              <a:rPr lang="en-US" sz="3100">
                <a:latin typeface="Aptos" panose="020B0004020202020204" pitchFamily="34" charset="0"/>
              </a:rPr>
            </a:br>
            <a:endParaRPr lang="en-US" sz="3100"/>
          </a:p>
        </p:txBody>
      </p:sp>
      <p:pic>
        <p:nvPicPr>
          <p:cNvPr id="5" name="Picture 4">
            <a:extLst>
              <a:ext uri="{FF2B5EF4-FFF2-40B4-BE49-F238E27FC236}">
                <a16:creationId xmlns:a16="http://schemas.microsoft.com/office/drawing/2014/main" id="{5788A8F2-C722-D416-7428-F070FCE6B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867" y="2540481"/>
            <a:ext cx="4959823" cy="1773136"/>
          </a:xfrm>
          <a:prstGeom prst="rect">
            <a:avLst/>
          </a:prstGeom>
        </p:spPr>
      </p:pic>
      <p:sp>
        <p:nvSpPr>
          <p:cNvPr id="12" name="Freeform: Shape 11">
            <a:extLst>
              <a:ext uri="{FF2B5EF4-FFF2-40B4-BE49-F238E27FC236}">
                <a16:creationId xmlns:a16="http://schemas.microsoft.com/office/drawing/2014/main" id="{6EC109E5-0396-8968-4F42-DFEC28036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8484" y="508090"/>
            <a:ext cx="5513832"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3" name="Content Placeholder 2">
            <a:extLst>
              <a:ext uri="{FF2B5EF4-FFF2-40B4-BE49-F238E27FC236}">
                <a16:creationId xmlns:a16="http://schemas.microsoft.com/office/drawing/2014/main" id="{1388464D-C86C-CEEB-0564-C13443ECD9A9}"/>
              </a:ext>
            </a:extLst>
          </p:cNvPr>
          <p:cNvSpPr>
            <a:spLocks noGrp="1"/>
          </p:cNvSpPr>
          <p:nvPr>
            <p:ph idx="1"/>
          </p:nvPr>
        </p:nvSpPr>
        <p:spPr>
          <a:xfrm>
            <a:off x="6153912" y="2578608"/>
            <a:ext cx="5513832" cy="3767328"/>
          </a:xfrm>
        </p:spPr>
        <p:txBody>
          <a:bodyPr>
            <a:normAutofit/>
          </a:bodyPr>
          <a:lstStyle/>
          <a:p>
            <a:pPr>
              <a:spcBef>
                <a:spcPts val="300"/>
              </a:spcBef>
              <a:spcAft>
                <a:spcPts val="300"/>
              </a:spcAft>
            </a:pPr>
            <a:r>
              <a:rPr lang="en-US" dirty="0">
                <a:latin typeface="Aptos" panose="020B0004020202020204" pitchFamily="34" charset="0"/>
              </a:rPr>
              <a:t>Discussion‑Based Exercise: </a:t>
            </a:r>
            <a:r>
              <a:rPr lang="en-US" b="1" dirty="0">
                <a:latin typeface="Aptos" panose="020B0004020202020204" pitchFamily="34" charset="0"/>
              </a:rPr>
              <a:t>Operation Novel Plan</a:t>
            </a:r>
            <a:endParaRPr lang="en-US" dirty="0">
              <a:latin typeface="Aptos" panose="020B0004020202020204" pitchFamily="34" charset="0"/>
            </a:endParaRPr>
          </a:p>
          <a:p>
            <a:pPr marL="742950" lvl="1" indent="-285750">
              <a:spcBef>
                <a:spcPts val="300"/>
              </a:spcBef>
              <a:spcAft>
                <a:spcPts val="300"/>
              </a:spcAft>
            </a:pPr>
            <a:r>
              <a:rPr lang="en-US" dirty="0">
                <a:latin typeface="Aptos" panose="020B0004020202020204" pitchFamily="34" charset="0"/>
              </a:rPr>
              <a:t>April 30, 2026</a:t>
            </a:r>
          </a:p>
          <a:p>
            <a:pPr marL="742950" lvl="1" indent="-285750">
              <a:spcBef>
                <a:spcPts val="300"/>
              </a:spcBef>
              <a:spcAft>
                <a:spcPts val="300"/>
              </a:spcAft>
            </a:pPr>
            <a:r>
              <a:rPr lang="en-US" dirty="0">
                <a:latin typeface="Aptos" panose="020B0004020202020204" pitchFamily="34" charset="0"/>
              </a:rPr>
              <a:t>Designed specifically for hospice &amp; palliative care providers</a:t>
            </a:r>
          </a:p>
          <a:p>
            <a:pPr marL="742950" lvl="1" indent="-285750">
              <a:spcBef>
                <a:spcPts val="300"/>
              </a:spcBef>
              <a:spcAft>
                <a:spcPts val="300"/>
              </a:spcAft>
            </a:pPr>
            <a:r>
              <a:rPr lang="en-US" dirty="0">
                <a:latin typeface="Aptos" panose="020B0004020202020204" pitchFamily="34" charset="0"/>
              </a:rPr>
              <a:t>Collaborating with NSPS subject matter expert and IMS</a:t>
            </a:r>
          </a:p>
          <a:p>
            <a:pPr>
              <a:spcBef>
                <a:spcPts val="300"/>
              </a:spcBef>
              <a:spcAft>
                <a:spcPts val="300"/>
              </a:spcAft>
            </a:pPr>
            <a:r>
              <a:rPr lang="en-US" dirty="0">
                <a:latin typeface="Aptos" panose="020B0004020202020204" pitchFamily="34" charset="0"/>
              </a:rPr>
              <a:t>Hospice &amp; Palliative Care Bed Capacity Survey</a:t>
            </a:r>
          </a:p>
          <a:p>
            <a:pPr>
              <a:spcBef>
                <a:spcPts val="300"/>
              </a:spcBef>
              <a:spcAft>
                <a:spcPts val="300"/>
              </a:spcAft>
            </a:pPr>
            <a:r>
              <a:rPr lang="en-US" dirty="0">
                <a:latin typeface="Aptos" panose="020B0004020202020204" pitchFamily="34" charset="0"/>
              </a:rPr>
              <a:t>Continued Meeting participation- NYCHCC and ESF‑8</a:t>
            </a:r>
          </a:p>
          <a:p>
            <a:endParaRPr lang="en-US" dirty="0"/>
          </a:p>
        </p:txBody>
      </p:sp>
    </p:spTree>
    <p:extLst>
      <p:ext uri="{BB962C8B-B14F-4D97-AF65-F5344CB8AC3E}">
        <p14:creationId xmlns:p14="http://schemas.microsoft.com/office/powerpoint/2010/main" val="422661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D87F4-8DE1-8D2B-1F8F-AB979F3783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966452-EEF3-9EC1-34DC-2E90FAAA246D}"/>
              </a:ext>
            </a:extLst>
          </p:cNvPr>
          <p:cNvSpPr>
            <a:spLocks noGrp="1"/>
          </p:cNvSpPr>
          <p:nvPr>
            <p:ph type="title"/>
          </p:nvPr>
        </p:nvSpPr>
        <p:spPr>
          <a:xfrm>
            <a:off x="521208" y="978408"/>
            <a:ext cx="4032504" cy="3364992"/>
          </a:xfrm>
        </p:spPr>
        <p:txBody>
          <a:bodyPr>
            <a:normAutofit/>
          </a:bodyPr>
          <a:lstStyle/>
          <a:p>
            <a:r>
              <a:rPr lang="en-US" dirty="0">
                <a:latin typeface="Aptos" panose="020B0004020202020204" pitchFamily="34" charset="0"/>
              </a:rPr>
              <a:t>Where We Are Now</a:t>
            </a:r>
            <a:br>
              <a:rPr lang="en-US" dirty="0">
                <a:latin typeface="Aptos" panose="020B0004020202020204" pitchFamily="34" charset="0"/>
              </a:rPr>
            </a:br>
            <a:endParaRPr lang="en-US" dirty="0"/>
          </a:p>
        </p:txBody>
      </p:sp>
      <p:graphicFrame>
        <p:nvGraphicFramePr>
          <p:cNvPr id="6" name="Content Placeholder 3">
            <a:extLst>
              <a:ext uri="{FF2B5EF4-FFF2-40B4-BE49-F238E27FC236}">
                <a16:creationId xmlns:a16="http://schemas.microsoft.com/office/drawing/2014/main" id="{C264DF55-46E4-7A4C-20FE-01652BC1A387}"/>
              </a:ext>
            </a:extLst>
          </p:cNvPr>
          <p:cNvGraphicFramePr>
            <a:graphicFrameLocks noGrp="1"/>
          </p:cNvGraphicFramePr>
          <p:nvPr>
            <p:ph idx="1"/>
          </p:nvPr>
        </p:nvGraphicFramePr>
        <p:xfrm>
          <a:off x="5065776" y="978408"/>
          <a:ext cx="6620256" cy="5376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68910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C08E9BA3-C16B-0E5C-45A3-62A94F8AB016}"/>
              </a:ext>
            </a:extLst>
          </p:cNvPr>
          <p:cNvSpPr>
            <a:spLocks noGrp="1"/>
          </p:cNvSpPr>
          <p:nvPr>
            <p:ph type="title"/>
          </p:nvPr>
        </p:nvSpPr>
        <p:spPr>
          <a:xfrm>
            <a:off x="521208" y="978408"/>
            <a:ext cx="6300216" cy="1325880"/>
          </a:xfrm>
        </p:spPr>
        <p:txBody>
          <a:bodyPr>
            <a:normAutofit/>
          </a:bodyPr>
          <a:lstStyle/>
          <a:p>
            <a:r>
              <a:rPr lang="en-US" dirty="0"/>
              <a:t>Lessons Learned </a:t>
            </a:r>
          </a:p>
        </p:txBody>
      </p:sp>
      <p:sp>
        <p:nvSpPr>
          <p:cNvPr id="12" name="Rectangle 11">
            <a:extLst>
              <a:ext uri="{FF2B5EF4-FFF2-40B4-BE49-F238E27FC236}">
                <a16:creationId xmlns:a16="http://schemas.microsoft.com/office/drawing/2014/main" id="{887F59F2-5FBC-40CD-AD35-376AECE49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508090"/>
            <a:ext cx="6281928"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4" name="Rectangle 13">
            <a:extLst>
              <a:ext uri="{FF2B5EF4-FFF2-40B4-BE49-F238E27FC236}">
                <a16:creationId xmlns:a16="http://schemas.microsoft.com/office/drawing/2014/main" id="{7271C494-8107-3D61-D611-4FBC7C22A2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13612" y="611650"/>
            <a:ext cx="416052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7" name="Graphic 6" descr="Handshake">
            <a:extLst>
              <a:ext uri="{FF2B5EF4-FFF2-40B4-BE49-F238E27FC236}">
                <a16:creationId xmlns:a16="http://schemas.microsoft.com/office/drawing/2014/main" id="{16A5CF32-C3D4-3A97-C758-6E7D63892D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7867" y="2429691"/>
            <a:ext cx="3916313" cy="3916313"/>
          </a:xfrm>
          <a:prstGeom prst="rect">
            <a:avLst/>
          </a:prstGeom>
        </p:spPr>
      </p:pic>
      <p:sp>
        <p:nvSpPr>
          <p:cNvPr id="3" name="Content Placeholder 2">
            <a:extLst>
              <a:ext uri="{FF2B5EF4-FFF2-40B4-BE49-F238E27FC236}">
                <a16:creationId xmlns:a16="http://schemas.microsoft.com/office/drawing/2014/main" id="{66D9D061-990A-8FCD-82CD-5DB871D3EF8F}"/>
              </a:ext>
            </a:extLst>
          </p:cNvPr>
          <p:cNvSpPr>
            <a:spLocks noGrp="1"/>
          </p:cNvSpPr>
          <p:nvPr>
            <p:ph idx="1"/>
          </p:nvPr>
        </p:nvSpPr>
        <p:spPr>
          <a:xfrm>
            <a:off x="7507224" y="777239"/>
            <a:ext cx="4160520" cy="5760721"/>
          </a:xfrm>
        </p:spPr>
        <p:txBody>
          <a:bodyPr>
            <a:normAutofit fontScale="92500" lnSpcReduction="10000"/>
          </a:bodyPr>
          <a:lstStyle/>
          <a:p>
            <a:r>
              <a:rPr lang="en-US" dirty="0"/>
              <a:t>Emergency preparedness is a </a:t>
            </a:r>
            <a:r>
              <a:rPr lang="en-US" b="1" dirty="0"/>
              <a:t>shared responsibility</a:t>
            </a:r>
            <a:endParaRPr lang="en-US" dirty="0"/>
          </a:p>
          <a:p>
            <a:pPr lvl="0"/>
            <a:r>
              <a:rPr lang="en-US" dirty="0"/>
              <a:t>Inclusion must be intentional</a:t>
            </a:r>
          </a:p>
          <a:p>
            <a:pPr lvl="0"/>
            <a:r>
              <a:rPr lang="en-US" dirty="0"/>
              <a:t>Hospice and palliative care providers bring unique value</a:t>
            </a:r>
          </a:p>
          <a:p>
            <a:pPr lvl="0"/>
            <a:r>
              <a:rPr lang="en-US" dirty="0"/>
              <a:t>Hospice multi-disciplinary teams are “boots on the ground” and knowledgeable about the neighborhoods they serve</a:t>
            </a:r>
          </a:p>
          <a:p>
            <a:r>
              <a:rPr lang="en-US" dirty="0"/>
              <a:t>Education and repetition builds confidence and strengthens </a:t>
            </a:r>
            <a:r>
              <a:rPr lang="en-US" b="1" dirty="0"/>
              <a:t>Preparedness</a:t>
            </a:r>
          </a:p>
          <a:p>
            <a:pPr lvl="0"/>
            <a:r>
              <a:rPr lang="en-US" dirty="0"/>
              <a:t>Relationships improve </a:t>
            </a:r>
            <a:r>
              <a:rPr lang="en-US" b="1" dirty="0"/>
              <a:t>Readiness</a:t>
            </a:r>
          </a:p>
          <a:p>
            <a:pPr lvl="0"/>
            <a:r>
              <a:rPr lang="en-US" dirty="0"/>
              <a:t>Collaborations expand </a:t>
            </a:r>
            <a:r>
              <a:rPr lang="en-US" b="1" dirty="0"/>
              <a:t>Capacity</a:t>
            </a:r>
          </a:p>
          <a:p>
            <a:r>
              <a:rPr lang="en-US" dirty="0"/>
              <a:t>Emergency preparedness is a shared responsibility. Working together equals a coordinated, effective </a:t>
            </a:r>
            <a:r>
              <a:rPr lang="en-US" b="1" dirty="0"/>
              <a:t>Response</a:t>
            </a:r>
          </a:p>
          <a:p>
            <a:endParaRPr lang="en-US" dirty="0"/>
          </a:p>
        </p:txBody>
      </p:sp>
    </p:spTree>
    <p:extLst>
      <p:ext uri="{BB962C8B-B14F-4D97-AF65-F5344CB8AC3E}">
        <p14:creationId xmlns:p14="http://schemas.microsoft.com/office/powerpoint/2010/main" val="28341726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2" name="Freeform: Shape 11">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6209925"/>
            <a:ext cx="11155680" cy="4571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4" name="Rectangle 13">
            <a:extLst>
              <a:ext uri="{FF2B5EF4-FFF2-40B4-BE49-F238E27FC236}">
                <a16:creationId xmlns:a16="http://schemas.microsoft.com/office/drawing/2014/main" id="{5820888B-4EA5-E0E8-6D52-7733E1E774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0DE110D8-7CA5-724F-CEDF-95ED6276F7C6}"/>
              </a:ext>
            </a:extLst>
          </p:cNvPr>
          <p:cNvSpPr>
            <a:spLocks noGrp="1"/>
          </p:cNvSpPr>
          <p:nvPr>
            <p:ph type="title"/>
          </p:nvPr>
        </p:nvSpPr>
        <p:spPr>
          <a:xfrm>
            <a:off x="521208" y="978408"/>
            <a:ext cx="3397649" cy="3303764"/>
          </a:xfrm>
        </p:spPr>
        <p:txBody>
          <a:bodyPr vert="horz" lIns="91440" tIns="45720" rIns="91440" bIns="45720" rtlCol="0" anchor="t">
            <a:normAutofit/>
          </a:bodyPr>
          <a:lstStyle/>
          <a:p>
            <a:r>
              <a:rPr lang="en-US" sz="4800" dirty="0"/>
              <a:t>Questions </a:t>
            </a:r>
            <a:br>
              <a:rPr lang="en-US" sz="4800" dirty="0"/>
            </a:br>
            <a:br>
              <a:rPr lang="en-US" sz="4800" dirty="0"/>
            </a:br>
            <a:endParaRPr lang="en-US" sz="4800" dirty="0"/>
          </a:p>
        </p:txBody>
      </p:sp>
      <p:sp>
        <p:nvSpPr>
          <p:cNvPr id="16" name="Freeform: Shape 15">
            <a:extLst>
              <a:ext uri="{FF2B5EF4-FFF2-40B4-BE49-F238E27FC236}">
                <a16:creationId xmlns:a16="http://schemas.microsoft.com/office/drawing/2014/main" id="{06B5A8BF-0680-F9A7-27B1-3971EC934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7" name="Graphic 6" descr="Help">
            <a:extLst>
              <a:ext uri="{FF2B5EF4-FFF2-40B4-BE49-F238E27FC236}">
                <a16:creationId xmlns:a16="http://schemas.microsoft.com/office/drawing/2014/main" id="{553771EA-CA0F-1414-8F2E-26C26AAEA3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04985" y="965741"/>
            <a:ext cx="5380268" cy="5380268"/>
          </a:xfrm>
          <a:prstGeom prst="rect">
            <a:avLst/>
          </a:prstGeom>
        </p:spPr>
      </p:pic>
    </p:spTree>
    <p:extLst>
      <p:ext uri="{BB962C8B-B14F-4D97-AF65-F5344CB8AC3E}">
        <p14:creationId xmlns:p14="http://schemas.microsoft.com/office/powerpoint/2010/main" val="899107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687A13-01DE-7060-1FD8-C27B523FFA6A}"/>
              </a:ext>
            </a:extLst>
          </p:cNvPr>
          <p:cNvSpPr>
            <a:spLocks noGrp="1"/>
          </p:cNvSpPr>
          <p:nvPr>
            <p:ph idx="1"/>
          </p:nvPr>
        </p:nvSpPr>
        <p:spPr>
          <a:xfrm>
            <a:off x="609599" y="1905000"/>
            <a:ext cx="10972800" cy="4419600"/>
          </a:xfrm>
        </p:spPr>
        <p:txBody>
          <a:bodyPr>
            <a:normAutofit/>
          </a:bodyPr>
          <a:lstStyle/>
          <a:p>
            <a:r>
              <a:rPr lang="en-US" sz="2667" dirty="0"/>
              <a:t>In-person half-day hospital summits</a:t>
            </a:r>
          </a:p>
          <a:p>
            <a:r>
              <a:rPr lang="en-US" sz="2667" dirty="0"/>
              <a:t>Topics relevant to FIFA preparedness activities</a:t>
            </a:r>
          </a:p>
          <a:p>
            <a:r>
              <a:rPr lang="en-US" sz="2667" dirty="0"/>
              <a:t>Agenda</a:t>
            </a:r>
          </a:p>
          <a:p>
            <a:pPr lvl="1"/>
            <a:r>
              <a:rPr lang="en-US" sz="2400" dirty="0"/>
              <a:t>Educational portion</a:t>
            </a:r>
          </a:p>
          <a:p>
            <a:pPr lvl="1"/>
            <a:r>
              <a:rPr lang="en-US" sz="2400" dirty="0"/>
              <a:t>Facilitated discussion</a:t>
            </a:r>
          </a:p>
        </p:txBody>
      </p:sp>
      <p:sp>
        <p:nvSpPr>
          <p:cNvPr id="3" name="Title 2">
            <a:extLst>
              <a:ext uri="{FF2B5EF4-FFF2-40B4-BE49-F238E27FC236}">
                <a16:creationId xmlns:a16="http://schemas.microsoft.com/office/drawing/2014/main" id="{F9C3C782-20E2-B07C-767F-CAFC4BC42F4B}"/>
              </a:ext>
            </a:extLst>
          </p:cNvPr>
          <p:cNvSpPr>
            <a:spLocks noGrp="1"/>
          </p:cNvSpPr>
          <p:nvPr>
            <p:ph type="title"/>
          </p:nvPr>
        </p:nvSpPr>
        <p:spPr/>
        <p:txBody>
          <a:bodyPr>
            <a:normAutofit/>
          </a:bodyPr>
          <a:lstStyle/>
          <a:p>
            <a:r>
              <a:rPr lang="en-US" dirty="0"/>
              <a:t>Preparedness</a:t>
            </a:r>
          </a:p>
        </p:txBody>
      </p:sp>
      <p:sp>
        <p:nvSpPr>
          <p:cNvPr id="4" name="Slide Number Placeholder 3">
            <a:extLst>
              <a:ext uri="{FF2B5EF4-FFF2-40B4-BE49-F238E27FC236}">
                <a16:creationId xmlns:a16="http://schemas.microsoft.com/office/drawing/2014/main" id="{921D4A83-A409-D93D-E62D-CA1738F86C24}"/>
              </a:ext>
            </a:extLst>
          </p:cNvPr>
          <p:cNvSpPr>
            <a:spLocks noGrp="1"/>
          </p:cNvSpPr>
          <p:nvPr>
            <p:ph type="sldNum" sz="quarter" idx="4"/>
          </p:nvPr>
        </p:nvSpPr>
        <p:spPr/>
        <p:txBody>
          <a:bodyPr/>
          <a:lstStyle/>
          <a:p>
            <a:pPr defTabSz="1219170"/>
            <a:fld id="{0CFEC368-1D7A-4F81-ABF6-AE0E36BAF64C}" type="slidenum">
              <a:rPr lang="en-US">
                <a:solidFill>
                  <a:srgbClr val="FFFFFF"/>
                </a:solidFill>
                <a:latin typeface="Arial"/>
              </a:rPr>
              <a:pPr defTabSz="1219170"/>
              <a:t>5</a:t>
            </a:fld>
            <a:endParaRPr lang="en-US" dirty="0">
              <a:solidFill>
                <a:srgbClr val="FFFFFF"/>
              </a:solidFill>
              <a:latin typeface="Arial"/>
            </a:endParaRPr>
          </a:p>
        </p:txBody>
      </p:sp>
      <p:graphicFrame>
        <p:nvGraphicFramePr>
          <p:cNvPr id="5" name="Table 4">
            <a:extLst>
              <a:ext uri="{FF2B5EF4-FFF2-40B4-BE49-F238E27FC236}">
                <a16:creationId xmlns:a16="http://schemas.microsoft.com/office/drawing/2014/main" id="{2A3745ED-3505-DDC6-A093-05C5E14B4FB9}"/>
              </a:ext>
            </a:extLst>
          </p:cNvPr>
          <p:cNvGraphicFramePr>
            <a:graphicFrameLocks noGrp="1"/>
          </p:cNvGraphicFramePr>
          <p:nvPr/>
        </p:nvGraphicFramePr>
        <p:xfrm>
          <a:off x="1777999" y="4445000"/>
          <a:ext cx="8636000" cy="1977813"/>
        </p:xfrm>
        <a:graphic>
          <a:graphicData uri="http://schemas.openxmlformats.org/drawingml/2006/table">
            <a:tbl>
              <a:tblPr firstRow="1" bandRow="1">
                <a:tableStyleId>{00A15C55-8517-42AA-B614-E9B94910E393}</a:tableStyleId>
              </a:tblPr>
              <a:tblGrid>
                <a:gridCol w="2374900">
                  <a:extLst>
                    <a:ext uri="{9D8B030D-6E8A-4147-A177-3AD203B41FA5}">
                      <a16:colId xmlns:a16="http://schemas.microsoft.com/office/drawing/2014/main" val="293381455"/>
                    </a:ext>
                  </a:extLst>
                </a:gridCol>
                <a:gridCol w="3382433">
                  <a:extLst>
                    <a:ext uri="{9D8B030D-6E8A-4147-A177-3AD203B41FA5}">
                      <a16:colId xmlns:a16="http://schemas.microsoft.com/office/drawing/2014/main" val="2338998047"/>
                    </a:ext>
                  </a:extLst>
                </a:gridCol>
                <a:gridCol w="2878667">
                  <a:extLst>
                    <a:ext uri="{9D8B030D-6E8A-4147-A177-3AD203B41FA5}">
                      <a16:colId xmlns:a16="http://schemas.microsoft.com/office/drawing/2014/main" val="698338058"/>
                    </a:ext>
                  </a:extLst>
                </a:gridCol>
              </a:tblGrid>
              <a:tr h="1097280">
                <a:tc>
                  <a:txBody>
                    <a:bodyPr/>
                    <a:lstStyle/>
                    <a:p>
                      <a:r>
                        <a:rPr lang="en-US" sz="3200" dirty="0"/>
                        <a:t>Tentative Date</a:t>
                      </a:r>
                    </a:p>
                  </a:txBody>
                  <a:tcPr marL="121920" marR="121920" marT="60960" marB="60960"/>
                </a:tc>
                <a:tc>
                  <a:txBody>
                    <a:bodyPr/>
                    <a:lstStyle/>
                    <a:p>
                      <a:r>
                        <a:rPr lang="en-US" sz="3200" dirty="0"/>
                        <a:t>Topic</a:t>
                      </a:r>
                    </a:p>
                  </a:txBody>
                  <a:tcPr marL="121920" marR="121920" marT="60960" marB="60960"/>
                </a:tc>
                <a:tc>
                  <a:txBody>
                    <a:bodyPr/>
                    <a:lstStyle/>
                    <a:p>
                      <a:r>
                        <a:rPr lang="en-US" sz="3200" dirty="0"/>
                        <a:t>Contact</a:t>
                      </a:r>
                    </a:p>
                  </a:txBody>
                  <a:tcPr marL="121920" marR="121920" marT="60960" marB="60960"/>
                </a:tc>
                <a:extLst>
                  <a:ext uri="{0D108BD9-81ED-4DB2-BD59-A6C34878D82A}">
                    <a16:rowId xmlns:a16="http://schemas.microsoft.com/office/drawing/2014/main" val="4219155585"/>
                  </a:ext>
                </a:extLst>
              </a:tr>
              <a:tr h="609600">
                <a:tc>
                  <a:txBody>
                    <a:bodyPr/>
                    <a:lstStyle/>
                    <a:p>
                      <a:r>
                        <a:rPr lang="en-US" sz="3200" dirty="0"/>
                        <a:t>May 20</a:t>
                      </a:r>
                    </a:p>
                  </a:txBody>
                  <a:tcPr marL="121920" marR="121920" marT="60960" marB="60960"/>
                </a:tc>
                <a:tc>
                  <a:txBody>
                    <a:bodyPr/>
                    <a:lstStyle/>
                    <a:p>
                      <a:r>
                        <a:rPr lang="en-US" sz="3200" dirty="0"/>
                        <a:t>Burn</a:t>
                      </a:r>
                    </a:p>
                  </a:txBody>
                  <a:tcPr marL="121920" marR="121920" marT="60960" marB="60960"/>
                </a:tc>
                <a:tc>
                  <a:txBody>
                    <a:bodyPr/>
                    <a:lstStyle/>
                    <a:p>
                      <a:r>
                        <a:rPr lang="en-US" sz="3200" u="sng" dirty="0">
                          <a:hlinkClick r:id="rId2"/>
                        </a:rPr>
                        <a:t>Nicole Ziogas</a:t>
                      </a:r>
                      <a:endParaRPr lang="en-US" sz="3200" dirty="0"/>
                    </a:p>
                  </a:txBody>
                  <a:tcPr marL="121920" marR="121920" marT="60960" marB="60960"/>
                </a:tc>
                <a:extLst>
                  <a:ext uri="{0D108BD9-81ED-4DB2-BD59-A6C34878D82A}">
                    <a16:rowId xmlns:a16="http://schemas.microsoft.com/office/drawing/2014/main" val="2315951538"/>
                  </a:ext>
                </a:extLst>
              </a:tr>
              <a:tr h="1097280">
                <a:tc>
                  <a:txBody>
                    <a:bodyPr/>
                    <a:lstStyle/>
                    <a:p>
                      <a:r>
                        <a:rPr lang="en-US" sz="3200" dirty="0"/>
                        <a:t>May 27</a:t>
                      </a:r>
                    </a:p>
                  </a:txBody>
                  <a:tcPr marL="121920" marR="121920" marT="60960" marB="60960"/>
                </a:tc>
                <a:tc>
                  <a:txBody>
                    <a:bodyPr/>
                    <a:lstStyle/>
                    <a:p>
                      <a:r>
                        <a:rPr lang="en-US" sz="3200" dirty="0"/>
                        <a:t>Mass Decontamination </a:t>
                      </a:r>
                    </a:p>
                  </a:txBody>
                  <a:tcPr marL="121920" marR="121920" marT="60960" marB="60960"/>
                </a:tc>
                <a:tc>
                  <a:txBody>
                    <a:bodyPr/>
                    <a:lstStyle/>
                    <a:p>
                      <a:r>
                        <a:rPr lang="en-US" sz="3200" u="sng" dirty="0">
                          <a:hlinkClick r:id="rId3"/>
                        </a:rPr>
                        <a:t>Lisa Fenger</a:t>
                      </a:r>
                      <a:endParaRPr lang="en-US" sz="3200" dirty="0"/>
                    </a:p>
                  </a:txBody>
                  <a:tcPr marL="121920" marR="121920" marT="60960" marB="60960"/>
                </a:tc>
                <a:extLst>
                  <a:ext uri="{0D108BD9-81ED-4DB2-BD59-A6C34878D82A}">
                    <a16:rowId xmlns:a16="http://schemas.microsoft.com/office/drawing/2014/main" val="1983457976"/>
                  </a:ext>
                </a:extLst>
              </a:tr>
              <a:tr h="609600">
                <a:tc>
                  <a:txBody>
                    <a:bodyPr/>
                    <a:lstStyle/>
                    <a:p>
                      <a:r>
                        <a:rPr lang="en-US" sz="3200" dirty="0"/>
                        <a:t>TBD</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Trauma</a:t>
                      </a:r>
                    </a:p>
                  </a:txBody>
                  <a:tcPr marL="121920" marR="121920" marT="60960" marB="60960"/>
                </a:tc>
                <a:tc>
                  <a:txBody>
                    <a:bodyPr/>
                    <a:lstStyle/>
                    <a:p>
                      <a:r>
                        <a:rPr lang="en-US" sz="3200" u="sng" dirty="0">
                          <a:hlinkClick r:id="rId4"/>
                        </a:rPr>
                        <a:t>Andrew Dahl</a:t>
                      </a:r>
                      <a:endParaRPr lang="en-US" sz="3200" dirty="0"/>
                    </a:p>
                  </a:txBody>
                  <a:tcPr marL="121920" marR="121920" marT="60960" marB="60960"/>
                </a:tc>
                <a:extLst>
                  <a:ext uri="{0D108BD9-81ED-4DB2-BD59-A6C34878D82A}">
                    <a16:rowId xmlns:a16="http://schemas.microsoft.com/office/drawing/2014/main" val="4167407068"/>
                  </a:ext>
                </a:extLst>
              </a:tr>
            </a:tbl>
          </a:graphicData>
        </a:graphic>
      </p:graphicFrame>
    </p:spTree>
    <p:extLst>
      <p:ext uri="{BB962C8B-B14F-4D97-AF65-F5344CB8AC3E}">
        <p14:creationId xmlns:p14="http://schemas.microsoft.com/office/powerpoint/2010/main" val="319090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15D163-180A-95FF-EBB6-9C214CCE27F1}"/>
              </a:ext>
            </a:extLst>
          </p:cNvPr>
          <p:cNvSpPr>
            <a:spLocks noGrp="1"/>
          </p:cNvSpPr>
          <p:nvPr>
            <p:ph idx="1"/>
          </p:nvPr>
        </p:nvSpPr>
        <p:spPr/>
        <p:txBody>
          <a:bodyPr>
            <a:normAutofit fontScale="62500" lnSpcReduction="20000"/>
          </a:bodyPr>
          <a:lstStyle/>
          <a:p>
            <a:pPr marL="0" indent="0" fontAlgn="base">
              <a:buNone/>
            </a:pPr>
            <a:r>
              <a:rPr lang="en-US" b="1" dirty="0"/>
              <a:t>Andrew Dahl</a:t>
            </a:r>
            <a:r>
              <a:rPr lang="en-US" dirty="0"/>
              <a:t>​</a:t>
            </a:r>
          </a:p>
          <a:p>
            <a:pPr marL="0" indent="0" fontAlgn="base">
              <a:buNone/>
            </a:pPr>
            <a:r>
              <a:rPr lang="en-US" dirty="0"/>
              <a:t>Vice President, Emergency Preparedness and Response​</a:t>
            </a:r>
          </a:p>
          <a:p>
            <a:pPr marL="0" indent="0" fontAlgn="base">
              <a:buNone/>
            </a:pPr>
            <a:r>
              <a:rPr lang="tr-TR" dirty="0"/>
              <a:t>Phone: 212-258</a:t>
            </a:r>
            <a:r>
              <a:rPr lang="en-US" dirty="0"/>
              <a:t>-</a:t>
            </a:r>
            <a:r>
              <a:rPr lang="tr-TR" dirty="0"/>
              <a:t>5314</a:t>
            </a:r>
            <a:r>
              <a:rPr lang="en-US" dirty="0"/>
              <a:t>​</a:t>
            </a:r>
          </a:p>
          <a:p>
            <a:pPr marL="0" indent="0" fontAlgn="base">
              <a:buNone/>
            </a:pPr>
            <a:r>
              <a:rPr lang="tr-TR" dirty="0"/>
              <a:t>Email: </a:t>
            </a:r>
            <a:r>
              <a:rPr lang="en-US" u="sng" dirty="0">
                <a:hlinkClick r:id="rId2"/>
              </a:rPr>
              <a:t>adahl@gnyha.org</a:t>
            </a:r>
            <a:r>
              <a:rPr lang="en-US" dirty="0"/>
              <a:t>​</a:t>
            </a:r>
          </a:p>
          <a:p>
            <a:pPr marL="0" indent="0" fontAlgn="base">
              <a:buNone/>
            </a:pPr>
            <a:r>
              <a:rPr lang="en-US" dirty="0"/>
              <a:t>​</a:t>
            </a:r>
          </a:p>
          <a:p>
            <a:pPr marL="0" indent="0" fontAlgn="base">
              <a:buNone/>
            </a:pPr>
            <a:r>
              <a:rPr lang="en-US" b="1" dirty="0"/>
              <a:t>Lisa Fenger</a:t>
            </a:r>
            <a:r>
              <a:rPr lang="en-US" dirty="0"/>
              <a:t>​</a:t>
            </a:r>
          </a:p>
          <a:p>
            <a:pPr marL="0" indent="0" fontAlgn="base">
              <a:buNone/>
            </a:pPr>
            <a:r>
              <a:rPr lang="en-US" dirty="0"/>
              <a:t>Assistant Director, Emergency Preparedness and Response​</a:t>
            </a:r>
          </a:p>
          <a:p>
            <a:pPr marL="0" indent="0" fontAlgn="base">
              <a:buNone/>
            </a:pPr>
            <a:r>
              <a:rPr lang="tr-TR" dirty="0"/>
              <a:t>Phone: 212-</a:t>
            </a:r>
            <a:r>
              <a:rPr lang="en-US" dirty="0"/>
              <a:t>506-5432​</a:t>
            </a:r>
          </a:p>
          <a:p>
            <a:pPr marL="0" indent="0" fontAlgn="base">
              <a:buNone/>
            </a:pPr>
            <a:r>
              <a:rPr lang="tr-TR" dirty="0"/>
              <a:t>Email: </a:t>
            </a:r>
            <a:r>
              <a:rPr lang="en-US" u="sng" dirty="0">
                <a:hlinkClick r:id="rId3"/>
              </a:rPr>
              <a:t>lfenger@gnyha.org</a:t>
            </a:r>
            <a:r>
              <a:rPr lang="en-US" dirty="0"/>
              <a:t>​</a:t>
            </a:r>
          </a:p>
          <a:p>
            <a:pPr marL="0" indent="0" fontAlgn="base">
              <a:buNone/>
            </a:pPr>
            <a:r>
              <a:rPr lang="en-US" dirty="0"/>
              <a:t>​</a:t>
            </a:r>
          </a:p>
          <a:p>
            <a:pPr marL="0" indent="0" fontAlgn="base">
              <a:buNone/>
            </a:pPr>
            <a:r>
              <a:rPr lang="en-US" b="1" dirty="0"/>
              <a:t>Nicole Ziogas</a:t>
            </a:r>
            <a:r>
              <a:rPr lang="en-US" dirty="0"/>
              <a:t>​</a:t>
            </a:r>
          </a:p>
          <a:p>
            <a:pPr marL="0" indent="0" fontAlgn="base">
              <a:buNone/>
            </a:pPr>
            <a:r>
              <a:rPr lang="en-US" dirty="0"/>
              <a:t>Assistant Director, Emergency Preparedness and Response​</a:t>
            </a:r>
          </a:p>
          <a:p>
            <a:pPr marL="0" indent="0" fontAlgn="base">
              <a:buNone/>
            </a:pPr>
            <a:r>
              <a:rPr lang="tr-TR" dirty="0"/>
              <a:t>Phone: 212-</a:t>
            </a:r>
            <a:r>
              <a:rPr lang="en-US" dirty="0"/>
              <a:t>554-7728​</a:t>
            </a:r>
          </a:p>
          <a:p>
            <a:pPr marL="0" indent="0" fontAlgn="base">
              <a:buNone/>
            </a:pPr>
            <a:r>
              <a:rPr lang="tr-TR" dirty="0"/>
              <a:t>Email: </a:t>
            </a:r>
            <a:r>
              <a:rPr lang="en-US" u="sng" dirty="0">
                <a:hlinkClick r:id="rId4"/>
              </a:rPr>
              <a:t>nziogas@gnyha.org</a:t>
            </a:r>
            <a:r>
              <a:rPr lang="en-US" dirty="0"/>
              <a:t>​</a:t>
            </a:r>
          </a:p>
          <a:p>
            <a:endParaRPr lang="en-US" dirty="0"/>
          </a:p>
        </p:txBody>
      </p:sp>
      <p:sp>
        <p:nvSpPr>
          <p:cNvPr id="3" name="Title 2">
            <a:extLst>
              <a:ext uri="{FF2B5EF4-FFF2-40B4-BE49-F238E27FC236}">
                <a16:creationId xmlns:a16="http://schemas.microsoft.com/office/drawing/2014/main" id="{32499E51-D1C2-72DD-7925-13070D59F744}"/>
              </a:ext>
            </a:extLst>
          </p:cNvPr>
          <p:cNvSpPr>
            <a:spLocks noGrp="1"/>
          </p:cNvSpPr>
          <p:nvPr>
            <p:ph type="title"/>
          </p:nvPr>
        </p:nvSpPr>
        <p:spPr/>
        <p:txBody>
          <a:bodyPr/>
          <a:lstStyle/>
          <a:p>
            <a:r>
              <a:rPr lang="en-US" dirty="0"/>
              <a:t>Thank you</a:t>
            </a:r>
          </a:p>
        </p:txBody>
      </p:sp>
      <p:sp>
        <p:nvSpPr>
          <p:cNvPr id="4" name="Slide Number Placeholder 3">
            <a:extLst>
              <a:ext uri="{FF2B5EF4-FFF2-40B4-BE49-F238E27FC236}">
                <a16:creationId xmlns:a16="http://schemas.microsoft.com/office/drawing/2014/main" id="{06C0B2B6-C58E-5A38-DABD-A4C93F552312}"/>
              </a:ext>
            </a:extLst>
          </p:cNvPr>
          <p:cNvSpPr>
            <a:spLocks noGrp="1"/>
          </p:cNvSpPr>
          <p:nvPr>
            <p:ph type="sldNum" sz="quarter" idx="4"/>
          </p:nvPr>
        </p:nvSpPr>
        <p:spPr/>
        <p:txBody>
          <a:bodyPr/>
          <a:lstStyle/>
          <a:p>
            <a:pPr defTabSz="1219170"/>
            <a:fld id="{0CFEC368-1D7A-4F81-ABF6-AE0E36BAF64C}" type="slidenum">
              <a:rPr lang="en-US">
                <a:solidFill>
                  <a:srgbClr val="FFFFFF"/>
                </a:solidFill>
                <a:latin typeface="Arial"/>
              </a:rPr>
              <a:pPr defTabSz="1219170"/>
              <a:t>6</a:t>
            </a:fld>
            <a:endParaRPr lang="en-US" dirty="0">
              <a:solidFill>
                <a:srgbClr val="FFFFFF"/>
              </a:solidFill>
              <a:latin typeface="Arial"/>
            </a:endParaRPr>
          </a:p>
        </p:txBody>
      </p:sp>
    </p:spTree>
    <p:extLst>
      <p:ext uri="{BB962C8B-B14F-4D97-AF65-F5344CB8AC3E}">
        <p14:creationId xmlns:p14="http://schemas.microsoft.com/office/powerpoint/2010/main" val="3175348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9F9408-B88C-6076-697B-B6FF89DF9EC0}"/>
              </a:ext>
            </a:extLst>
          </p:cNvPr>
          <p:cNvSpPr>
            <a:spLocks noGrp="1"/>
          </p:cNvSpPr>
          <p:nvPr>
            <p:ph type="sldNum" sz="quarter" idx="12"/>
          </p:nvPr>
        </p:nvSpPr>
        <p:spPr/>
        <p:txBody>
          <a:bodyPr/>
          <a:lstStyle/>
          <a:p>
            <a:fld id="{383A4B26-F65E-4771-8FFD-84ABE4FCD18A}" type="slidenum">
              <a:rPr lang="en-US" smtClean="0"/>
              <a:pPr/>
              <a:t>7</a:t>
            </a:fld>
            <a:endParaRPr lang="en-US"/>
          </a:p>
        </p:txBody>
      </p:sp>
      <p:sp>
        <p:nvSpPr>
          <p:cNvPr id="2" name="Title 1">
            <a:extLst>
              <a:ext uri="{FF2B5EF4-FFF2-40B4-BE49-F238E27FC236}">
                <a16:creationId xmlns:a16="http://schemas.microsoft.com/office/drawing/2014/main" id="{AED8390A-81B9-DAA7-2FD4-1A6FA0CA5A10}"/>
              </a:ext>
            </a:extLst>
          </p:cNvPr>
          <p:cNvSpPr>
            <a:spLocks noGrp="1"/>
          </p:cNvSpPr>
          <p:nvPr>
            <p:ph type="title"/>
          </p:nvPr>
        </p:nvSpPr>
        <p:spPr/>
        <p:txBody>
          <a:bodyPr/>
          <a:lstStyle/>
          <a:p>
            <a:r>
              <a:rPr lang="en-US">
                <a:solidFill>
                  <a:schemeClr val="bg1"/>
                </a:solidFill>
                <a:cs typeface="Segoe UI Semibold"/>
              </a:rPr>
              <a:t>Medical Surge and Response Exercise</a:t>
            </a:r>
          </a:p>
        </p:txBody>
      </p:sp>
      <p:sp>
        <p:nvSpPr>
          <p:cNvPr id="3" name="Content Placeholder 2">
            <a:extLst>
              <a:ext uri="{FF2B5EF4-FFF2-40B4-BE49-F238E27FC236}">
                <a16:creationId xmlns:a16="http://schemas.microsoft.com/office/drawing/2014/main" id="{AEF351E2-4AF0-D6F8-ADF4-718203138806}"/>
              </a:ext>
            </a:extLst>
          </p:cNvPr>
          <p:cNvSpPr>
            <a:spLocks noGrp="1"/>
          </p:cNvSpPr>
          <p:nvPr>
            <p:ph type="body" sz="quarter" idx="13"/>
          </p:nvPr>
        </p:nvSpPr>
        <p:spPr/>
        <p:txBody>
          <a:bodyPr vert="horz" lIns="91440" tIns="45720" rIns="91440" bIns="45720" rtlCol="0" anchor="t">
            <a:noAutofit/>
          </a:bodyPr>
          <a:lstStyle/>
          <a:p>
            <a:r>
              <a:rPr lang="en-US" sz="3200">
                <a:solidFill>
                  <a:schemeClr val="bg1"/>
                </a:solidFill>
                <a:latin typeface="Calibri"/>
                <a:ea typeface="Calibri"/>
                <a:cs typeface="Segoe UI"/>
              </a:rPr>
              <a:t>Annual EM Conference </a:t>
            </a:r>
          </a:p>
          <a:p>
            <a:r>
              <a:rPr lang="en-US" sz="3200">
                <a:solidFill>
                  <a:schemeClr val="bg1"/>
                </a:solidFill>
                <a:latin typeface="Calibri"/>
                <a:ea typeface="Calibri"/>
                <a:cs typeface="Segoe UI"/>
              </a:rPr>
              <a:t>April 7, 2026</a:t>
            </a:r>
          </a:p>
          <a:p>
            <a:endParaRPr lang="en-US" sz="3200">
              <a:solidFill>
                <a:schemeClr val="bg1"/>
              </a:solidFill>
              <a:latin typeface="Calibri"/>
              <a:ea typeface="Calibri"/>
              <a:cs typeface="Segoe UI"/>
            </a:endParaRPr>
          </a:p>
        </p:txBody>
      </p:sp>
    </p:spTree>
    <p:extLst>
      <p:ext uri="{BB962C8B-B14F-4D97-AF65-F5344CB8AC3E}">
        <p14:creationId xmlns:p14="http://schemas.microsoft.com/office/powerpoint/2010/main" val="2415883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81AAC-8137-A39F-9BC0-A00983C88E31}"/>
              </a:ext>
            </a:extLst>
          </p:cNvPr>
          <p:cNvSpPr>
            <a:spLocks noGrp="1"/>
          </p:cNvSpPr>
          <p:nvPr>
            <p:ph type="title"/>
          </p:nvPr>
        </p:nvSpPr>
        <p:spPr/>
        <p:txBody>
          <a:bodyPr/>
          <a:lstStyle/>
          <a:p>
            <a:r>
              <a:rPr lang="en-US"/>
              <a:t>Overview: </a:t>
            </a:r>
            <a:r>
              <a:rPr lang="en-US">
                <a:cs typeface="Segoe UI Semibold"/>
              </a:rPr>
              <a:t>MRSE Exercise Details</a:t>
            </a:r>
            <a:endParaRPr lang="en-US"/>
          </a:p>
        </p:txBody>
      </p:sp>
      <p:sp>
        <p:nvSpPr>
          <p:cNvPr id="3" name="Content Placeholder 2">
            <a:extLst>
              <a:ext uri="{FF2B5EF4-FFF2-40B4-BE49-F238E27FC236}">
                <a16:creationId xmlns:a16="http://schemas.microsoft.com/office/drawing/2014/main" id="{31C98684-63AD-BA68-BD0D-8778BA223449}"/>
              </a:ext>
            </a:extLst>
          </p:cNvPr>
          <p:cNvSpPr>
            <a:spLocks noGrp="1"/>
          </p:cNvSpPr>
          <p:nvPr>
            <p:ph idx="1"/>
          </p:nvPr>
        </p:nvSpPr>
        <p:spPr/>
        <p:txBody>
          <a:bodyPr vert="horz" lIns="91440" tIns="45720" rIns="91440" bIns="45720" rtlCol="0" anchor="t">
            <a:normAutofit/>
          </a:bodyPr>
          <a:lstStyle/>
          <a:p>
            <a:r>
              <a:rPr lang="en-US" sz="2800">
                <a:solidFill>
                  <a:schemeClr val="accent1"/>
                </a:solidFill>
                <a:latin typeface="Calibri"/>
                <a:ea typeface="Calibri"/>
                <a:cs typeface="Segoe UI"/>
              </a:rPr>
              <a:t>Functional Exercise testing a required 10% of licensed beds for surge of patients into our collective healthcare system</a:t>
            </a:r>
          </a:p>
          <a:p>
            <a:pPr marL="600710" lvl="1" indent="-257810">
              <a:buClr>
                <a:schemeClr val="accent1"/>
              </a:buClr>
            </a:pPr>
            <a:r>
              <a:rPr lang="en-US" sz="2400">
                <a:solidFill>
                  <a:schemeClr val="accent1"/>
                </a:solidFill>
                <a:latin typeface="Calibri"/>
                <a:ea typeface="Calibri"/>
                <a:cs typeface="Segoe UI"/>
              </a:rPr>
              <a:t>Last year’s number was 1500 patients</a:t>
            </a:r>
          </a:p>
          <a:p>
            <a:pPr marL="600710" lvl="1" indent="-257810">
              <a:buClr>
                <a:schemeClr val="accent1"/>
              </a:buClr>
            </a:pPr>
            <a:r>
              <a:rPr lang="en-US" sz="2400">
                <a:solidFill>
                  <a:schemeClr val="accent1"/>
                </a:solidFill>
                <a:latin typeface="Calibri"/>
                <a:ea typeface="Calibri"/>
                <a:cs typeface="Segoe UI"/>
              </a:rPr>
              <a:t>This year we will aim for </a:t>
            </a:r>
            <a:r>
              <a:rPr lang="en-US" sz="2400" b="1">
                <a:solidFill>
                  <a:schemeClr val="accent1"/>
                </a:solidFill>
                <a:latin typeface="Calibri"/>
                <a:ea typeface="Calibri"/>
                <a:cs typeface="Segoe UI"/>
              </a:rPr>
              <a:t>2500 to 3000 patients </a:t>
            </a:r>
            <a:r>
              <a:rPr lang="en-US" sz="2400">
                <a:solidFill>
                  <a:schemeClr val="accent1"/>
                </a:solidFill>
                <a:latin typeface="Calibri"/>
                <a:ea typeface="Calibri"/>
                <a:cs typeface="Segoe UI"/>
              </a:rPr>
              <a:t>to better test to failure</a:t>
            </a:r>
            <a:endParaRPr lang="en-US" sz="2400" b="1">
              <a:solidFill>
                <a:schemeClr val="accent1"/>
              </a:solidFill>
              <a:latin typeface="Calibri"/>
              <a:ea typeface="Calibri"/>
              <a:cs typeface="Segoe UI"/>
            </a:endParaRPr>
          </a:p>
          <a:p>
            <a:r>
              <a:rPr lang="en-US" sz="2800">
                <a:solidFill>
                  <a:schemeClr val="accent1"/>
                </a:solidFill>
                <a:latin typeface="Calibri"/>
                <a:ea typeface="Calibri"/>
                <a:cs typeface="Segoe UI"/>
              </a:rPr>
              <a:t>ASPR requires key objectives:</a:t>
            </a:r>
          </a:p>
          <a:p>
            <a:pPr marL="600710" lvl="1" indent="-257810">
              <a:buClr>
                <a:schemeClr val="accent1"/>
              </a:buClr>
            </a:pPr>
            <a:r>
              <a:rPr lang="en-US" sz="2400">
                <a:solidFill>
                  <a:schemeClr val="accent1"/>
                </a:solidFill>
                <a:latin typeface="Calibri"/>
                <a:ea typeface="Calibri"/>
                <a:cs typeface="Segoe UI"/>
              </a:rPr>
              <a:t>Information Sharing &amp; Communication</a:t>
            </a:r>
          </a:p>
          <a:p>
            <a:pPr marL="600710" lvl="1" indent="-257810">
              <a:buClr>
                <a:schemeClr val="accent1"/>
              </a:buClr>
            </a:pPr>
            <a:r>
              <a:rPr lang="en-US" sz="2400">
                <a:solidFill>
                  <a:schemeClr val="accent1"/>
                </a:solidFill>
                <a:latin typeface="Calibri"/>
                <a:ea typeface="Calibri"/>
                <a:cs typeface="Segoe UI"/>
              </a:rPr>
              <a:t>Resource Needs (supplies, equipment, EMS)</a:t>
            </a:r>
          </a:p>
          <a:p>
            <a:pPr marL="600710" lvl="1" indent="-257810">
              <a:buClr>
                <a:schemeClr val="accent1"/>
              </a:buClr>
            </a:pPr>
            <a:r>
              <a:rPr lang="en-US" sz="2400">
                <a:solidFill>
                  <a:schemeClr val="accent1"/>
                </a:solidFill>
                <a:latin typeface="Calibri"/>
                <a:ea typeface="Calibri"/>
                <a:cs typeface="Segoe UI"/>
              </a:rPr>
              <a:t>Patient Distribution/Bed Types</a:t>
            </a:r>
          </a:p>
          <a:p>
            <a:pPr marL="600710" lvl="1" indent="-257810">
              <a:buClr>
                <a:schemeClr val="accent1"/>
              </a:buClr>
            </a:pPr>
            <a:r>
              <a:rPr lang="en-US" sz="2400">
                <a:solidFill>
                  <a:schemeClr val="accent1"/>
                </a:solidFill>
                <a:latin typeface="Calibri"/>
                <a:ea typeface="Calibri"/>
                <a:cs typeface="Segoe UI"/>
              </a:rPr>
              <a:t>Successful Coordination</a:t>
            </a:r>
          </a:p>
          <a:p>
            <a:pPr marL="600710" lvl="1" indent="-257810"/>
            <a:endParaRPr lang="en-US">
              <a:solidFill>
                <a:schemeClr val="accent1"/>
              </a:solidFill>
              <a:cs typeface="Segoe UI"/>
            </a:endParaRPr>
          </a:p>
          <a:p>
            <a:pPr marL="600710" lvl="1" indent="-257810"/>
            <a:endParaRPr lang="en-US">
              <a:solidFill>
                <a:schemeClr val="accent1"/>
              </a:solidFill>
              <a:cs typeface="Segoe UI"/>
            </a:endParaRPr>
          </a:p>
        </p:txBody>
      </p:sp>
      <p:sp>
        <p:nvSpPr>
          <p:cNvPr id="4" name="Slide Number Placeholder 3">
            <a:extLst>
              <a:ext uri="{FF2B5EF4-FFF2-40B4-BE49-F238E27FC236}">
                <a16:creationId xmlns:a16="http://schemas.microsoft.com/office/drawing/2014/main" id="{6E7526FE-02A2-3A9D-7D2C-A5BA20FF50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A4B26-F65E-4771-8FFD-84ABE4FCD18A}" type="slidenum">
              <a:rPr kumimoji="0" lang="en-US" sz="11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1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942890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59FA9-0876-C312-2934-63A9CC808D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95F6B6-4026-712B-4F64-4BE0803946EA}"/>
              </a:ext>
            </a:extLst>
          </p:cNvPr>
          <p:cNvSpPr>
            <a:spLocks noGrp="1"/>
          </p:cNvSpPr>
          <p:nvPr>
            <p:ph type="title"/>
          </p:nvPr>
        </p:nvSpPr>
        <p:spPr/>
        <p:txBody>
          <a:bodyPr>
            <a:normAutofit/>
          </a:bodyPr>
          <a:lstStyle/>
          <a:p>
            <a:r>
              <a:rPr lang="en-US"/>
              <a:t>Coalition Objectives</a:t>
            </a:r>
          </a:p>
        </p:txBody>
      </p:sp>
      <p:sp>
        <p:nvSpPr>
          <p:cNvPr id="3" name="Content Placeholder 2">
            <a:extLst>
              <a:ext uri="{FF2B5EF4-FFF2-40B4-BE49-F238E27FC236}">
                <a16:creationId xmlns:a16="http://schemas.microsoft.com/office/drawing/2014/main" id="{F993BD65-EFB5-5C1B-96EC-59E0803218AF}"/>
              </a:ext>
            </a:extLst>
          </p:cNvPr>
          <p:cNvSpPr>
            <a:spLocks noGrp="1"/>
          </p:cNvSpPr>
          <p:nvPr>
            <p:ph idx="1"/>
          </p:nvPr>
        </p:nvSpPr>
        <p:spPr>
          <a:xfrm>
            <a:off x="609600" y="1304364"/>
            <a:ext cx="10998511" cy="4831484"/>
          </a:xfrm>
        </p:spPr>
        <p:txBody>
          <a:bodyPr vert="horz" lIns="91440" tIns="45720" rIns="91440" bIns="45720" rtlCol="0" anchor="t">
            <a:noAutofit/>
          </a:bodyPr>
          <a:lstStyle/>
          <a:p>
            <a:r>
              <a:rPr lang="en-US" sz="1800" b="1">
                <a:solidFill>
                  <a:schemeClr val="accent1"/>
                </a:solidFill>
                <a:latin typeface="Calibri"/>
                <a:ea typeface="Calibri"/>
                <a:cs typeface="Calibri"/>
              </a:rPr>
              <a:t>Objective #1: Demonstrate and educate hospitals and partners on the initial response for ESF-8 and hospital notification.</a:t>
            </a:r>
            <a:endParaRPr lang="en-US" sz="1800">
              <a:solidFill>
                <a:schemeClr val="accent1"/>
              </a:solidFill>
              <a:latin typeface="Segoe UI"/>
              <a:ea typeface="Calibri"/>
              <a:cs typeface="Segoe UI"/>
            </a:endParaRPr>
          </a:p>
          <a:p>
            <a:pPr marL="600710" lvl="1" indent="-257810">
              <a:buClr>
                <a:schemeClr val="accent1"/>
              </a:buClr>
            </a:pPr>
            <a:r>
              <a:rPr lang="en-US" sz="1600">
                <a:solidFill>
                  <a:srgbClr val="000000"/>
                </a:solidFill>
                <a:latin typeface="Calibri"/>
                <a:ea typeface="Calibri"/>
                <a:cs typeface="Segoe UI"/>
              </a:rPr>
              <a:t>How we intend to achieve this:</a:t>
            </a:r>
            <a:endParaRPr lang="en-US" sz="1600">
              <a:latin typeface="Calibri"/>
              <a:ea typeface="Calibri"/>
              <a:cs typeface="Calibri"/>
            </a:endParaRPr>
          </a:p>
          <a:p>
            <a:pPr lvl="2"/>
            <a:r>
              <a:rPr lang="en-US" sz="1600">
                <a:solidFill>
                  <a:srgbClr val="000000"/>
                </a:solidFill>
                <a:latin typeface="Calibri"/>
                <a:ea typeface="Calibri"/>
                <a:cs typeface="Segoe UI"/>
              </a:rPr>
              <a:t>Mock NYCEM led ESF-8 call </a:t>
            </a:r>
            <a:endParaRPr lang="en-US" sz="1600">
              <a:latin typeface="Calibri"/>
              <a:ea typeface="Calibri"/>
              <a:cs typeface="Segoe UI"/>
            </a:endParaRPr>
          </a:p>
          <a:p>
            <a:pPr marL="600710" lvl="1" indent="-257810">
              <a:buClr>
                <a:schemeClr val="accent1"/>
              </a:buClr>
            </a:pPr>
            <a:r>
              <a:rPr lang="en-US" sz="1600">
                <a:solidFill>
                  <a:srgbClr val="000000"/>
                </a:solidFill>
                <a:latin typeface="Calibri"/>
                <a:ea typeface="Calibri"/>
                <a:cs typeface="Segoe UI"/>
              </a:rPr>
              <a:t>Hospital Ask</a:t>
            </a:r>
            <a:endParaRPr lang="en-US" sz="1600">
              <a:latin typeface="Calibri"/>
              <a:ea typeface="Calibri"/>
              <a:cs typeface="Calibri"/>
            </a:endParaRPr>
          </a:p>
          <a:p>
            <a:pPr lvl="2"/>
            <a:r>
              <a:rPr lang="en-US" sz="1600">
                <a:solidFill>
                  <a:srgbClr val="000000"/>
                </a:solidFill>
                <a:latin typeface="Calibri"/>
                <a:ea typeface="Calibri"/>
                <a:cs typeface="Segoe UI"/>
              </a:rPr>
              <a:t>Attend and observe call for situational awareness and learning</a:t>
            </a:r>
          </a:p>
          <a:p>
            <a:r>
              <a:rPr lang="en-US" sz="1800" b="1">
                <a:solidFill>
                  <a:schemeClr val="accent1"/>
                </a:solidFill>
                <a:latin typeface="Calibri"/>
                <a:ea typeface="Calibri"/>
                <a:cs typeface="Calibri"/>
              </a:rPr>
              <a:t>Objective #2: Test the NYC HCC response to mass casualty incident in accordance with facility mass casualty plans and in coordination with OCME.</a:t>
            </a:r>
            <a:endParaRPr lang="en-US" sz="1800" b="1">
              <a:solidFill>
                <a:schemeClr val="accent1"/>
              </a:solidFill>
              <a:cs typeface="Segoe UI"/>
            </a:endParaRPr>
          </a:p>
          <a:p>
            <a:pPr marL="600710" lvl="1" indent="-257810">
              <a:buClr>
                <a:schemeClr val="accent1"/>
              </a:buClr>
            </a:pPr>
            <a:r>
              <a:rPr lang="en-US" sz="1600">
                <a:solidFill>
                  <a:srgbClr val="000000"/>
                </a:solidFill>
                <a:latin typeface="Calibri"/>
                <a:ea typeface="Calibri"/>
                <a:cs typeface="Segoe UI"/>
              </a:rPr>
              <a:t>How we intend to achieve this:</a:t>
            </a:r>
            <a:endParaRPr lang="en-US" sz="1600">
              <a:latin typeface="Calibri"/>
              <a:ea typeface="Calibri"/>
              <a:cs typeface="Segoe UI"/>
            </a:endParaRPr>
          </a:p>
          <a:p>
            <a:pPr lvl="2"/>
            <a:r>
              <a:rPr lang="en-US" sz="1600">
                <a:solidFill>
                  <a:srgbClr val="000000"/>
                </a:solidFill>
                <a:latin typeface="Calibri"/>
                <a:ea typeface="Calibri"/>
                <a:cs typeface="Segoe UI"/>
              </a:rPr>
              <a:t>Scenario Complexities</a:t>
            </a:r>
            <a:endParaRPr lang="en-US" sz="1600">
              <a:latin typeface="Calibri"/>
              <a:ea typeface="Calibri"/>
              <a:cs typeface="Segoe UI"/>
            </a:endParaRPr>
          </a:p>
          <a:p>
            <a:pPr lvl="3">
              <a:buClr>
                <a:schemeClr val="accent1"/>
              </a:buClr>
            </a:pPr>
            <a:r>
              <a:rPr lang="en-US" sz="1600">
                <a:solidFill>
                  <a:srgbClr val="000000"/>
                </a:solidFill>
                <a:latin typeface="Calibri"/>
                <a:ea typeface="Calibri"/>
                <a:cs typeface="Segoe UI"/>
              </a:rPr>
              <a:t>6 incidents, coordinated attacks</a:t>
            </a:r>
            <a:endParaRPr lang="en-US" sz="1600">
              <a:latin typeface="Calibri"/>
              <a:ea typeface="Calibri"/>
              <a:cs typeface="Segoe UI"/>
            </a:endParaRPr>
          </a:p>
          <a:p>
            <a:pPr lvl="3">
              <a:buClr>
                <a:schemeClr val="accent1"/>
              </a:buClr>
              <a:buFont typeface="Arial" panose="05000000000000000000" pitchFamily="2" charset="2"/>
              <a:buChar char="–"/>
            </a:pPr>
            <a:r>
              <a:rPr lang="en-US" sz="1600">
                <a:solidFill>
                  <a:srgbClr val="000000"/>
                </a:solidFill>
                <a:latin typeface="Calibri"/>
                <a:ea typeface="Calibri"/>
                <a:cs typeface="Segoe UI"/>
              </a:rPr>
              <a:t>Incidents across all 5 boroughs</a:t>
            </a:r>
            <a:endParaRPr lang="en-US" sz="1600">
              <a:latin typeface="Calibri"/>
              <a:ea typeface="Calibri"/>
              <a:cs typeface="Segoe UI"/>
            </a:endParaRPr>
          </a:p>
          <a:p>
            <a:pPr lvl="3">
              <a:buClr>
                <a:schemeClr val="accent1"/>
              </a:buClr>
            </a:pPr>
            <a:r>
              <a:rPr lang="en-US" sz="1600">
                <a:solidFill>
                  <a:srgbClr val="000000"/>
                </a:solidFill>
                <a:latin typeface="Calibri"/>
                <a:ea typeface="Calibri"/>
                <a:cs typeface="Segoe UI"/>
              </a:rPr>
              <a:t>Greater patient counts than last year</a:t>
            </a:r>
            <a:endParaRPr lang="en-US" sz="1600">
              <a:latin typeface="Calibri"/>
              <a:ea typeface="Calibri"/>
              <a:cs typeface="Segoe UI"/>
            </a:endParaRPr>
          </a:p>
          <a:p>
            <a:pPr marL="600710" lvl="1" indent="-257810">
              <a:buClr>
                <a:schemeClr val="accent1"/>
              </a:buClr>
              <a:buFont typeface="Arial" panose="05000000000000000000" pitchFamily="2" charset="2"/>
              <a:buChar char="–"/>
            </a:pPr>
            <a:r>
              <a:rPr lang="en-US" sz="1600">
                <a:solidFill>
                  <a:srgbClr val="000000"/>
                </a:solidFill>
                <a:latin typeface="Calibri"/>
                <a:ea typeface="Calibri"/>
                <a:cs typeface="Segoe UI"/>
              </a:rPr>
              <a:t>Hospital Ask:</a:t>
            </a:r>
            <a:endParaRPr lang="en-US" sz="1600">
              <a:latin typeface="Calibri"/>
              <a:ea typeface="Calibri"/>
              <a:cs typeface="Segoe UI"/>
            </a:endParaRPr>
          </a:p>
          <a:p>
            <a:pPr lvl="2">
              <a:buFont typeface="Arial" panose="05000000000000000000" pitchFamily="2" charset="2"/>
              <a:buChar char="•"/>
            </a:pPr>
            <a:r>
              <a:rPr lang="en-US" sz="1600">
                <a:solidFill>
                  <a:srgbClr val="000000"/>
                </a:solidFill>
                <a:latin typeface="Calibri"/>
                <a:ea typeface="Calibri"/>
                <a:cs typeface="Segoe UI"/>
              </a:rPr>
              <a:t>Play as realistically as possible after the April 20th call</a:t>
            </a:r>
            <a:endParaRPr lang="en-US" sz="1600">
              <a:latin typeface="Calibri"/>
              <a:ea typeface="Calibri"/>
              <a:cs typeface="Segoe UI"/>
            </a:endParaRPr>
          </a:p>
          <a:p>
            <a:pPr lvl="2"/>
            <a:r>
              <a:rPr lang="en-US" sz="1600">
                <a:solidFill>
                  <a:srgbClr val="000000"/>
                </a:solidFill>
                <a:latin typeface="Calibri"/>
                <a:ea typeface="Calibri"/>
                <a:cs typeface="Segoe UI"/>
              </a:rPr>
              <a:t>Use patient manifests to test internal mass casualty plans and other necessary protocols</a:t>
            </a:r>
          </a:p>
          <a:p>
            <a:endParaRPr lang="en-US" sz="1500" b="1">
              <a:solidFill>
                <a:schemeClr val="accent1"/>
              </a:solidFill>
              <a:latin typeface="Calibri"/>
              <a:ea typeface="Calibri"/>
              <a:cs typeface="Calibri"/>
            </a:endParaRPr>
          </a:p>
        </p:txBody>
      </p:sp>
      <p:sp>
        <p:nvSpPr>
          <p:cNvPr id="7" name="Slide Number Placeholder 6">
            <a:extLst>
              <a:ext uri="{FF2B5EF4-FFF2-40B4-BE49-F238E27FC236}">
                <a16:creationId xmlns:a16="http://schemas.microsoft.com/office/drawing/2014/main" id="{7D8AB568-15DC-CDF1-F417-E6BA2532C7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A4B26-F65E-4771-8FFD-84ABE4FCD18A}" type="slidenum">
              <a:rPr kumimoji="0" lang="en-US" sz="1100" b="1"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100" b="1"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699752363"/>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Theme2">
  <a:themeElements>
    <a:clrScheme name="RI">
      <a:dk1>
        <a:sysClr val="windowText" lastClr="000000"/>
      </a:dk1>
      <a:lt1>
        <a:sysClr val="window" lastClr="FFFFFF"/>
      </a:lt1>
      <a:dk2>
        <a:srgbClr val="323232"/>
      </a:dk2>
      <a:lt2>
        <a:srgbClr val="E3DED1"/>
      </a:lt2>
      <a:accent1>
        <a:srgbClr val="243658"/>
      </a:accent1>
      <a:accent2>
        <a:srgbClr val="675C53"/>
      </a:accent2>
      <a:accent3>
        <a:srgbClr val="AD8B3A"/>
      </a:accent3>
      <a:accent4>
        <a:srgbClr val="98C4FF"/>
      </a:accent4>
      <a:accent5>
        <a:srgbClr val="E3DED1"/>
      </a:accent5>
      <a:accent6>
        <a:srgbClr val="1D427D"/>
      </a:accent6>
      <a:hlink>
        <a:srgbClr val="989898"/>
      </a:hlink>
      <a:folHlink>
        <a:srgbClr val="464646"/>
      </a:folHlink>
    </a:clrScheme>
    <a:fontScheme name="Segoe">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P2 MRSE IPM Slides from DOHMH" id="{EE56AD59-33E6-3843-A526-C4CE7890D0BC}" vid="{A01BE9D9-FFD3-8D4F-AADE-2BE1C16CB3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nnual_Meeting_v2">
  <a:themeElements>
    <a:clrScheme name="GNYHA">
      <a:dk1>
        <a:srgbClr val="262626"/>
      </a:dk1>
      <a:lt1>
        <a:srgbClr val="FFFFFF"/>
      </a:lt1>
      <a:dk2>
        <a:srgbClr val="3F3F3F"/>
      </a:dk2>
      <a:lt2>
        <a:srgbClr val="EEEEEF"/>
      </a:lt2>
      <a:accent1>
        <a:srgbClr val="256BB4"/>
      </a:accent1>
      <a:accent2>
        <a:srgbClr val="9BCBEB"/>
      </a:accent2>
      <a:accent3>
        <a:srgbClr val="C8102E"/>
      </a:accent3>
      <a:accent4>
        <a:srgbClr val="87027B"/>
      </a:accent4>
      <a:accent5>
        <a:srgbClr val="5B2C86"/>
      </a:accent5>
      <a:accent6>
        <a:srgbClr val="177B47"/>
      </a:accent6>
      <a:hlink>
        <a:srgbClr val="006AC6"/>
      </a:hlink>
      <a:folHlink>
        <a:srgbClr val="243E87"/>
      </a:folHlink>
    </a:clrScheme>
    <a:fontScheme name="GNYHA PPT">
      <a:majorFont>
        <a:latin typeface="Arial"/>
        <a:ea typeface=""/>
        <a:cs typeface=""/>
      </a:majorFont>
      <a:minorFont>
        <a:latin typeface="Arial"/>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txDef>
      <a:spPr>
        <a:solidFill>
          <a:schemeClr val="bg2"/>
        </a:solidFill>
      </a:spPr>
      <a:bodyPr vert="horz" lIns="182880" tIns="45720" rIns="182880" bIns="45720" rtlCol="0" anchor="ctr">
        <a:normAutofit/>
      </a:bodyPr>
      <a:lstStyle>
        <a:defPPr algn="l">
          <a:defRPr sz="2800" dirty="0">
            <a:solidFill>
              <a:schemeClr val="accent1"/>
            </a:solidFill>
          </a:defRPr>
        </a:defPPr>
      </a:lstStyle>
    </a:txDef>
  </a:objectDefaults>
  <a:extraClrSchemeLst/>
  <a:extLst>
    <a:ext uri="{05A4C25C-085E-4340-85A3-A5531E510DB2}">
      <thm15:themeFamily xmlns:thm15="http://schemas.microsoft.com/office/thememl/2012/main" name="Presentation1" id="{C62B5554-BD90-FC45-9ACD-A9D8C1CB3CD2}" vid="{9EA7CE06-8BA1-0A45-90EA-E50B7BC9E31D}"/>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GestaltVTI">
  <a:themeElements>
    <a:clrScheme name="Gestalt">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Gestal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3509</Words>
  <Application>Microsoft Office PowerPoint</Application>
  <PresentationFormat>Widescreen</PresentationFormat>
  <Paragraphs>537</Paragraphs>
  <Slides>44</Slides>
  <Notes>13</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44</vt:i4>
      </vt:variant>
    </vt:vector>
  </HeadingPairs>
  <TitlesOfParts>
    <vt:vector size="60" baseType="lpstr">
      <vt:lpstr>Aptos</vt:lpstr>
      <vt:lpstr>Aptos Display</vt:lpstr>
      <vt:lpstr>Arial</vt:lpstr>
      <vt:lpstr>Bierstadt</vt:lpstr>
      <vt:lpstr>Calibri</vt:lpstr>
      <vt:lpstr>Calibri Light</vt:lpstr>
      <vt:lpstr>Courier New</vt:lpstr>
      <vt:lpstr>Segoe UI</vt:lpstr>
      <vt:lpstr>Segoe UI Semibold</vt:lpstr>
      <vt:lpstr>Times New Roman</vt:lpstr>
      <vt:lpstr>Wingdings</vt:lpstr>
      <vt:lpstr>Theme2</vt:lpstr>
      <vt:lpstr>Office Theme</vt:lpstr>
      <vt:lpstr>Annual_Meeting_v2</vt:lpstr>
      <vt:lpstr>1_office theme</vt:lpstr>
      <vt:lpstr>GestaltVTI</vt:lpstr>
      <vt:lpstr>FIFA World Cup Updates</vt:lpstr>
      <vt:lpstr>FIFA: Three Areas of Focus</vt:lpstr>
      <vt:lpstr>Planning Coordination</vt:lpstr>
      <vt:lpstr>Situational Awareness</vt:lpstr>
      <vt:lpstr>Preparedness</vt:lpstr>
      <vt:lpstr>Thank you</vt:lpstr>
      <vt:lpstr>Medical Surge and Response Exercise</vt:lpstr>
      <vt:lpstr>Overview: MRSE Exercise Details</vt:lpstr>
      <vt:lpstr>Coalition Objectives</vt:lpstr>
      <vt:lpstr>Coalition Objectives</vt:lpstr>
      <vt:lpstr>Scenario</vt:lpstr>
      <vt:lpstr>Patient Count and Breakdown</vt:lpstr>
      <vt:lpstr>Key Dates and Gameplay</vt:lpstr>
      <vt:lpstr>Part 1: April 20 to April 24</vt:lpstr>
      <vt:lpstr>Part 2: April 24 </vt:lpstr>
      <vt:lpstr>Part 2: Hospital Coordination Call</vt:lpstr>
      <vt:lpstr>PowerPoint Presentation</vt:lpstr>
      <vt:lpstr>PowerPoint Presentation</vt:lpstr>
      <vt:lpstr>Questions?</vt:lpstr>
      <vt:lpstr>NYCHCC Strategic Plan Implementation Conference Update</vt:lpstr>
      <vt:lpstr>HPP Funding &amp; New Executive Director</vt:lpstr>
      <vt:lpstr>Strategic Plan: Short-Term Actions</vt:lpstr>
      <vt:lpstr>Governance Task Force Membership</vt:lpstr>
      <vt:lpstr>PowerPoint Presentation</vt:lpstr>
      <vt:lpstr>PowerPoint Presentation</vt:lpstr>
      <vt:lpstr>Next Steps</vt:lpstr>
      <vt:lpstr>The Emergency Management Evolution of Hospice and Palliative Care in the NYC Region: From Passive Observation to Full Participation</vt:lpstr>
      <vt:lpstr>Presenters:</vt:lpstr>
      <vt:lpstr>What We Do and Why It Matters</vt:lpstr>
      <vt:lpstr>Who We Are: NYC Footprint</vt:lpstr>
      <vt:lpstr>The 5-Year Evolution</vt:lpstr>
      <vt:lpstr>Where It All Began </vt:lpstr>
      <vt:lpstr>BP4: July 1, 2022 – June 30, 2023</vt:lpstr>
      <vt:lpstr>BP5:  July 1, 2023 – June 30, 2024</vt:lpstr>
      <vt:lpstr>BP1: July 1, 2024 – June 30, 2025  Joint Home Care and Hospice Associations Emergency Management Forums  </vt:lpstr>
      <vt:lpstr>BP1: Systems, Data &amp; Exercises </vt:lpstr>
      <vt:lpstr>BP2: July 1, 2025 – June 30, 2026</vt:lpstr>
      <vt:lpstr>BP2: Emerging Infectious Disease Toolkit </vt:lpstr>
      <vt:lpstr>BP2: Engagement &amp; Forums </vt:lpstr>
      <vt:lpstr>BP2: Workforce Protection Initiatives </vt:lpstr>
      <vt:lpstr>BP2: Exercises &amp; Capacity Building </vt:lpstr>
      <vt:lpstr>Where We Are Now </vt:lpstr>
      <vt:lpstr>Lessons Learned </vt:lpstr>
      <vt:lpstr>Questions   </vt:lpstr>
    </vt:vector>
  </TitlesOfParts>
  <Company>NYC Department of Health and Mental Hygiene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Asad Ghafoor</dc:creator>
  <cp:lastModifiedBy>Sabah Hashmi</cp:lastModifiedBy>
  <cp:revision>3</cp:revision>
  <dcterms:created xsi:type="dcterms:W3CDTF">2026-03-06T18:44:00Z</dcterms:created>
  <dcterms:modified xsi:type="dcterms:W3CDTF">2026-04-08T15:36:03Z</dcterms:modified>
</cp:coreProperties>
</file>