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9" r:id="rId3"/>
    <p:sldMasterId id="2147483692" r:id="rId4"/>
  </p:sldMasterIdLst>
  <p:notesMasterIdLst>
    <p:notesMasterId r:id="rId47"/>
  </p:notesMasterIdLst>
  <p:sldIdLst>
    <p:sldId id="256" r:id="rId5"/>
    <p:sldId id="257" r:id="rId6"/>
    <p:sldId id="258" r:id="rId7"/>
    <p:sldId id="259" r:id="rId8"/>
    <p:sldId id="260" r:id="rId9"/>
    <p:sldId id="261" r:id="rId10"/>
    <p:sldId id="262" r:id="rId11"/>
    <p:sldId id="263" r:id="rId12"/>
    <p:sldId id="305" r:id="rId13"/>
    <p:sldId id="344" r:id="rId14"/>
    <p:sldId id="334" r:id="rId15"/>
    <p:sldId id="306" r:id="rId16"/>
    <p:sldId id="328" r:id="rId17"/>
    <p:sldId id="308" r:id="rId18"/>
    <p:sldId id="309" r:id="rId19"/>
    <p:sldId id="343" r:id="rId20"/>
    <p:sldId id="320" r:id="rId21"/>
    <p:sldId id="325" r:id="rId22"/>
    <p:sldId id="319" r:id="rId23"/>
    <p:sldId id="324" r:id="rId24"/>
    <p:sldId id="321" r:id="rId25"/>
    <p:sldId id="326" r:id="rId26"/>
    <p:sldId id="329" r:id="rId27"/>
    <p:sldId id="318" r:id="rId28"/>
    <p:sldId id="345" r:id="rId29"/>
    <p:sldId id="272" r:id="rId30"/>
    <p:sldId id="273" r:id="rId31"/>
    <p:sldId id="274" r:id="rId32"/>
    <p:sldId id="275" r:id="rId33"/>
    <p:sldId id="276" r:id="rId34"/>
    <p:sldId id="277" r:id="rId35"/>
    <p:sldId id="278" r:id="rId36"/>
    <p:sldId id="279" r:id="rId37"/>
    <p:sldId id="280" r:id="rId38"/>
    <p:sldId id="281" r:id="rId39"/>
    <p:sldId id="282" r:id="rId40"/>
    <p:sldId id="266" r:id="rId41"/>
    <p:sldId id="267" r:id="rId42"/>
    <p:sldId id="268" r:id="rId43"/>
    <p:sldId id="269" r:id="rId44"/>
    <p:sldId id="270" r:id="rId45"/>
    <p:sldId id="271" r:id="rId46"/>
  </p:sldIdLst>
  <p:sldSz cx="18288000" cy="10287000"/>
  <p:notesSz cx="6858000" cy="9144000"/>
  <p:embeddedFontLst>
    <p:embeddedFont>
      <p:font typeface="Bernoru" panose="020B0604020202020204" charset="0"/>
      <p:regular r:id="rId48"/>
    </p:embeddedFont>
    <p:embeddedFont>
      <p:font typeface="Canva Sans" panose="020B0604020202020204" charset="0"/>
      <p:regular r:id="rId49"/>
    </p:embeddedFont>
    <p:embeddedFont>
      <p:font typeface="Canva Sans Italics" panose="020B0604020202020204" charset="0"/>
      <p:regular r:id="rId50"/>
    </p:embeddedFont>
    <p:embeddedFont>
      <p:font typeface="Century Gothic" panose="020B0502020202020204" pitchFamily="34" charset="0"/>
      <p:regular r:id="rId51"/>
      <p:bold r:id="rId52"/>
      <p:italic r:id="rId53"/>
      <p:boldItalic r:id="rId54"/>
    </p:embeddedFont>
    <p:embeddedFont>
      <p:font typeface="Montserrat" panose="00000500000000000000" pitchFamily="2" charset="0"/>
      <p:regular r:id="rId55"/>
      <p:bold r:id="rId56"/>
      <p:italic r:id="rId57"/>
      <p:boldItalic r:id="rId58"/>
    </p:embeddedFont>
    <p:embeddedFont>
      <p:font typeface="Montserrat Bold" panose="00000800000000000000" pitchFamily="2" charset="0"/>
      <p:regular r:id="rId59"/>
      <p:bold r:id="rId60"/>
    </p:embeddedFont>
    <p:embeddedFont>
      <p:font typeface="Montserrat Italics" panose="020B0604020202020204" charset="0"/>
      <p:regular r:id="rId61"/>
    </p:embeddedFont>
    <p:embeddedFont>
      <p:font typeface="Raleway" pitchFamily="2" charset="0"/>
      <p:regular r:id="rId62"/>
      <p:bold r:id="rId63"/>
      <p:italic r:id="rId64"/>
      <p:boldItalic r:id="rId65"/>
    </p:embeddedFont>
    <p:embeddedFont>
      <p:font typeface="Raleway SemiBold" pitchFamily="2" charset="0"/>
      <p:bold r:id="rId66"/>
      <p:boldItalic r:id="rId67"/>
    </p:embeddedFont>
    <p:embeddedFont>
      <p:font typeface="Roboto" panose="02000000000000000000" pitchFamily="2" charset="0"/>
      <p:regular r:id="rId68"/>
      <p:bold r:id="rId69"/>
      <p:italic r:id="rId70"/>
      <p:boldItalic r:id="rId71"/>
    </p:embeddedFont>
    <p:embeddedFont>
      <p:font typeface="Roboto Slab" pitchFamily="2" charset="0"/>
      <p:regular r:id="rId72"/>
      <p:bold r:id="rId73"/>
    </p:embeddedFont>
    <p:embeddedFont>
      <p:font typeface="Segoe UI" panose="020B0502040204020203" pitchFamily="34" charset="0"/>
      <p:regular r:id="rId74"/>
      <p:bold r:id="rId75"/>
      <p:italic r:id="rId76"/>
      <p:boldItalic r:id="rId77"/>
    </p:embeddedFont>
    <p:embeddedFont>
      <p:font typeface="Wingdings 3" panose="05040102010807070707" pitchFamily="18" charset="2"/>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AE186-BD84-3D41-12A7-599DC5AF25C7}" v="3" dt="2026-04-07T13:06:27.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5" autoAdjust="0"/>
    <p:restoredTop sz="94622" autoAdjust="0"/>
  </p:normalViewPr>
  <p:slideViewPr>
    <p:cSldViewPr>
      <p:cViewPr varScale="1">
        <p:scale>
          <a:sx n="68" d="100"/>
          <a:sy n="68" d="100"/>
        </p:scale>
        <p:origin x="89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4.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svg"/><Relationship Id="rId1" Type="http://schemas.openxmlformats.org/officeDocument/2006/relationships/image" Target="../media/image49.svg"/><Relationship Id="rId4" Type="http://schemas.openxmlformats.org/officeDocument/2006/relationships/image" Target="../media/image52.svg"/></Relationships>
</file>

<file path=ppt/diagrams/_rels/data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svg"/><Relationship Id="rId1" Type="http://schemas.openxmlformats.org/officeDocument/2006/relationships/image" Target="../media/image57.svg"/><Relationship Id="rId4" Type="http://schemas.openxmlformats.org/officeDocument/2006/relationships/image" Target="../media/image60.svg"/></Relationships>
</file>

<file path=ppt/diagrams/_rels/data3.xml.rels><?xml version="1.0" encoding="UTF-8" standalone="yes"?>
<Relationships xmlns="http://schemas.openxmlformats.org/package/2006/relationships"><Relationship Id="rId1" Type="http://schemas.openxmlformats.org/officeDocument/2006/relationships/image" Target="../media/image62.svg"/></Relationships>
</file>

<file path=ppt/diagrams/_rels/data4.xml.rels><?xml version="1.0" encoding="UTF-8" standalone="yes"?>
<Relationships xmlns="http://schemas.openxmlformats.org/package/2006/relationships"><Relationship Id="rId1" Type="http://schemas.openxmlformats.org/officeDocument/2006/relationships/image" Target="../media/image63.svg"/></Relationships>
</file>

<file path=ppt/diagrams/_rels/data5.xml.rels><?xml version="1.0" encoding="UTF-8" standalone="yes"?>
<Relationships xmlns="http://schemas.openxmlformats.org/package/2006/relationships"><Relationship Id="rId2" Type="http://schemas.openxmlformats.org/officeDocument/2006/relationships/image" Target="../media/image66.svg"/><Relationship Id="rId1" Type="http://schemas.openxmlformats.org/officeDocument/2006/relationships/image" Target="../media/image65.svg"/></Relationships>
</file>

<file path=ppt/diagrams/_rels/data6.xml.rels><?xml version="1.0" encoding="UTF-8" standalone="yes"?>
<Relationships xmlns="http://schemas.openxmlformats.org/package/2006/relationships"><Relationship Id="rId1" Type="http://schemas.openxmlformats.org/officeDocument/2006/relationships/image" Target="../media/image69.svg"/></Relationships>
</file>

<file path=ppt/diagrams/_rels/data7.xml.rels><?xml version="1.0" encoding="UTF-8" standalone="yes"?>
<Relationships xmlns="http://schemas.openxmlformats.org/package/2006/relationships"><Relationship Id="rId1"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svg"/><Relationship Id="rId1" Type="http://schemas.openxmlformats.org/officeDocument/2006/relationships/image" Target="../media/image49.sv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svg"/><Relationship Id="rId1" Type="http://schemas.openxmlformats.org/officeDocument/2006/relationships/image" Target="../media/image57.sv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1" Type="http://schemas.openxmlformats.org/officeDocument/2006/relationships/image" Target="../media/image62.svg"/></Relationships>
</file>

<file path=ppt/diagrams/_rels/drawing4.xml.rels><?xml version="1.0" encoding="UTF-8" standalone="yes"?>
<Relationships xmlns="http://schemas.openxmlformats.org/package/2006/relationships"><Relationship Id="rId1" Type="http://schemas.openxmlformats.org/officeDocument/2006/relationships/image" Target="../media/image63.svg"/></Relationships>
</file>

<file path=ppt/diagrams/_rels/drawing5.xml.rels><?xml version="1.0" encoding="UTF-8" standalone="yes"?>
<Relationships xmlns="http://schemas.openxmlformats.org/package/2006/relationships"><Relationship Id="rId2" Type="http://schemas.openxmlformats.org/officeDocument/2006/relationships/image" Target="../media/image66.svg"/><Relationship Id="rId1" Type="http://schemas.openxmlformats.org/officeDocument/2006/relationships/image" Target="../media/image65.svg"/></Relationships>
</file>

<file path=ppt/diagrams/_rels/drawing6.xml.rels><?xml version="1.0" encoding="UTF-8" standalone="yes"?>
<Relationships xmlns="http://schemas.openxmlformats.org/package/2006/relationships"><Relationship Id="rId1"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1"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B564A-86D9-40A2-A3AC-5BB726DE015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651D859F-6E32-4508-8795-1185CB3BD88E}">
      <dgm:prSet/>
      <dgm:spPr/>
      <dgm:t>
        <a:bodyPr/>
        <a:lstStyle/>
        <a:p>
          <a:r>
            <a:rPr lang="en-US" b="1"/>
            <a:t>The City lacks CFBO perspectives on how hyperlocal climate emergencies are affecting communities</a:t>
          </a:r>
        </a:p>
      </dgm:t>
    </dgm:pt>
    <dgm:pt modelId="{B467033E-496A-4C6D-A750-0F571F74B7B0}" type="parTrans" cxnId="{7AEF4051-8808-4EDE-A4A1-4677884D9A0C}">
      <dgm:prSet/>
      <dgm:spPr/>
      <dgm:t>
        <a:bodyPr/>
        <a:lstStyle/>
        <a:p>
          <a:endParaRPr lang="en-US"/>
        </a:p>
      </dgm:t>
    </dgm:pt>
    <dgm:pt modelId="{4BD8C2C5-5CBE-43F8-8FC3-358BD843698C}" type="sibTrans" cxnId="{7AEF4051-8808-4EDE-A4A1-4677884D9A0C}">
      <dgm:prSet/>
      <dgm:spPr/>
      <dgm:t>
        <a:bodyPr/>
        <a:lstStyle/>
        <a:p>
          <a:endParaRPr lang="en-US"/>
        </a:p>
      </dgm:t>
    </dgm:pt>
    <dgm:pt modelId="{B67AE996-43B1-4BF1-BD85-62460628EED2}">
      <dgm:prSet/>
      <dgm:spPr/>
      <dgm:t>
        <a:bodyPr/>
        <a:lstStyle/>
        <a:p>
          <a:r>
            <a:rPr lang="en-US" b="1"/>
            <a:t>No centralized dataset exists to capture CFBO insights on climate impacts</a:t>
          </a:r>
        </a:p>
      </dgm:t>
    </dgm:pt>
    <dgm:pt modelId="{671B828F-F74A-4CEA-8C6C-EEBFAEC14D97}" type="parTrans" cxnId="{3858B488-04BF-46BE-9801-435F5E3532BE}">
      <dgm:prSet/>
      <dgm:spPr/>
      <dgm:t>
        <a:bodyPr/>
        <a:lstStyle/>
        <a:p>
          <a:endParaRPr lang="en-US"/>
        </a:p>
      </dgm:t>
    </dgm:pt>
    <dgm:pt modelId="{971CCDBD-2A57-49C9-AC12-51069D23EED7}" type="sibTrans" cxnId="{3858B488-04BF-46BE-9801-435F5E3532BE}">
      <dgm:prSet/>
      <dgm:spPr/>
      <dgm:t>
        <a:bodyPr/>
        <a:lstStyle/>
        <a:p>
          <a:endParaRPr lang="en-US"/>
        </a:p>
      </dgm:t>
    </dgm:pt>
    <dgm:pt modelId="{99B579B7-C64B-437A-A6E7-C81120D1C56E}">
      <dgm:prSet/>
      <dgm:spPr/>
      <dgm:t>
        <a:bodyPr/>
        <a:lstStyle/>
        <a:p>
          <a:pPr rtl="0"/>
          <a:r>
            <a:rPr lang="en-US" b="1"/>
            <a:t>Extreme weather is worsening!</a:t>
          </a:r>
          <a:r>
            <a:rPr lang="en-US" b="1">
              <a:latin typeface="Century Gothic" panose="020B0502020202020204"/>
            </a:rPr>
            <a:t> We want to hear from you!</a:t>
          </a:r>
          <a:endParaRPr lang="en-US" b="1"/>
        </a:p>
      </dgm:t>
    </dgm:pt>
    <dgm:pt modelId="{18C9F58E-D0A4-4283-89D0-C05C63434EC2}" type="parTrans" cxnId="{23A03AED-E22D-408E-9E01-7ABF1F223CE0}">
      <dgm:prSet/>
      <dgm:spPr/>
      <dgm:t>
        <a:bodyPr/>
        <a:lstStyle/>
        <a:p>
          <a:endParaRPr lang="en-US"/>
        </a:p>
      </dgm:t>
    </dgm:pt>
    <dgm:pt modelId="{3A9BCF0E-ED3D-4560-B69E-AA2AEF3FD848}" type="sibTrans" cxnId="{23A03AED-E22D-408E-9E01-7ABF1F223CE0}">
      <dgm:prSet/>
      <dgm:spPr/>
      <dgm:t>
        <a:bodyPr/>
        <a:lstStyle/>
        <a:p>
          <a:endParaRPr lang="en-US"/>
        </a:p>
      </dgm:t>
    </dgm:pt>
    <dgm:pt modelId="{78E17E3C-FCA3-4B8C-B926-C3A6261704C4}">
      <dgm:prSet/>
      <dgm:spPr/>
      <dgm:t>
        <a:bodyPr/>
        <a:lstStyle/>
        <a:p>
          <a:r>
            <a:rPr lang="en-US" b="1"/>
            <a:t>Community‑driven solutions are essential, and CFBOs are trusted partners who can help identify gaps, shape interventions, and strengthen preparedness for those most at risk.</a:t>
          </a:r>
        </a:p>
      </dgm:t>
    </dgm:pt>
    <dgm:pt modelId="{AA28D119-91D3-4CA1-A876-9FDE2B2DD38E}" type="parTrans" cxnId="{ED8E469B-7659-4DE5-B1FF-2090536F973A}">
      <dgm:prSet/>
      <dgm:spPr/>
      <dgm:t>
        <a:bodyPr/>
        <a:lstStyle/>
        <a:p>
          <a:endParaRPr lang="en-US"/>
        </a:p>
      </dgm:t>
    </dgm:pt>
    <dgm:pt modelId="{7F97E846-2212-4A0C-976E-A90DBFC2384C}" type="sibTrans" cxnId="{ED8E469B-7659-4DE5-B1FF-2090536F973A}">
      <dgm:prSet/>
      <dgm:spPr/>
      <dgm:t>
        <a:bodyPr/>
        <a:lstStyle/>
        <a:p>
          <a:endParaRPr lang="en-US"/>
        </a:p>
      </dgm:t>
    </dgm:pt>
    <dgm:pt modelId="{6E21E550-039B-4286-8EBB-1B46ACC252DB}" type="pres">
      <dgm:prSet presAssocID="{48CB564A-86D9-40A2-A3AC-5BB726DE0154}" presName="root" presStyleCnt="0">
        <dgm:presLayoutVars>
          <dgm:dir/>
          <dgm:resizeHandles val="exact"/>
        </dgm:presLayoutVars>
      </dgm:prSet>
      <dgm:spPr/>
    </dgm:pt>
    <dgm:pt modelId="{D285CCFE-8B62-4E6F-81AF-B2B6E0C9716C}" type="pres">
      <dgm:prSet presAssocID="{651D859F-6E32-4508-8795-1185CB3BD88E}" presName="compNode" presStyleCnt="0"/>
      <dgm:spPr/>
    </dgm:pt>
    <dgm:pt modelId="{47B10A8B-2CAB-4839-98B8-41B3EC341108}" type="pres">
      <dgm:prSet presAssocID="{651D859F-6E32-4508-8795-1185CB3BD88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ity"/>
        </a:ext>
      </dgm:extLst>
    </dgm:pt>
    <dgm:pt modelId="{4DC946E2-B840-4145-BC5F-7C3AB2FD5CF8}" type="pres">
      <dgm:prSet presAssocID="{651D859F-6E32-4508-8795-1185CB3BD88E}" presName="spaceRect" presStyleCnt="0"/>
      <dgm:spPr/>
    </dgm:pt>
    <dgm:pt modelId="{02437D69-B7F8-4679-A22B-CBF568F20DDF}" type="pres">
      <dgm:prSet presAssocID="{651D859F-6E32-4508-8795-1185CB3BD88E}" presName="textRect" presStyleLbl="revTx" presStyleIdx="0" presStyleCnt="4">
        <dgm:presLayoutVars>
          <dgm:chMax val="1"/>
          <dgm:chPref val="1"/>
        </dgm:presLayoutVars>
      </dgm:prSet>
      <dgm:spPr/>
    </dgm:pt>
    <dgm:pt modelId="{544E9F04-20C9-4A05-B8E6-B8E362CDF151}" type="pres">
      <dgm:prSet presAssocID="{4BD8C2C5-5CBE-43F8-8FC3-358BD843698C}" presName="sibTrans" presStyleCnt="0"/>
      <dgm:spPr/>
    </dgm:pt>
    <dgm:pt modelId="{87A70F5F-3856-4302-804B-054ED6D2DBA7}" type="pres">
      <dgm:prSet presAssocID="{B67AE996-43B1-4BF1-BD85-62460628EED2}" presName="compNode" presStyleCnt="0"/>
      <dgm:spPr/>
    </dgm:pt>
    <dgm:pt modelId="{3197EBA5-EC9F-4316-8C8B-BA8B43A646D2}" type="pres">
      <dgm:prSet presAssocID="{B67AE996-43B1-4BF1-BD85-62460628EED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D06A1FF5-F7D3-4E91-A09C-23C5178F70AC}" type="pres">
      <dgm:prSet presAssocID="{B67AE996-43B1-4BF1-BD85-62460628EED2}" presName="spaceRect" presStyleCnt="0"/>
      <dgm:spPr/>
    </dgm:pt>
    <dgm:pt modelId="{3D723306-00A2-40C3-9D02-3C2167628F46}" type="pres">
      <dgm:prSet presAssocID="{B67AE996-43B1-4BF1-BD85-62460628EED2}" presName="textRect" presStyleLbl="revTx" presStyleIdx="1" presStyleCnt="4">
        <dgm:presLayoutVars>
          <dgm:chMax val="1"/>
          <dgm:chPref val="1"/>
        </dgm:presLayoutVars>
      </dgm:prSet>
      <dgm:spPr/>
    </dgm:pt>
    <dgm:pt modelId="{E384C967-DD17-4478-BCEA-BDCD873743F8}" type="pres">
      <dgm:prSet presAssocID="{971CCDBD-2A57-49C9-AC12-51069D23EED7}" presName="sibTrans" presStyleCnt="0"/>
      <dgm:spPr/>
    </dgm:pt>
    <dgm:pt modelId="{AD308CE4-EB1F-4FF4-9DBB-1BFD8685949B}" type="pres">
      <dgm:prSet presAssocID="{99B579B7-C64B-437A-A6E7-C81120D1C56E}" presName="compNode" presStyleCnt="0"/>
      <dgm:spPr/>
    </dgm:pt>
    <dgm:pt modelId="{CECD6E87-A065-4FF6-B573-F094D2FA8D2F}" type="pres">
      <dgm:prSet presAssocID="{99B579B7-C64B-437A-A6E7-C81120D1C56E}"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artial Sun"/>
        </a:ext>
      </dgm:extLst>
    </dgm:pt>
    <dgm:pt modelId="{6334AB95-115D-4948-BC53-8E58BF10F51C}" type="pres">
      <dgm:prSet presAssocID="{99B579B7-C64B-437A-A6E7-C81120D1C56E}" presName="spaceRect" presStyleCnt="0"/>
      <dgm:spPr/>
    </dgm:pt>
    <dgm:pt modelId="{09EB32A9-1548-4CF6-9E82-F2DE24A65C21}" type="pres">
      <dgm:prSet presAssocID="{99B579B7-C64B-437A-A6E7-C81120D1C56E}" presName="textRect" presStyleLbl="revTx" presStyleIdx="2" presStyleCnt="4">
        <dgm:presLayoutVars>
          <dgm:chMax val="1"/>
          <dgm:chPref val="1"/>
        </dgm:presLayoutVars>
      </dgm:prSet>
      <dgm:spPr/>
    </dgm:pt>
    <dgm:pt modelId="{615132FA-8386-4386-A4E0-C9875A5169B1}" type="pres">
      <dgm:prSet presAssocID="{3A9BCF0E-ED3D-4560-B69E-AA2AEF3FD848}" presName="sibTrans" presStyleCnt="0"/>
      <dgm:spPr/>
    </dgm:pt>
    <dgm:pt modelId="{CEBCB455-7D96-4CCC-8AA6-17E7C1F9D1A1}" type="pres">
      <dgm:prSet presAssocID="{78E17E3C-FCA3-4B8C-B926-C3A6261704C4}" presName="compNode" presStyleCnt="0"/>
      <dgm:spPr/>
    </dgm:pt>
    <dgm:pt modelId="{C5717B80-DC59-456E-8C55-4D1E473024F4}" type="pres">
      <dgm:prSet presAssocID="{78E17E3C-FCA3-4B8C-B926-C3A6261704C4}"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0F6CAFC8-780F-4302-9DC2-FB5AEF690172}" type="pres">
      <dgm:prSet presAssocID="{78E17E3C-FCA3-4B8C-B926-C3A6261704C4}" presName="spaceRect" presStyleCnt="0"/>
      <dgm:spPr/>
    </dgm:pt>
    <dgm:pt modelId="{EBB32D5C-D5D4-4E04-9CD1-2C952B86EF04}" type="pres">
      <dgm:prSet presAssocID="{78E17E3C-FCA3-4B8C-B926-C3A6261704C4}" presName="textRect" presStyleLbl="revTx" presStyleIdx="3" presStyleCnt="4">
        <dgm:presLayoutVars>
          <dgm:chMax val="1"/>
          <dgm:chPref val="1"/>
        </dgm:presLayoutVars>
      </dgm:prSet>
      <dgm:spPr/>
    </dgm:pt>
  </dgm:ptLst>
  <dgm:cxnLst>
    <dgm:cxn modelId="{E1441811-BC8C-4CF0-ADF8-800A27398E09}" type="presOf" srcId="{99B579B7-C64B-437A-A6E7-C81120D1C56E}" destId="{09EB32A9-1548-4CF6-9E82-F2DE24A65C21}" srcOrd="0" destOrd="0" presId="urn:microsoft.com/office/officeart/2018/2/layout/IconLabelList"/>
    <dgm:cxn modelId="{7AEF4051-8808-4EDE-A4A1-4677884D9A0C}" srcId="{48CB564A-86D9-40A2-A3AC-5BB726DE0154}" destId="{651D859F-6E32-4508-8795-1185CB3BD88E}" srcOrd="0" destOrd="0" parTransId="{B467033E-496A-4C6D-A750-0F571F74B7B0}" sibTransId="{4BD8C2C5-5CBE-43F8-8FC3-358BD843698C}"/>
    <dgm:cxn modelId="{734AF486-0223-40EA-AEB4-1D966F731DC4}" type="presOf" srcId="{48CB564A-86D9-40A2-A3AC-5BB726DE0154}" destId="{6E21E550-039B-4286-8EBB-1B46ACC252DB}" srcOrd="0" destOrd="0" presId="urn:microsoft.com/office/officeart/2018/2/layout/IconLabelList"/>
    <dgm:cxn modelId="{3858B488-04BF-46BE-9801-435F5E3532BE}" srcId="{48CB564A-86D9-40A2-A3AC-5BB726DE0154}" destId="{B67AE996-43B1-4BF1-BD85-62460628EED2}" srcOrd="1" destOrd="0" parTransId="{671B828F-F74A-4CEA-8C6C-EEBFAEC14D97}" sibTransId="{971CCDBD-2A57-49C9-AC12-51069D23EED7}"/>
    <dgm:cxn modelId="{F2E4DD94-F29B-4EC5-9B10-012F0DA5ACAA}" type="presOf" srcId="{78E17E3C-FCA3-4B8C-B926-C3A6261704C4}" destId="{EBB32D5C-D5D4-4E04-9CD1-2C952B86EF04}" srcOrd="0" destOrd="0" presId="urn:microsoft.com/office/officeart/2018/2/layout/IconLabelList"/>
    <dgm:cxn modelId="{ED8E469B-7659-4DE5-B1FF-2090536F973A}" srcId="{48CB564A-86D9-40A2-A3AC-5BB726DE0154}" destId="{78E17E3C-FCA3-4B8C-B926-C3A6261704C4}" srcOrd="3" destOrd="0" parTransId="{AA28D119-91D3-4CA1-A876-9FDE2B2DD38E}" sibTransId="{7F97E846-2212-4A0C-976E-A90DBFC2384C}"/>
    <dgm:cxn modelId="{75A2B2B1-C44E-40B1-BD13-0950D6B5E945}" type="presOf" srcId="{B67AE996-43B1-4BF1-BD85-62460628EED2}" destId="{3D723306-00A2-40C3-9D02-3C2167628F46}" srcOrd="0" destOrd="0" presId="urn:microsoft.com/office/officeart/2018/2/layout/IconLabelList"/>
    <dgm:cxn modelId="{D97467C0-DA24-480C-BB29-32B22B9ED996}" type="presOf" srcId="{651D859F-6E32-4508-8795-1185CB3BD88E}" destId="{02437D69-B7F8-4679-A22B-CBF568F20DDF}" srcOrd="0" destOrd="0" presId="urn:microsoft.com/office/officeart/2018/2/layout/IconLabelList"/>
    <dgm:cxn modelId="{23A03AED-E22D-408E-9E01-7ABF1F223CE0}" srcId="{48CB564A-86D9-40A2-A3AC-5BB726DE0154}" destId="{99B579B7-C64B-437A-A6E7-C81120D1C56E}" srcOrd="2" destOrd="0" parTransId="{18C9F58E-D0A4-4283-89D0-C05C63434EC2}" sibTransId="{3A9BCF0E-ED3D-4560-B69E-AA2AEF3FD848}"/>
    <dgm:cxn modelId="{F324835A-C9A7-42A4-919A-F9DF14A1E79D}" type="presParOf" srcId="{6E21E550-039B-4286-8EBB-1B46ACC252DB}" destId="{D285CCFE-8B62-4E6F-81AF-B2B6E0C9716C}" srcOrd="0" destOrd="0" presId="urn:microsoft.com/office/officeart/2018/2/layout/IconLabelList"/>
    <dgm:cxn modelId="{30EAA289-11CD-4C20-973B-5D622094EFF0}" type="presParOf" srcId="{D285CCFE-8B62-4E6F-81AF-B2B6E0C9716C}" destId="{47B10A8B-2CAB-4839-98B8-41B3EC341108}" srcOrd="0" destOrd="0" presId="urn:microsoft.com/office/officeart/2018/2/layout/IconLabelList"/>
    <dgm:cxn modelId="{3BD24571-BEEE-41CD-B2EE-5C2665C83AB2}" type="presParOf" srcId="{D285CCFE-8B62-4E6F-81AF-B2B6E0C9716C}" destId="{4DC946E2-B840-4145-BC5F-7C3AB2FD5CF8}" srcOrd="1" destOrd="0" presId="urn:microsoft.com/office/officeart/2018/2/layout/IconLabelList"/>
    <dgm:cxn modelId="{B1405E58-A34C-4EEE-B693-9674E3AFA74E}" type="presParOf" srcId="{D285CCFE-8B62-4E6F-81AF-B2B6E0C9716C}" destId="{02437D69-B7F8-4679-A22B-CBF568F20DDF}" srcOrd="2" destOrd="0" presId="urn:microsoft.com/office/officeart/2018/2/layout/IconLabelList"/>
    <dgm:cxn modelId="{76F66ADB-5A9E-431A-8667-456A4F9D037E}" type="presParOf" srcId="{6E21E550-039B-4286-8EBB-1B46ACC252DB}" destId="{544E9F04-20C9-4A05-B8E6-B8E362CDF151}" srcOrd="1" destOrd="0" presId="urn:microsoft.com/office/officeart/2018/2/layout/IconLabelList"/>
    <dgm:cxn modelId="{4297496D-1C67-469E-AEF1-A647138C2251}" type="presParOf" srcId="{6E21E550-039B-4286-8EBB-1B46ACC252DB}" destId="{87A70F5F-3856-4302-804B-054ED6D2DBA7}" srcOrd="2" destOrd="0" presId="urn:microsoft.com/office/officeart/2018/2/layout/IconLabelList"/>
    <dgm:cxn modelId="{A08086CD-D7DA-4097-8EC0-1E5B0F21B2E1}" type="presParOf" srcId="{87A70F5F-3856-4302-804B-054ED6D2DBA7}" destId="{3197EBA5-EC9F-4316-8C8B-BA8B43A646D2}" srcOrd="0" destOrd="0" presId="urn:microsoft.com/office/officeart/2018/2/layout/IconLabelList"/>
    <dgm:cxn modelId="{C3C9F9E0-F708-4847-9D2C-5A4018E174D5}" type="presParOf" srcId="{87A70F5F-3856-4302-804B-054ED6D2DBA7}" destId="{D06A1FF5-F7D3-4E91-A09C-23C5178F70AC}" srcOrd="1" destOrd="0" presId="urn:microsoft.com/office/officeart/2018/2/layout/IconLabelList"/>
    <dgm:cxn modelId="{95F94D3F-4C47-4BE0-A3C0-09D1BB39CDCF}" type="presParOf" srcId="{87A70F5F-3856-4302-804B-054ED6D2DBA7}" destId="{3D723306-00A2-40C3-9D02-3C2167628F46}" srcOrd="2" destOrd="0" presId="urn:microsoft.com/office/officeart/2018/2/layout/IconLabelList"/>
    <dgm:cxn modelId="{6441C0D0-806F-4C86-8CCC-A1E9E823B88F}" type="presParOf" srcId="{6E21E550-039B-4286-8EBB-1B46ACC252DB}" destId="{E384C967-DD17-4478-BCEA-BDCD873743F8}" srcOrd="3" destOrd="0" presId="urn:microsoft.com/office/officeart/2018/2/layout/IconLabelList"/>
    <dgm:cxn modelId="{C93BB227-D316-457A-99A6-38E4727AFDEC}" type="presParOf" srcId="{6E21E550-039B-4286-8EBB-1B46ACC252DB}" destId="{AD308CE4-EB1F-4FF4-9DBB-1BFD8685949B}" srcOrd="4" destOrd="0" presId="urn:microsoft.com/office/officeart/2018/2/layout/IconLabelList"/>
    <dgm:cxn modelId="{B7FDCB4B-E449-49E0-B9CA-D59C29DB1882}" type="presParOf" srcId="{AD308CE4-EB1F-4FF4-9DBB-1BFD8685949B}" destId="{CECD6E87-A065-4FF6-B573-F094D2FA8D2F}" srcOrd="0" destOrd="0" presId="urn:microsoft.com/office/officeart/2018/2/layout/IconLabelList"/>
    <dgm:cxn modelId="{BAE56B84-970D-40F3-91F6-CD256066777D}" type="presParOf" srcId="{AD308CE4-EB1F-4FF4-9DBB-1BFD8685949B}" destId="{6334AB95-115D-4948-BC53-8E58BF10F51C}" srcOrd="1" destOrd="0" presId="urn:microsoft.com/office/officeart/2018/2/layout/IconLabelList"/>
    <dgm:cxn modelId="{56067270-0D75-4335-A8DD-2425A1984AC7}" type="presParOf" srcId="{AD308CE4-EB1F-4FF4-9DBB-1BFD8685949B}" destId="{09EB32A9-1548-4CF6-9E82-F2DE24A65C21}" srcOrd="2" destOrd="0" presId="urn:microsoft.com/office/officeart/2018/2/layout/IconLabelList"/>
    <dgm:cxn modelId="{D2F97BB5-C444-4E4B-B449-E33ADFD1E840}" type="presParOf" srcId="{6E21E550-039B-4286-8EBB-1B46ACC252DB}" destId="{615132FA-8386-4386-A4E0-C9875A5169B1}" srcOrd="5" destOrd="0" presId="urn:microsoft.com/office/officeart/2018/2/layout/IconLabelList"/>
    <dgm:cxn modelId="{992D4985-6CFA-4EE1-A7AF-F56E1893D376}" type="presParOf" srcId="{6E21E550-039B-4286-8EBB-1B46ACC252DB}" destId="{CEBCB455-7D96-4CCC-8AA6-17E7C1F9D1A1}" srcOrd="6" destOrd="0" presId="urn:microsoft.com/office/officeart/2018/2/layout/IconLabelList"/>
    <dgm:cxn modelId="{C4430CF9-D20C-48D8-AB26-C22D9C1B5F87}" type="presParOf" srcId="{CEBCB455-7D96-4CCC-8AA6-17E7C1F9D1A1}" destId="{C5717B80-DC59-456E-8C55-4D1E473024F4}" srcOrd="0" destOrd="0" presId="urn:microsoft.com/office/officeart/2018/2/layout/IconLabelList"/>
    <dgm:cxn modelId="{74DA6915-2D2E-41C4-AE86-4A20B19C176B}" type="presParOf" srcId="{CEBCB455-7D96-4CCC-8AA6-17E7C1F9D1A1}" destId="{0F6CAFC8-780F-4302-9DC2-FB5AEF690172}" srcOrd="1" destOrd="0" presId="urn:microsoft.com/office/officeart/2018/2/layout/IconLabelList"/>
    <dgm:cxn modelId="{A38803D4-2E04-498C-95FA-213B6BFA7F13}" type="presParOf" srcId="{CEBCB455-7D96-4CCC-8AA6-17E7C1F9D1A1}" destId="{EBB32D5C-D5D4-4E04-9CD1-2C952B86EF04}"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760D29-4369-4D57-BF95-74893C01F3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F0A898-C5FA-4749-A5D8-96FE5960F9C0}">
      <dgm:prSet/>
      <dgm:spPr/>
      <dgm:t>
        <a:bodyPr/>
        <a:lstStyle/>
        <a:p>
          <a:pPr>
            <a:lnSpc>
              <a:spcPct val="100000"/>
            </a:lnSpc>
          </a:pPr>
          <a:r>
            <a:rPr lang="en-US" b="1"/>
            <a:t>What borough is your Organization based in?</a:t>
          </a:r>
        </a:p>
      </dgm:t>
    </dgm:pt>
    <dgm:pt modelId="{6B199598-3AA9-406D-A438-DEC833C3FF94}" type="parTrans" cxnId="{1D98D4E8-E637-4A03-8FF8-2AFE137A4590}">
      <dgm:prSet/>
      <dgm:spPr/>
      <dgm:t>
        <a:bodyPr/>
        <a:lstStyle/>
        <a:p>
          <a:endParaRPr lang="en-US"/>
        </a:p>
      </dgm:t>
    </dgm:pt>
    <dgm:pt modelId="{5A94924C-69F4-4CD5-A935-542D221565FD}" type="sibTrans" cxnId="{1D98D4E8-E637-4A03-8FF8-2AFE137A4590}">
      <dgm:prSet/>
      <dgm:spPr/>
      <dgm:t>
        <a:bodyPr/>
        <a:lstStyle/>
        <a:p>
          <a:pPr>
            <a:lnSpc>
              <a:spcPct val="100000"/>
            </a:lnSpc>
          </a:pPr>
          <a:endParaRPr lang="en-US"/>
        </a:p>
      </dgm:t>
    </dgm:pt>
    <dgm:pt modelId="{1FE73DCA-4DAF-4E77-BADD-CA4024D556BA}">
      <dgm:prSet/>
      <dgm:spPr/>
      <dgm:t>
        <a:bodyPr/>
        <a:lstStyle/>
        <a:p>
          <a:pPr>
            <a:lnSpc>
              <a:spcPct val="100000"/>
            </a:lnSpc>
          </a:pPr>
          <a:r>
            <a:rPr lang="en-US" b="1"/>
            <a:t>How big is you Organization in terms of support &amp; staffing? </a:t>
          </a:r>
        </a:p>
      </dgm:t>
    </dgm:pt>
    <dgm:pt modelId="{97D2F311-6C29-455B-8B38-0FCEC3E70CFF}" type="parTrans" cxnId="{3C8505FE-CE30-44A6-A53B-244F07807B53}">
      <dgm:prSet/>
      <dgm:spPr/>
      <dgm:t>
        <a:bodyPr/>
        <a:lstStyle/>
        <a:p>
          <a:endParaRPr lang="en-US"/>
        </a:p>
      </dgm:t>
    </dgm:pt>
    <dgm:pt modelId="{63C0983D-5BBD-4780-8222-270E07CFD558}" type="sibTrans" cxnId="{3C8505FE-CE30-44A6-A53B-244F07807B53}">
      <dgm:prSet/>
      <dgm:spPr/>
      <dgm:t>
        <a:bodyPr/>
        <a:lstStyle/>
        <a:p>
          <a:pPr>
            <a:lnSpc>
              <a:spcPct val="100000"/>
            </a:lnSpc>
          </a:pPr>
          <a:endParaRPr lang="en-US"/>
        </a:p>
      </dgm:t>
    </dgm:pt>
    <dgm:pt modelId="{78984169-2775-4066-916B-9E9FD1DF0CD8}">
      <dgm:prSet/>
      <dgm:spPr/>
      <dgm:t>
        <a:bodyPr/>
        <a:lstStyle/>
        <a:p>
          <a:pPr>
            <a:lnSpc>
              <a:spcPct val="100000"/>
            </a:lnSpc>
          </a:pPr>
          <a:r>
            <a:rPr lang="en-US" b="1"/>
            <a:t>What is your Organization listed as?</a:t>
          </a:r>
        </a:p>
      </dgm:t>
    </dgm:pt>
    <dgm:pt modelId="{D3C4F2E3-B6E5-4E97-BFBA-E81AAFB183B0}" type="parTrans" cxnId="{42E2283E-CE69-434F-BB18-B1C02A9594EB}">
      <dgm:prSet/>
      <dgm:spPr/>
      <dgm:t>
        <a:bodyPr/>
        <a:lstStyle/>
        <a:p>
          <a:endParaRPr lang="en-US"/>
        </a:p>
      </dgm:t>
    </dgm:pt>
    <dgm:pt modelId="{D3C7050C-2F4B-458E-AF6C-989E77CCC18F}" type="sibTrans" cxnId="{42E2283E-CE69-434F-BB18-B1C02A9594EB}">
      <dgm:prSet/>
      <dgm:spPr/>
      <dgm:t>
        <a:bodyPr/>
        <a:lstStyle/>
        <a:p>
          <a:pPr>
            <a:lnSpc>
              <a:spcPct val="100000"/>
            </a:lnSpc>
          </a:pPr>
          <a:endParaRPr lang="en-US"/>
        </a:p>
      </dgm:t>
    </dgm:pt>
    <dgm:pt modelId="{4E5B947F-7657-4468-A09B-D32FAACE5603}">
      <dgm:prSet/>
      <dgm:spPr/>
      <dgm:t>
        <a:bodyPr/>
        <a:lstStyle/>
        <a:p>
          <a:pPr>
            <a:lnSpc>
              <a:spcPct val="100000"/>
            </a:lnSpc>
          </a:pPr>
          <a:r>
            <a:rPr lang="en-US" b="1"/>
            <a:t>Please select the area(s) of focus for your Organization based on the list</a:t>
          </a:r>
        </a:p>
      </dgm:t>
    </dgm:pt>
    <dgm:pt modelId="{0E43AD19-DCD1-4DAC-BB4B-31F7AF6AC216}" type="parTrans" cxnId="{2BD1DE94-46D0-48AA-B8F4-D8308F994458}">
      <dgm:prSet/>
      <dgm:spPr/>
      <dgm:t>
        <a:bodyPr/>
        <a:lstStyle/>
        <a:p>
          <a:endParaRPr lang="en-US"/>
        </a:p>
      </dgm:t>
    </dgm:pt>
    <dgm:pt modelId="{5AE4AC9E-7475-40FD-A7A6-AB3A6260D0E9}" type="sibTrans" cxnId="{2BD1DE94-46D0-48AA-B8F4-D8308F994458}">
      <dgm:prSet/>
      <dgm:spPr/>
      <dgm:t>
        <a:bodyPr/>
        <a:lstStyle/>
        <a:p>
          <a:endParaRPr lang="en-US"/>
        </a:p>
      </dgm:t>
    </dgm:pt>
    <dgm:pt modelId="{9D8CE28C-CB58-472C-88E9-438735E93316}" type="pres">
      <dgm:prSet presAssocID="{F1760D29-4369-4D57-BF95-74893C01F367}" presName="root" presStyleCnt="0">
        <dgm:presLayoutVars>
          <dgm:dir/>
          <dgm:resizeHandles val="exact"/>
        </dgm:presLayoutVars>
      </dgm:prSet>
      <dgm:spPr/>
    </dgm:pt>
    <dgm:pt modelId="{958D827C-3CB0-426D-B263-53ECA52B9C9F}" type="pres">
      <dgm:prSet presAssocID="{C5F0A898-C5FA-4749-A5D8-96FE5960F9C0}" presName="compNode" presStyleCnt="0"/>
      <dgm:spPr/>
    </dgm:pt>
    <dgm:pt modelId="{57FC8ACA-0761-475D-BA65-10782F72ECF7}" type="pres">
      <dgm:prSet presAssocID="{C5F0A898-C5FA-4749-A5D8-96FE5960F9C0}" presName="bgRect" presStyleLbl="bgShp" presStyleIdx="0" presStyleCnt="4"/>
      <dgm:spPr/>
    </dgm:pt>
    <dgm:pt modelId="{6FDB284E-5F32-40DF-A7CC-2D6E23B98C81}" type="pres">
      <dgm:prSet presAssocID="{C5F0A898-C5FA-4749-A5D8-96FE5960F9C0}"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ierarchy"/>
        </a:ext>
      </dgm:extLst>
    </dgm:pt>
    <dgm:pt modelId="{5B9670CF-F121-4C06-A58F-8455A55C5A8D}" type="pres">
      <dgm:prSet presAssocID="{C5F0A898-C5FA-4749-A5D8-96FE5960F9C0}" presName="spaceRect" presStyleCnt="0"/>
      <dgm:spPr/>
    </dgm:pt>
    <dgm:pt modelId="{9681209B-1B5D-4C92-ADA4-148691CA1992}" type="pres">
      <dgm:prSet presAssocID="{C5F0A898-C5FA-4749-A5D8-96FE5960F9C0}" presName="parTx" presStyleLbl="revTx" presStyleIdx="0" presStyleCnt="4">
        <dgm:presLayoutVars>
          <dgm:chMax val="0"/>
          <dgm:chPref val="0"/>
        </dgm:presLayoutVars>
      </dgm:prSet>
      <dgm:spPr/>
    </dgm:pt>
    <dgm:pt modelId="{824B86BF-10DC-41B4-BC50-67DC6CB63E42}" type="pres">
      <dgm:prSet presAssocID="{5A94924C-69F4-4CD5-A935-542D221565FD}" presName="sibTrans" presStyleCnt="0"/>
      <dgm:spPr/>
    </dgm:pt>
    <dgm:pt modelId="{485C2007-D578-4AAC-82D3-E11F707FBD5B}" type="pres">
      <dgm:prSet presAssocID="{1FE73DCA-4DAF-4E77-BADD-CA4024D556BA}" presName="compNode" presStyleCnt="0"/>
      <dgm:spPr/>
    </dgm:pt>
    <dgm:pt modelId="{579CF34A-E685-4E0C-BAEC-50DA7ECC421E}" type="pres">
      <dgm:prSet presAssocID="{1FE73DCA-4DAF-4E77-BADD-CA4024D556BA}" presName="bgRect" presStyleLbl="bgShp" presStyleIdx="1" presStyleCnt="4"/>
      <dgm:spPr/>
    </dgm:pt>
    <dgm:pt modelId="{BD6D3058-900B-4041-8D7B-76965764801B}" type="pres">
      <dgm:prSet presAssocID="{1FE73DCA-4DAF-4E77-BADD-CA4024D556B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4053F9C4-3B74-48B0-BD4F-76D81B6BF36C}" type="pres">
      <dgm:prSet presAssocID="{1FE73DCA-4DAF-4E77-BADD-CA4024D556BA}" presName="spaceRect" presStyleCnt="0"/>
      <dgm:spPr/>
    </dgm:pt>
    <dgm:pt modelId="{9F02C81F-C589-4F6F-BBAA-2B91F58A4BF9}" type="pres">
      <dgm:prSet presAssocID="{1FE73DCA-4DAF-4E77-BADD-CA4024D556BA}" presName="parTx" presStyleLbl="revTx" presStyleIdx="1" presStyleCnt="4">
        <dgm:presLayoutVars>
          <dgm:chMax val="0"/>
          <dgm:chPref val="0"/>
        </dgm:presLayoutVars>
      </dgm:prSet>
      <dgm:spPr/>
    </dgm:pt>
    <dgm:pt modelId="{CF5FEC28-8D93-4C40-BD59-AB8791AF737D}" type="pres">
      <dgm:prSet presAssocID="{63C0983D-5BBD-4780-8222-270E07CFD558}" presName="sibTrans" presStyleCnt="0"/>
      <dgm:spPr/>
    </dgm:pt>
    <dgm:pt modelId="{E7E57148-FAA4-498E-802E-A29B1FF2F7D6}" type="pres">
      <dgm:prSet presAssocID="{78984169-2775-4066-916B-9E9FD1DF0CD8}" presName="compNode" presStyleCnt="0"/>
      <dgm:spPr/>
    </dgm:pt>
    <dgm:pt modelId="{88F06E28-24BB-4F31-B295-0BF4283E4B77}" type="pres">
      <dgm:prSet presAssocID="{78984169-2775-4066-916B-9E9FD1DF0CD8}" presName="bgRect" presStyleLbl="bgShp" presStyleIdx="2" presStyleCnt="4"/>
      <dgm:spPr/>
    </dgm:pt>
    <dgm:pt modelId="{F6BAB33A-F744-440B-B043-B7D48991B9B1}" type="pres">
      <dgm:prSet presAssocID="{78984169-2775-4066-916B-9E9FD1DF0CD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Org Chart"/>
        </a:ext>
      </dgm:extLst>
    </dgm:pt>
    <dgm:pt modelId="{BB252A84-46F4-44DB-AB61-84A57CC14E18}" type="pres">
      <dgm:prSet presAssocID="{78984169-2775-4066-916B-9E9FD1DF0CD8}" presName="spaceRect" presStyleCnt="0"/>
      <dgm:spPr/>
    </dgm:pt>
    <dgm:pt modelId="{DCCC3D34-D747-4DB4-BA23-8E3E6720E1C7}" type="pres">
      <dgm:prSet presAssocID="{78984169-2775-4066-916B-9E9FD1DF0CD8}" presName="parTx" presStyleLbl="revTx" presStyleIdx="2" presStyleCnt="4">
        <dgm:presLayoutVars>
          <dgm:chMax val="0"/>
          <dgm:chPref val="0"/>
        </dgm:presLayoutVars>
      </dgm:prSet>
      <dgm:spPr/>
    </dgm:pt>
    <dgm:pt modelId="{602C6688-E10A-4E5C-8E70-A981067E6454}" type="pres">
      <dgm:prSet presAssocID="{D3C7050C-2F4B-458E-AF6C-989E77CCC18F}" presName="sibTrans" presStyleCnt="0"/>
      <dgm:spPr/>
    </dgm:pt>
    <dgm:pt modelId="{B2905549-1D71-47A3-A698-5AECABD92E84}" type="pres">
      <dgm:prSet presAssocID="{4E5B947F-7657-4468-A09B-D32FAACE5603}" presName="compNode" presStyleCnt="0"/>
      <dgm:spPr/>
    </dgm:pt>
    <dgm:pt modelId="{5FEA612C-3B99-4A7B-95DE-19A9F10D9A26}" type="pres">
      <dgm:prSet presAssocID="{4E5B947F-7657-4468-A09B-D32FAACE5603}" presName="bgRect" presStyleLbl="bgShp" presStyleIdx="3" presStyleCnt="4"/>
      <dgm:spPr/>
    </dgm:pt>
    <dgm:pt modelId="{8E31B2A2-2A0E-45EC-86A2-00C417C270CE}" type="pres">
      <dgm:prSet presAssocID="{4E5B947F-7657-4468-A09B-D32FAACE560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AC7B3A07-F56C-452B-87DA-EADA203EDF8C}" type="pres">
      <dgm:prSet presAssocID="{4E5B947F-7657-4468-A09B-D32FAACE5603}" presName="spaceRect" presStyleCnt="0"/>
      <dgm:spPr/>
    </dgm:pt>
    <dgm:pt modelId="{9D59DB64-4D01-427E-8675-DDB7DA883048}" type="pres">
      <dgm:prSet presAssocID="{4E5B947F-7657-4468-A09B-D32FAACE5603}" presName="parTx" presStyleLbl="revTx" presStyleIdx="3" presStyleCnt="4">
        <dgm:presLayoutVars>
          <dgm:chMax val="0"/>
          <dgm:chPref val="0"/>
        </dgm:presLayoutVars>
      </dgm:prSet>
      <dgm:spPr/>
    </dgm:pt>
  </dgm:ptLst>
  <dgm:cxnLst>
    <dgm:cxn modelId="{B323FA2F-C8A9-49B0-9976-0D5DA203C496}" type="presOf" srcId="{C5F0A898-C5FA-4749-A5D8-96FE5960F9C0}" destId="{9681209B-1B5D-4C92-ADA4-148691CA1992}" srcOrd="0" destOrd="0" presId="urn:microsoft.com/office/officeart/2018/2/layout/IconVerticalSolidList"/>
    <dgm:cxn modelId="{42E2283E-CE69-434F-BB18-B1C02A9594EB}" srcId="{F1760D29-4369-4D57-BF95-74893C01F367}" destId="{78984169-2775-4066-916B-9E9FD1DF0CD8}" srcOrd="2" destOrd="0" parTransId="{D3C4F2E3-B6E5-4E97-BFBA-E81AAFB183B0}" sibTransId="{D3C7050C-2F4B-458E-AF6C-989E77CCC18F}"/>
    <dgm:cxn modelId="{2E8E9B6F-8E50-4447-B4C6-A172DCC5372D}" type="presOf" srcId="{4E5B947F-7657-4468-A09B-D32FAACE5603}" destId="{9D59DB64-4D01-427E-8675-DDB7DA883048}" srcOrd="0" destOrd="0" presId="urn:microsoft.com/office/officeart/2018/2/layout/IconVerticalSolidList"/>
    <dgm:cxn modelId="{57850050-4D40-40AC-9E47-E4F48CABD836}" type="presOf" srcId="{1FE73DCA-4DAF-4E77-BADD-CA4024D556BA}" destId="{9F02C81F-C589-4F6F-BBAA-2B91F58A4BF9}" srcOrd="0" destOrd="0" presId="urn:microsoft.com/office/officeart/2018/2/layout/IconVerticalSolidList"/>
    <dgm:cxn modelId="{2BD1DE94-46D0-48AA-B8F4-D8308F994458}" srcId="{F1760D29-4369-4D57-BF95-74893C01F367}" destId="{4E5B947F-7657-4468-A09B-D32FAACE5603}" srcOrd="3" destOrd="0" parTransId="{0E43AD19-DCD1-4DAC-BB4B-31F7AF6AC216}" sibTransId="{5AE4AC9E-7475-40FD-A7A6-AB3A6260D0E9}"/>
    <dgm:cxn modelId="{7C1F2FB6-2439-4E86-8B60-5592E8907C2E}" type="presOf" srcId="{F1760D29-4369-4D57-BF95-74893C01F367}" destId="{9D8CE28C-CB58-472C-88E9-438735E93316}" srcOrd="0" destOrd="0" presId="urn:microsoft.com/office/officeart/2018/2/layout/IconVerticalSolidList"/>
    <dgm:cxn modelId="{1D98D4E8-E637-4A03-8FF8-2AFE137A4590}" srcId="{F1760D29-4369-4D57-BF95-74893C01F367}" destId="{C5F0A898-C5FA-4749-A5D8-96FE5960F9C0}" srcOrd="0" destOrd="0" parTransId="{6B199598-3AA9-406D-A438-DEC833C3FF94}" sibTransId="{5A94924C-69F4-4CD5-A935-542D221565FD}"/>
    <dgm:cxn modelId="{F0CDECF4-9A68-4E10-9B96-068B29A6345F}" type="presOf" srcId="{78984169-2775-4066-916B-9E9FD1DF0CD8}" destId="{DCCC3D34-D747-4DB4-BA23-8E3E6720E1C7}" srcOrd="0" destOrd="0" presId="urn:microsoft.com/office/officeart/2018/2/layout/IconVerticalSolidList"/>
    <dgm:cxn modelId="{3C8505FE-CE30-44A6-A53B-244F07807B53}" srcId="{F1760D29-4369-4D57-BF95-74893C01F367}" destId="{1FE73DCA-4DAF-4E77-BADD-CA4024D556BA}" srcOrd="1" destOrd="0" parTransId="{97D2F311-6C29-455B-8B38-0FCEC3E70CFF}" sibTransId="{63C0983D-5BBD-4780-8222-270E07CFD558}"/>
    <dgm:cxn modelId="{6A122927-08CA-4D3B-92AD-8FDED6C61BE6}" type="presParOf" srcId="{9D8CE28C-CB58-472C-88E9-438735E93316}" destId="{958D827C-3CB0-426D-B263-53ECA52B9C9F}" srcOrd="0" destOrd="0" presId="urn:microsoft.com/office/officeart/2018/2/layout/IconVerticalSolidList"/>
    <dgm:cxn modelId="{4A8B18E3-F80D-484E-B7CD-1470D4185CD2}" type="presParOf" srcId="{958D827C-3CB0-426D-B263-53ECA52B9C9F}" destId="{57FC8ACA-0761-475D-BA65-10782F72ECF7}" srcOrd="0" destOrd="0" presId="urn:microsoft.com/office/officeart/2018/2/layout/IconVerticalSolidList"/>
    <dgm:cxn modelId="{0DBB4C3F-7076-46EF-B702-0388B2C50306}" type="presParOf" srcId="{958D827C-3CB0-426D-B263-53ECA52B9C9F}" destId="{6FDB284E-5F32-40DF-A7CC-2D6E23B98C81}" srcOrd="1" destOrd="0" presId="urn:microsoft.com/office/officeart/2018/2/layout/IconVerticalSolidList"/>
    <dgm:cxn modelId="{62682512-44B5-4BB0-A807-E5E3C36813CF}" type="presParOf" srcId="{958D827C-3CB0-426D-B263-53ECA52B9C9F}" destId="{5B9670CF-F121-4C06-A58F-8455A55C5A8D}" srcOrd="2" destOrd="0" presId="urn:microsoft.com/office/officeart/2018/2/layout/IconVerticalSolidList"/>
    <dgm:cxn modelId="{CEB97A1E-3EE3-463A-B0AF-6ECD960B5B39}" type="presParOf" srcId="{958D827C-3CB0-426D-B263-53ECA52B9C9F}" destId="{9681209B-1B5D-4C92-ADA4-148691CA1992}" srcOrd="3" destOrd="0" presId="urn:microsoft.com/office/officeart/2018/2/layout/IconVerticalSolidList"/>
    <dgm:cxn modelId="{111FA347-2247-441D-B81F-C806FE48DD79}" type="presParOf" srcId="{9D8CE28C-CB58-472C-88E9-438735E93316}" destId="{824B86BF-10DC-41B4-BC50-67DC6CB63E42}" srcOrd="1" destOrd="0" presId="urn:microsoft.com/office/officeart/2018/2/layout/IconVerticalSolidList"/>
    <dgm:cxn modelId="{68989510-3E88-444A-96AF-E633E30C9489}" type="presParOf" srcId="{9D8CE28C-CB58-472C-88E9-438735E93316}" destId="{485C2007-D578-4AAC-82D3-E11F707FBD5B}" srcOrd="2" destOrd="0" presId="urn:microsoft.com/office/officeart/2018/2/layout/IconVerticalSolidList"/>
    <dgm:cxn modelId="{3EEC7FB4-1775-40D2-9C8C-0DA4F6584F60}" type="presParOf" srcId="{485C2007-D578-4AAC-82D3-E11F707FBD5B}" destId="{579CF34A-E685-4E0C-BAEC-50DA7ECC421E}" srcOrd="0" destOrd="0" presId="urn:microsoft.com/office/officeart/2018/2/layout/IconVerticalSolidList"/>
    <dgm:cxn modelId="{EC4A4E41-C2AC-4302-AB60-60E8C51A59B6}" type="presParOf" srcId="{485C2007-D578-4AAC-82D3-E11F707FBD5B}" destId="{BD6D3058-900B-4041-8D7B-76965764801B}" srcOrd="1" destOrd="0" presId="urn:microsoft.com/office/officeart/2018/2/layout/IconVerticalSolidList"/>
    <dgm:cxn modelId="{7A00E30A-0751-47AF-9AFE-4283E9279381}" type="presParOf" srcId="{485C2007-D578-4AAC-82D3-E11F707FBD5B}" destId="{4053F9C4-3B74-48B0-BD4F-76D81B6BF36C}" srcOrd="2" destOrd="0" presId="urn:microsoft.com/office/officeart/2018/2/layout/IconVerticalSolidList"/>
    <dgm:cxn modelId="{61373923-8925-4E25-A940-D6D01372FAB5}" type="presParOf" srcId="{485C2007-D578-4AAC-82D3-E11F707FBD5B}" destId="{9F02C81F-C589-4F6F-BBAA-2B91F58A4BF9}" srcOrd="3" destOrd="0" presId="urn:microsoft.com/office/officeart/2018/2/layout/IconVerticalSolidList"/>
    <dgm:cxn modelId="{78FBE58E-CDAE-4984-88CD-7EFE4991F6F7}" type="presParOf" srcId="{9D8CE28C-CB58-472C-88E9-438735E93316}" destId="{CF5FEC28-8D93-4C40-BD59-AB8791AF737D}" srcOrd="3" destOrd="0" presId="urn:microsoft.com/office/officeart/2018/2/layout/IconVerticalSolidList"/>
    <dgm:cxn modelId="{6273BCCF-37AE-4ECB-94C7-2E6F7DD40B39}" type="presParOf" srcId="{9D8CE28C-CB58-472C-88E9-438735E93316}" destId="{E7E57148-FAA4-498E-802E-A29B1FF2F7D6}" srcOrd="4" destOrd="0" presId="urn:microsoft.com/office/officeart/2018/2/layout/IconVerticalSolidList"/>
    <dgm:cxn modelId="{C508FC25-25A4-46EA-B95D-390B20FEEAFE}" type="presParOf" srcId="{E7E57148-FAA4-498E-802E-A29B1FF2F7D6}" destId="{88F06E28-24BB-4F31-B295-0BF4283E4B77}" srcOrd="0" destOrd="0" presId="urn:microsoft.com/office/officeart/2018/2/layout/IconVerticalSolidList"/>
    <dgm:cxn modelId="{075454E1-A209-47DA-84C6-AB564CA1D10E}" type="presParOf" srcId="{E7E57148-FAA4-498E-802E-A29B1FF2F7D6}" destId="{F6BAB33A-F744-440B-B043-B7D48991B9B1}" srcOrd="1" destOrd="0" presId="urn:microsoft.com/office/officeart/2018/2/layout/IconVerticalSolidList"/>
    <dgm:cxn modelId="{6AC1E127-261F-4573-A129-0F3A666C22E6}" type="presParOf" srcId="{E7E57148-FAA4-498E-802E-A29B1FF2F7D6}" destId="{BB252A84-46F4-44DB-AB61-84A57CC14E18}" srcOrd="2" destOrd="0" presId="urn:microsoft.com/office/officeart/2018/2/layout/IconVerticalSolidList"/>
    <dgm:cxn modelId="{85121E35-0D53-4B7B-99C7-AE542C8E8733}" type="presParOf" srcId="{E7E57148-FAA4-498E-802E-A29B1FF2F7D6}" destId="{DCCC3D34-D747-4DB4-BA23-8E3E6720E1C7}" srcOrd="3" destOrd="0" presId="urn:microsoft.com/office/officeart/2018/2/layout/IconVerticalSolidList"/>
    <dgm:cxn modelId="{6BD277A8-D374-413E-836E-267271D74FA7}" type="presParOf" srcId="{9D8CE28C-CB58-472C-88E9-438735E93316}" destId="{602C6688-E10A-4E5C-8E70-A981067E6454}" srcOrd="5" destOrd="0" presId="urn:microsoft.com/office/officeart/2018/2/layout/IconVerticalSolidList"/>
    <dgm:cxn modelId="{D7638587-0695-42C1-8CDC-6E9DD2E10BE1}" type="presParOf" srcId="{9D8CE28C-CB58-472C-88E9-438735E93316}" destId="{B2905549-1D71-47A3-A698-5AECABD92E84}" srcOrd="6" destOrd="0" presId="urn:microsoft.com/office/officeart/2018/2/layout/IconVerticalSolidList"/>
    <dgm:cxn modelId="{4865B1F8-9E02-45B7-A643-510A876AF738}" type="presParOf" srcId="{B2905549-1D71-47A3-A698-5AECABD92E84}" destId="{5FEA612C-3B99-4A7B-95DE-19A9F10D9A26}" srcOrd="0" destOrd="0" presId="urn:microsoft.com/office/officeart/2018/2/layout/IconVerticalSolidList"/>
    <dgm:cxn modelId="{25F5310B-D699-445A-96AA-CCC08FFF2352}" type="presParOf" srcId="{B2905549-1D71-47A3-A698-5AECABD92E84}" destId="{8E31B2A2-2A0E-45EC-86A2-00C417C270CE}" srcOrd="1" destOrd="0" presId="urn:microsoft.com/office/officeart/2018/2/layout/IconVerticalSolidList"/>
    <dgm:cxn modelId="{D02EA30A-F2D2-40EE-8256-DDB2CB5EA512}" type="presParOf" srcId="{B2905549-1D71-47A3-A698-5AECABD92E84}" destId="{AC7B3A07-F56C-452B-87DA-EADA203EDF8C}" srcOrd="2" destOrd="0" presId="urn:microsoft.com/office/officeart/2018/2/layout/IconVerticalSolidList"/>
    <dgm:cxn modelId="{6C69E938-8CDA-4F36-B191-399D2F3C9676}" type="presParOf" srcId="{B2905549-1D71-47A3-A698-5AECABD92E84}" destId="{9D59DB64-4D01-427E-8675-DDB7DA8830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11C1B9-24C4-4D0C-989C-E6249E9E20E8}"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64B9D3AB-E625-4A5C-AAF7-30B29828D6D2}">
      <dgm:prSet/>
      <dgm:spPr/>
      <dgm:t>
        <a:bodyPr/>
        <a:lstStyle/>
        <a:p>
          <a:pPr rtl="0">
            <a:lnSpc>
              <a:spcPct val="100000"/>
            </a:lnSpc>
          </a:pPr>
          <a:r>
            <a:rPr lang="en-US" b="1" dirty="0"/>
            <a:t> Based on this survey's definition, is </a:t>
          </a:r>
          <a:r>
            <a:rPr lang="en-US" b="1" dirty="0">
              <a:latin typeface="Century Gothic" panose="020B0502020202020204"/>
            </a:rPr>
            <a:t>protecting your community against climate hazards</a:t>
          </a:r>
          <a:r>
            <a:rPr lang="en-US" b="1" dirty="0"/>
            <a:t> a priority for your organization?</a:t>
          </a:r>
          <a:endParaRPr lang="en-US" b="0" dirty="0">
            <a:solidFill>
              <a:srgbClr val="000000"/>
            </a:solidFill>
            <a:latin typeface="Segoe UI"/>
            <a:cs typeface="Segoe UI"/>
          </a:endParaRPr>
        </a:p>
      </dgm:t>
    </dgm:pt>
    <dgm:pt modelId="{21829999-7AE1-4556-8BE1-9D22DFC384F3}" type="parTrans" cxnId="{0C3AB10D-B527-4435-82E5-13EE4BDDC3BD}">
      <dgm:prSet/>
      <dgm:spPr/>
      <dgm:t>
        <a:bodyPr/>
        <a:lstStyle/>
        <a:p>
          <a:endParaRPr lang="en-US"/>
        </a:p>
      </dgm:t>
    </dgm:pt>
    <dgm:pt modelId="{13ABC152-1F20-4A99-B5C5-4F5FE14829C5}" type="sibTrans" cxnId="{0C3AB10D-B527-4435-82E5-13EE4BDDC3BD}">
      <dgm:prSet/>
      <dgm:spPr/>
      <dgm:t>
        <a:bodyPr/>
        <a:lstStyle/>
        <a:p>
          <a:endParaRPr lang="en-US"/>
        </a:p>
      </dgm:t>
    </dgm:pt>
    <dgm:pt modelId="{44B0B191-3154-4973-A644-48F5C17D6AD8}" type="pres">
      <dgm:prSet presAssocID="{5411C1B9-24C4-4D0C-989C-E6249E9E20E8}" presName="root" presStyleCnt="0">
        <dgm:presLayoutVars>
          <dgm:dir/>
          <dgm:resizeHandles val="exact"/>
        </dgm:presLayoutVars>
      </dgm:prSet>
      <dgm:spPr/>
    </dgm:pt>
    <dgm:pt modelId="{914038EE-E684-42FA-AC5A-6728599E7BD4}" type="pres">
      <dgm:prSet presAssocID="{64B9D3AB-E625-4A5C-AAF7-30B29828D6D2}" presName="compNode" presStyleCnt="0"/>
      <dgm:spPr/>
    </dgm:pt>
    <dgm:pt modelId="{E738D7B4-EC8A-413B-ADAA-E0D6FEAFC65A}" type="pres">
      <dgm:prSet presAssocID="{64B9D3AB-E625-4A5C-AAF7-30B29828D6D2}" presName="bgRect" presStyleLbl="bgShp" presStyleIdx="0" presStyleCnt="1"/>
      <dgm:spPr/>
    </dgm:pt>
    <dgm:pt modelId="{C1E3151C-84E5-465A-AF7E-384F10288157}" type="pres">
      <dgm:prSet presAssocID="{64B9D3AB-E625-4A5C-AAF7-30B29828D6D2}"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Lightning"/>
        </a:ext>
      </dgm:extLst>
    </dgm:pt>
    <dgm:pt modelId="{6E9C7F5A-2B43-43F1-8E48-EC52D9C5F4EB}" type="pres">
      <dgm:prSet presAssocID="{64B9D3AB-E625-4A5C-AAF7-30B29828D6D2}" presName="spaceRect" presStyleCnt="0"/>
      <dgm:spPr/>
    </dgm:pt>
    <dgm:pt modelId="{C80AB97B-1580-42F7-A1E3-92BF777A0272}" type="pres">
      <dgm:prSet presAssocID="{64B9D3AB-E625-4A5C-AAF7-30B29828D6D2}" presName="parTx" presStyleLbl="revTx" presStyleIdx="0" presStyleCnt="1">
        <dgm:presLayoutVars>
          <dgm:chMax val="0"/>
          <dgm:chPref val="0"/>
        </dgm:presLayoutVars>
      </dgm:prSet>
      <dgm:spPr/>
    </dgm:pt>
  </dgm:ptLst>
  <dgm:cxnLst>
    <dgm:cxn modelId="{0C3AB10D-B527-4435-82E5-13EE4BDDC3BD}" srcId="{5411C1B9-24C4-4D0C-989C-E6249E9E20E8}" destId="{64B9D3AB-E625-4A5C-AAF7-30B29828D6D2}" srcOrd="0" destOrd="0" parTransId="{21829999-7AE1-4556-8BE1-9D22DFC384F3}" sibTransId="{13ABC152-1F20-4A99-B5C5-4F5FE14829C5}"/>
    <dgm:cxn modelId="{81B7539C-1BF2-4EE6-8D57-B5BD6944B463}" type="presOf" srcId="{5411C1B9-24C4-4D0C-989C-E6249E9E20E8}" destId="{44B0B191-3154-4973-A644-48F5C17D6AD8}" srcOrd="0" destOrd="0" presId="urn:microsoft.com/office/officeart/2018/2/layout/IconVerticalSolidList"/>
    <dgm:cxn modelId="{FB6674A2-CB7D-459F-BA76-42007B0CC0FB}" type="presOf" srcId="{64B9D3AB-E625-4A5C-AAF7-30B29828D6D2}" destId="{C80AB97B-1580-42F7-A1E3-92BF777A0272}" srcOrd="0" destOrd="0" presId="urn:microsoft.com/office/officeart/2018/2/layout/IconVerticalSolidList"/>
    <dgm:cxn modelId="{37BCB694-29BF-44B3-BCF8-5EEECCDA325B}" type="presParOf" srcId="{44B0B191-3154-4973-A644-48F5C17D6AD8}" destId="{914038EE-E684-42FA-AC5A-6728599E7BD4}" srcOrd="0" destOrd="0" presId="urn:microsoft.com/office/officeart/2018/2/layout/IconVerticalSolidList"/>
    <dgm:cxn modelId="{C0EAEF46-798D-4C17-9588-DEEF12B1EB4E}" type="presParOf" srcId="{914038EE-E684-42FA-AC5A-6728599E7BD4}" destId="{E738D7B4-EC8A-413B-ADAA-E0D6FEAFC65A}" srcOrd="0" destOrd="0" presId="urn:microsoft.com/office/officeart/2018/2/layout/IconVerticalSolidList"/>
    <dgm:cxn modelId="{DED5CA6C-5E7C-4D6C-81D6-667C77635D42}" type="presParOf" srcId="{914038EE-E684-42FA-AC5A-6728599E7BD4}" destId="{C1E3151C-84E5-465A-AF7E-384F10288157}" srcOrd="1" destOrd="0" presId="urn:microsoft.com/office/officeart/2018/2/layout/IconVerticalSolidList"/>
    <dgm:cxn modelId="{BA180AE9-2557-45CF-8336-70158EEC8745}" type="presParOf" srcId="{914038EE-E684-42FA-AC5A-6728599E7BD4}" destId="{6E9C7F5A-2B43-43F1-8E48-EC52D9C5F4EB}" srcOrd="2" destOrd="0" presId="urn:microsoft.com/office/officeart/2018/2/layout/IconVerticalSolidList"/>
    <dgm:cxn modelId="{B70E3F0E-B120-4A9C-AD46-CF9C94134A01}" type="presParOf" srcId="{914038EE-E684-42FA-AC5A-6728599E7BD4}" destId="{C80AB97B-1580-42F7-A1E3-92BF777A027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11C1B9-24C4-4D0C-989C-E6249E9E20E8}"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DBE7D762-71C2-416D-8C3D-94ED89D7A0FB}">
      <dgm:prSet/>
      <dgm:spPr/>
      <dgm:t>
        <a:bodyPr/>
        <a:lstStyle/>
        <a:p>
          <a:pPr rtl="0">
            <a:lnSpc>
              <a:spcPct val="100000"/>
            </a:lnSpc>
          </a:pPr>
          <a:r>
            <a:rPr lang="en-US" b="1" dirty="0">
              <a:latin typeface="Century Gothic" panose="020B0502020202020204"/>
            </a:rPr>
            <a:t>Based on your last response, are there barriers preventing your organization from prioritizing Climate Resiliency? </a:t>
          </a:r>
          <a:endParaRPr lang="en-US" b="1" dirty="0">
            <a:solidFill>
              <a:srgbClr val="000000"/>
            </a:solidFill>
            <a:latin typeface="Century Gothic"/>
            <a:cs typeface="Segoe UI"/>
          </a:endParaRPr>
        </a:p>
      </dgm:t>
    </dgm:pt>
    <dgm:pt modelId="{BCE912C6-BC79-4C0A-B4EF-B07F5CF5CF18}" type="parTrans" cxnId="{2F48730A-CB8D-487D-BA29-402176EBA785}">
      <dgm:prSet/>
      <dgm:spPr/>
      <dgm:t>
        <a:bodyPr/>
        <a:lstStyle/>
        <a:p>
          <a:endParaRPr lang="en-US"/>
        </a:p>
      </dgm:t>
    </dgm:pt>
    <dgm:pt modelId="{E6C92C2D-B2BC-480F-8331-71536E999096}" type="sibTrans" cxnId="{2F48730A-CB8D-487D-BA29-402176EBA785}">
      <dgm:prSet/>
      <dgm:spPr/>
      <dgm:t>
        <a:bodyPr/>
        <a:lstStyle/>
        <a:p>
          <a:endParaRPr lang="en-US"/>
        </a:p>
      </dgm:t>
    </dgm:pt>
    <dgm:pt modelId="{44B0B191-3154-4973-A644-48F5C17D6AD8}" type="pres">
      <dgm:prSet presAssocID="{5411C1B9-24C4-4D0C-989C-E6249E9E20E8}" presName="root" presStyleCnt="0">
        <dgm:presLayoutVars>
          <dgm:dir/>
          <dgm:resizeHandles val="exact"/>
        </dgm:presLayoutVars>
      </dgm:prSet>
      <dgm:spPr/>
    </dgm:pt>
    <dgm:pt modelId="{A2EC2A01-2E90-4861-9B3A-161D0ABC59AF}" type="pres">
      <dgm:prSet presAssocID="{DBE7D762-71C2-416D-8C3D-94ED89D7A0FB}" presName="compNode" presStyleCnt="0"/>
      <dgm:spPr/>
    </dgm:pt>
    <dgm:pt modelId="{EA0BF7D6-F17C-4094-A7B6-569E2DBCCF6C}" type="pres">
      <dgm:prSet presAssocID="{DBE7D762-71C2-416D-8C3D-94ED89D7A0FB}" presName="bgRect" presStyleLbl="bgShp" presStyleIdx="0" presStyleCnt="1"/>
      <dgm:spPr/>
    </dgm:pt>
    <dgm:pt modelId="{9F24B79D-C7C2-4983-B613-FA8727A463E3}" type="pres">
      <dgm:prSet presAssocID="{DBE7D762-71C2-416D-8C3D-94ED89D7A0FB}"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adioactive"/>
        </a:ext>
      </dgm:extLst>
    </dgm:pt>
    <dgm:pt modelId="{F0125B40-D9B4-414F-8D0E-3C3D623E4CAC}" type="pres">
      <dgm:prSet presAssocID="{DBE7D762-71C2-416D-8C3D-94ED89D7A0FB}" presName="spaceRect" presStyleCnt="0"/>
      <dgm:spPr/>
    </dgm:pt>
    <dgm:pt modelId="{BCAC2D0E-E663-4DA4-B016-B3977A19CF53}" type="pres">
      <dgm:prSet presAssocID="{DBE7D762-71C2-416D-8C3D-94ED89D7A0FB}" presName="parTx" presStyleLbl="revTx" presStyleIdx="0" presStyleCnt="1">
        <dgm:presLayoutVars>
          <dgm:chMax val="0"/>
          <dgm:chPref val="0"/>
        </dgm:presLayoutVars>
      </dgm:prSet>
      <dgm:spPr/>
    </dgm:pt>
  </dgm:ptLst>
  <dgm:cxnLst>
    <dgm:cxn modelId="{2F48730A-CB8D-487D-BA29-402176EBA785}" srcId="{5411C1B9-24C4-4D0C-989C-E6249E9E20E8}" destId="{DBE7D762-71C2-416D-8C3D-94ED89D7A0FB}" srcOrd="0" destOrd="0" parTransId="{BCE912C6-BC79-4C0A-B4EF-B07F5CF5CF18}" sibTransId="{E6C92C2D-B2BC-480F-8331-71536E999096}"/>
    <dgm:cxn modelId="{A49BC57C-21CF-4510-B335-0209BF192309}" type="presOf" srcId="{DBE7D762-71C2-416D-8C3D-94ED89D7A0FB}" destId="{BCAC2D0E-E663-4DA4-B016-B3977A19CF53}" srcOrd="0" destOrd="0" presId="urn:microsoft.com/office/officeart/2018/2/layout/IconVerticalSolidList"/>
    <dgm:cxn modelId="{81B7539C-1BF2-4EE6-8D57-B5BD6944B463}" type="presOf" srcId="{5411C1B9-24C4-4D0C-989C-E6249E9E20E8}" destId="{44B0B191-3154-4973-A644-48F5C17D6AD8}" srcOrd="0" destOrd="0" presId="urn:microsoft.com/office/officeart/2018/2/layout/IconVerticalSolidList"/>
    <dgm:cxn modelId="{C314D720-2094-45F4-881C-B5E4B72F7DB4}" type="presParOf" srcId="{44B0B191-3154-4973-A644-48F5C17D6AD8}" destId="{A2EC2A01-2E90-4861-9B3A-161D0ABC59AF}" srcOrd="0" destOrd="0" presId="urn:microsoft.com/office/officeart/2018/2/layout/IconVerticalSolidList"/>
    <dgm:cxn modelId="{F5EB7D0F-D7D2-4981-81D5-41B7E16BB08F}" type="presParOf" srcId="{A2EC2A01-2E90-4861-9B3A-161D0ABC59AF}" destId="{EA0BF7D6-F17C-4094-A7B6-569E2DBCCF6C}" srcOrd="0" destOrd="0" presId="urn:microsoft.com/office/officeart/2018/2/layout/IconVerticalSolidList"/>
    <dgm:cxn modelId="{B88072A3-5BC1-41E2-B33B-BD754234E1F5}" type="presParOf" srcId="{A2EC2A01-2E90-4861-9B3A-161D0ABC59AF}" destId="{9F24B79D-C7C2-4983-B613-FA8727A463E3}" srcOrd="1" destOrd="0" presId="urn:microsoft.com/office/officeart/2018/2/layout/IconVerticalSolidList"/>
    <dgm:cxn modelId="{5C1050D1-2760-43C9-87DE-E4871BE5832D}" type="presParOf" srcId="{A2EC2A01-2E90-4861-9B3A-161D0ABC59AF}" destId="{F0125B40-D9B4-414F-8D0E-3C3D623E4CAC}" srcOrd="2" destOrd="0" presId="urn:microsoft.com/office/officeart/2018/2/layout/IconVerticalSolidList"/>
    <dgm:cxn modelId="{3CEDB052-9E44-42CB-B99D-F47FFF0DCFD2}" type="presParOf" srcId="{A2EC2A01-2E90-4861-9B3A-161D0ABC59AF}" destId="{BCAC2D0E-E663-4DA4-B016-B3977A19CF53}" srcOrd="3" destOrd="0" presId="urn:microsoft.com/office/officeart/2018/2/layout/IconVerticalSoli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05DECC-6DD1-430C-A850-400EBE16DEC3}" type="doc">
      <dgm:prSet loTypeId="urn:microsoft.com/office/officeart/2018/5/layout/IconLeaf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A333DBB-DB8A-4533-98A7-93EC4835920F}">
      <dgm:prSet/>
      <dgm:spPr/>
      <dgm:t>
        <a:bodyPr/>
        <a:lstStyle/>
        <a:p>
          <a:pPr rtl="0">
            <a:lnSpc>
              <a:spcPct val="100000"/>
            </a:lnSpc>
            <a:defRPr cap="all"/>
          </a:pPr>
          <a:r>
            <a:rPr lang="en-US" b="1"/>
            <a:t>How </a:t>
          </a:r>
          <a:r>
            <a:rPr lang="en-US" b="1">
              <a:latin typeface="Century Gothic" panose="020B0502020202020204"/>
            </a:rPr>
            <a:t>does climate change affect</a:t>
          </a:r>
          <a:r>
            <a:rPr lang="en-US" b="1"/>
            <a:t> the communities you serve</a:t>
          </a:r>
          <a:r>
            <a:rPr lang="en-US" b="1">
              <a:latin typeface="Century Gothic" panose="020B0502020202020204"/>
            </a:rPr>
            <a:t> and/or influence your organizations work?</a:t>
          </a:r>
          <a:endParaRPr lang="en-US" b="1"/>
        </a:p>
      </dgm:t>
    </dgm:pt>
    <dgm:pt modelId="{F51857DE-8B0F-41B0-8855-6AE7D999263D}" type="parTrans" cxnId="{2EE57F9D-9C8C-4613-9488-824763F06225}">
      <dgm:prSet/>
      <dgm:spPr/>
      <dgm:t>
        <a:bodyPr/>
        <a:lstStyle/>
        <a:p>
          <a:endParaRPr lang="en-US"/>
        </a:p>
      </dgm:t>
    </dgm:pt>
    <dgm:pt modelId="{58AF4B6D-4AB4-4E86-89DC-FF7B4A53349F}" type="sibTrans" cxnId="{2EE57F9D-9C8C-4613-9488-824763F06225}">
      <dgm:prSet/>
      <dgm:spPr/>
      <dgm:t>
        <a:bodyPr/>
        <a:lstStyle/>
        <a:p>
          <a:endParaRPr lang="en-US"/>
        </a:p>
      </dgm:t>
    </dgm:pt>
    <dgm:pt modelId="{CE0BA2AD-CBD7-43B9-9711-D119FF4DCA3F}">
      <dgm:prSet/>
      <dgm:spPr/>
      <dgm:t>
        <a:bodyPr/>
        <a:lstStyle/>
        <a:p>
          <a:pPr rtl="0">
            <a:lnSpc>
              <a:spcPct val="100000"/>
            </a:lnSpc>
            <a:defRPr cap="all"/>
          </a:pPr>
          <a:r>
            <a:rPr lang="en-US" b="1">
              <a:solidFill>
                <a:schemeClr val="tx1"/>
              </a:solidFill>
              <a:latin typeface="Century Gothic"/>
              <a:cs typeface="Segoe UI"/>
            </a:rPr>
            <a:t>Based on your previous response, how is your organization responding to this in programming? </a:t>
          </a:r>
        </a:p>
      </dgm:t>
    </dgm:pt>
    <dgm:pt modelId="{73A1F683-F72E-403D-8106-1C1E5BC7F4F0}" type="parTrans" cxnId="{ACEC67E7-24AF-4D45-BB56-61A2A888EA86}">
      <dgm:prSet/>
      <dgm:spPr/>
      <dgm:t>
        <a:bodyPr/>
        <a:lstStyle/>
        <a:p>
          <a:endParaRPr lang="en-US"/>
        </a:p>
      </dgm:t>
    </dgm:pt>
    <dgm:pt modelId="{E1DF4971-C7BD-47E0-BB2A-A6D5122904D9}" type="sibTrans" cxnId="{ACEC67E7-24AF-4D45-BB56-61A2A888EA86}">
      <dgm:prSet/>
      <dgm:spPr/>
      <dgm:t>
        <a:bodyPr/>
        <a:lstStyle/>
        <a:p>
          <a:endParaRPr lang="en-US"/>
        </a:p>
      </dgm:t>
    </dgm:pt>
    <dgm:pt modelId="{D44A41D5-FC12-427C-B885-45AE2532C2F8}" type="pres">
      <dgm:prSet presAssocID="{1905DECC-6DD1-430C-A850-400EBE16DEC3}" presName="root" presStyleCnt="0">
        <dgm:presLayoutVars>
          <dgm:dir/>
          <dgm:resizeHandles val="exact"/>
        </dgm:presLayoutVars>
      </dgm:prSet>
      <dgm:spPr/>
    </dgm:pt>
    <dgm:pt modelId="{913AECFB-2135-490D-9FBE-D2A93410B21A}" type="pres">
      <dgm:prSet presAssocID="{FA333DBB-DB8A-4533-98A7-93EC4835920F}" presName="compNode" presStyleCnt="0"/>
      <dgm:spPr/>
    </dgm:pt>
    <dgm:pt modelId="{104BAC9E-DCEA-4C18-9718-F752065B437B}" type="pres">
      <dgm:prSet presAssocID="{FA333DBB-DB8A-4533-98A7-93EC4835920F}" presName="iconBgRect" presStyleLbl="bgShp" presStyleIdx="0" presStyleCnt="2"/>
      <dgm:spPr>
        <a:prstGeom prst="round2DiagRect">
          <a:avLst>
            <a:gd name="adj1" fmla="val 29727"/>
            <a:gd name="adj2" fmla="val 0"/>
          </a:avLst>
        </a:prstGeom>
      </dgm:spPr>
    </dgm:pt>
    <dgm:pt modelId="{77273F21-2FC9-46A9-B051-BA9183344750}" type="pres">
      <dgm:prSet presAssocID="{FA333DBB-DB8A-4533-98A7-93EC4835920F}"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ity"/>
        </a:ext>
      </dgm:extLst>
    </dgm:pt>
    <dgm:pt modelId="{01B977D7-337C-4444-AD57-D499787D6B57}" type="pres">
      <dgm:prSet presAssocID="{FA333DBB-DB8A-4533-98A7-93EC4835920F}" presName="spaceRect" presStyleCnt="0"/>
      <dgm:spPr/>
    </dgm:pt>
    <dgm:pt modelId="{148E0BC6-4F2E-4E22-94E9-1A51E2B2C031}" type="pres">
      <dgm:prSet presAssocID="{FA333DBB-DB8A-4533-98A7-93EC4835920F}" presName="textRect" presStyleLbl="revTx" presStyleIdx="0" presStyleCnt="2">
        <dgm:presLayoutVars>
          <dgm:chMax val="1"/>
          <dgm:chPref val="1"/>
        </dgm:presLayoutVars>
      </dgm:prSet>
      <dgm:spPr/>
    </dgm:pt>
    <dgm:pt modelId="{F9C9570C-4EC2-430E-BFCF-12BE093A24AA}" type="pres">
      <dgm:prSet presAssocID="{58AF4B6D-4AB4-4E86-89DC-FF7B4A53349F}" presName="sibTrans" presStyleCnt="0"/>
      <dgm:spPr/>
    </dgm:pt>
    <dgm:pt modelId="{F69EEE7E-A709-44F2-9974-13E8892E48E3}" type="pres">
      <dgm:prSet presAssocID="{CE0BA2AD-CBD7-43B9-9711-D119FF4DCA3F}" presName="compNode" presStyleCnt="0"/>
      <dgm:spPr/>
    </dgm:pt>
    <dgm:pt modelId="{AB36B406-83E5-4917-9BAB-45131C9CDCC6}" type="pres">
      <dgm:prSet presAssocID="{CE0BA2AD-CBD7-43B9-9711-D119FF4DCA3F}" presName="iconBgRect" presStyleLbl="bgShp" presStyleIdx="1" presStyleCnt="2"/>
      <dgm:spPr>
        <a:prstGeom prst="round2DiagRect">
          <a:avLst>
            <a:gd name="adj1" fmla="val 29727"/>
            <a:gd name="adj2" fmla="val 0"/>
          </a:avLst>
        </a:prstGeom>
      </dgm:spPr>
    </dgm:pt>
    <dgm:pt modelId="{30FA777D-4357-47DC-ABC3-46E891FA6680}" type="pres">
      <dgm:prSet presAssocID="{CE0BA2AD-CBD7-43B9-9711-D119FF4DCA3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81DE4CFE-518E-4EC1-A693-52DA174A00BF}" type="pres">
      <dgm:prSet presAssocID="{CE0BA2AD-CBD7-43B9-9711-D119FF4DCA3F}" presName="spaceRect" presStyleCnt="0"/>
      <dgm:spPr/>
    </dgm:pt>
    <dgm:pt modelId="{9FBDA3B9-9DF2-4193-947A-EE2B8E42CF33}" type="pres">
      <dgm:prSet presAssocID="{CE0BA2AD-CBD7-43B9-9711-D119FF4DCA3F}" presName="textRect" presStyleLbl="revTx" presStyleIdx="1" presStyleCnt="2">
        <dgm:presLayoutVars>
          <dgm:chMax val="1"/>
          <dgm:chPref val="1"/>
        </dgm:presLayoutVars>
      </dgm:prSet>
      <dgm:spPr/>
    </dgm:pt>
  </dgm:ptLst>
  <dgm:cxnLst>
    <dgm:cxn modelId="{73BB3C88-6626-4EA7-A87A-0A36F918BC8D}" type="presOf" srcId="{FA333DBB-DB8A-4533-98A7-93EC4835920F}" destId="{148E0BC6-4F2E-4E22-94E9-1A51E2B2C031}" srcOrd="0" destOrd="0" presId="urn:microsoft.com/office/officeart/2018/5/layout/IconLeafLabelList"/>
    <dgm:cxn modelId="{2EE57F9D-9C8C-4613-9488-824763F06225}" srcId="{1905DECC-6DD1-430C-A850-400EBE16DEC3}" destId="{FA333DBB-DB8A-4533-98A7-93EC4835920F}" srcOrd="0" destOrd="0" parTransId="{F51857DE-8B0F-41B0-8855-6AE7D999263D}" sibTransId="{58AF4B6D-4AB4-4E86-89DC-FF7B4A53349F}"/>
    <dgm:cxn modelId="{CCD121BE-5059-4601-ADDD-2C576C2C8964}" type="presOf" srcId="{1905DECC-6DD1-430C-A850-400EBE16DEC3}" destId="{D44A41D5-FC12-427C-B885-45AE2532C2F8}" srcOrd="0" destOrd="0" presId="urn:microsoft.com/office/officeart/2018/5/layout/IconLeafLabelList"/>
    <dgm:cxn modelId="{C33F31D8-3983-46BD-AC87-379C047C7806}" type="presOf" srcId="{CE0BA2AD-CBD7-43B9-9711-D119FF4DCA3F}" destId="{9FBDA3B9-9DF2-4193-947A-EE2B8E42CF33}" srcOrd="0" destOrd="0" presId="urn:microsoft.com/office/officeart/2018/5/layout/IconLeafLabelList"/>
    <dgm:cxn modelId="{ACEC67E7-24AF-4D45-BB56-61A2A888EA86}" srcId="{1905DECC-6DD1-430C-A850-400EBE16DEC3}" destId="{CE0BA2AD-CBD7-43B9-9711-D119FF4DCA3F}" srcOrd="1" destOrd="0" parTransId="{73A1F683-F72E-403D-8106-1C1E5BC7F4F0}" sibTransId="{E1DF4971-C7BD-47E0-BB2A-A6D5122904D9}"/>
    <dgm:cxn modelId="{F00E7588-F165-4D62-8375-25301FBB28A8}" type="presParOf" srcId="{D44A41D5-FC12-427C-B885-45AE2532C2F8}" destId="{913AECFB-2135-490D-9FBE-D2A93410B21A}" srcOrd="0" destOrd="0" presId="urn:microsoft.com/office/officeart/2018/5/layout/IconLeafLabelList"/>
    <dgm:cxn modelId="{303EAC4A-EFED-4AFB-AF34-D7DDEF7078FC}" type="presParOf" srcId="{913AECFB-2135-490D-9FBE-D2A93410B21A}" destId="{104BAC9E-DCEA-4C18-9718-F752065B437B}" srcOrd="0" destOrd="0" presId="urn:microsoft.com/office/officeart/2018/5/layout/IconLeafLabelList"/>
    <dgm:cxn modelId="{F24C8E4D-2503-43D4-8378-600ADC29E855}" type="presParOf" srcId="{913AECFB-2135-490D-9FBE-D2A93410B21A}" destId="{77273F21-2FC9-46A9-B051-BA9183344750}" srcOrd="1" destOrd="0" presId="urn:microsoft.com/office/officeart/2018/5/layout/IconLeafLabelList"/>
    <dgm:cxn modelId="{4C746482-33A5-4164-AF75-7B4BD4460B25}" type="presParOf" srcId="{913AECFB-2135-490D-9FBE-D2A93410B21A}" destId="{01B977D7-337C-4444-AD57-D499787D6B57}" srcOrd="2" destOrd="0" presId="urn:microsoft.com/office/officeart/2018/5/layout/IconLeafLabelList"/>
    <dgm:cxn modelId="{9314CC2E-D520-4967-9D4F-9023480FBE7C}" type="presParOf" srcId="{913AECFB-2135-490D-9FBE-D2A93410B21A}" destId="{148E0BC6-4F2E-4E22-94E9-1A51E2B2C031}" srcOrd="3" destOrd="0" presId="urn:microsoft.com/office/officeart/2018/5/layout/IconLeafLabelList"/>
    <dgm:cxn modelId="{52B4F8A3-03DD-4EF2-BE6E-A8ACF91036BC}" type="presParOf" srcId="{D44A41D5-FC12-427C-B885-45AE2532C2F8}" destId="{F9C9570C-4EC2-430E-BFCF-12BE093A24AA}" srcOrd="1" destOrd="0" presId="urn:microsoft.com/office/officeart/2018/5/layout/IconLeafLabelList"/>
    <dgm:cxn modelId="{431AF648-E3B1-4250-87CC-B505A557CE30}" type="presParOf" srcId="{D44A41D5-FC12-427C-B885-45AE2532C2F8}" destId="{F69EEE7E-A709-44F2-9974-13E8892E48E3}" srcOrd="2" destOrd="0" presId="urn:microsoft.com/office/officeart/2018/5/layout/IconLeafLabelList"/>
    <dgm:cxn modelId="{0B1F20C6-F085-4CA0-B6AF-1342B08B8E09}" type="presParOf" srcId="{F69EEE7E-A709-44F2-9974-13E8892E48E3}" destId="{AB36B406-83E5-4917-9BAB-45131C9CDCC6}" srcOrd="0" destOrd="0" presId="urn:microsoft.com/office/officeart/2018/5/layout/IconLeafLabelList"/>
    <dgm:cxn modelId="{991ED085-DE4C-49A7-AF0E-97697DAF3835}" type="presParOf" srcId="{F69EEE7E-A709-44F2-9974-13E8892E48E3}" destId="{30FA777D-4357-47DC-ABC3-46E891FA6680}" srcOrd="1" destOrd="0" presId="urn:microsoft.com/office/officeart/2018/5/layout/IconLeafLabelList"/>
    <dgm:cxn modelId="{1B87FABB-1F2F-4062-9D18-EF670326523B}" type="presParOf" srcId="{F69EEE7E-A709-44F2-9974-13E8892E48E3}" destId="{81DE4CFE-518E-4EC1-A693-52DA174A00BF}" srcOrd="2" destOrd="0" presId="urn:microsoft.com/office/officeart/2018/5/layout/IconLeafLabelList"/>
    <dgm:cxn modelId="{77C6F22B-524C-4500-A001-0F12D9C3C326}" type="presParOf" srcId="{F69EEE7E-A709-44F2-9974-13E8892E48E3}" destId="{9FBDA3B9-9DF2-4193-947A-EE2B8E42CF33}" srcOrd="3" destOrd="0" presId="urn:microsoft.com/office/officeart/2018/5/layout/IconLeaf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05D3A5-EBC1-4E49-A50D-39D78EB1E7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A91506-D044-4D7A-B5A5-805A0549015E}">
      <dgm:prSet/>
      <dgm:spPr/>
      <dgm:t>
        <a:bodyPr/>
        <a:lstStyle/>
        <a:p>
          <a:pPr>
            <a:lnSpc>
              <a:spcPct val="100000"/>
            </a:lnSpc>
          </a:pPr>
          <a:r>
            <a:rPr lang="en-US" b="1" dirty="0">
              <a:latin typeface="Century Gothic" panose="020B0502020202020204"/>
            </a:rPr>
            <a:t>Is</a:t>
          </a:r>
          <a:r>
            <a:rPr lang="en-US" b="1" dirty="0"/>
            <a:t> the city doing enough to </a:t>
          </a:r>
          <a:r>
            <a:rPr lang="en-US" b="1" dirty="0">
              <a:latin typeface="Century Gothic" panose="020B0502020202020204"/>
            </a:rPr>
            <a:t>counteract</a:t>
          </a:r>
          <a:r>
            <a:rPr lang="en-US" b="1" dirty="0"/>
            <a:t> climate change</a:t>
          </a:r>
          <a:r>
            <a:rPr lang="en-US" b="1" dirty="0">
              <a:latin typeface="Century Gothic" panose="020B0502020202020204"/>
            </a:rPr>
            <a:t>?</a:t>
          </a:r>
          <a:endParaRPr lang="en-US" b="1" dirty="0"/>
        </a:p>
      </dgm:t>
    </dgm:pt>
    <dgm:pt modelId="{B383AE89-3517-437D-8013-5E6D2E5B4D08}" type="parTrans" cxnId="{EBA17AAD-ABF7-41A7-B7BC-324E2013D6E4}">
      <dgm:prSet/>
      <dgm:spPr/>
      <dgm:t>
        <a:bodyPr/>
        <a:lstStyle/>
        <a:p>
          <a:endParaRPr lang="en-US"/>
        </a:p>
      </dgm:t>
    </dgm:pt>
    <dgm:pt modelId="{BB071FD2-F81D-4A41-8208-745A990377E6}" type="sibTrans" cxnId="{EBA17AAD-ABF7-41A7-B7BC-324E2013D6E4}">
      <dgm:prSet/>
      <dgm:spPr/>
      <dgm:t>
        <a:bodyPr/>
        <a:lstStyle/>
        <a:p>
          <a:endParaRPr lang="en-US"/>
        </a:p>
      </dgm:t>
    </dgm:pt>
    <dgm:pt modelId="{3D984354-16C1-4D8D-A38E-1C0A4810CDF7}" type="pres">
      <dgm:prSet presAssocID="{3005D3A5-EBC1-4E49-A50D-39D78EB1E7F5}" presName="root" presStyleCnt="0">
        <dgm:presLayoutVars>
          <dgm:dir/>
          <dgm:resizeHandles val="exact"/>
        </dgm:presLayoutVars>
      </dgm:prSet>
      <dgm:spPr/>
    </dgm:pt>
    <dgm:pt modelId="{4A053AC3-DAF0-4938-9D9F-E0D1C00262EE}" type="pres">
      <dgm:prSet presAssocID="{23A91506-D044-4D7A-B5A5-805A0549015E}" presName="compNode" presStyleCnt="0"/>
      <dgm:spPr/>
    </dgm:pt>
    <dgm:pt modelId="{4571241C-88DA-4338-9304-B6C8C3FB620D}" type="pres">
      <dgm:prSet presAssocID="{23A91506-D044-4D7A-B5A5-805A0549015E}" presName="bgRect" presStyleLbl="bgShp" presStyleIdx="0" presStyleCnt="1"/>
      <dgm:spPr/>
    </dgm:pt>
    <dgm:pt modelId="{57737E06-AB51-4D89-AB93-07B96BCE2ECA}" type="pres">
      <dgm:prSet presAssocID="{23A91506-D044-4D7A-B5A5-805A0549015E}"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ity"/>
        </a:ext>
      </dgm:extLst>
    </dgm:pt>
    <dgm:pt modelId="{2B5F2F2E-D1C8-48C8-9817-DB49099A7D24}" type="pres">
      <dgm:prSet presAssocID="{23A91506-D044-4D7A-B5A5-805A0549015E}" presName="spaceRect" presStyleCnt="0"/>
      <dgm:spPr/>
    </dgm:pt>
    <dgm:pt modelId="{9C8E17CC-CDD6-40C1-A335-EB3430A5434E}" type="pres">
      <dgm:prSet presAssocID="{23A91506-D044-4D7A-B5A5-805A0549015E}" presName="parTx" presStyleLbl="revTx" presStyleIdx="0" presStyleCnt="1">
        <dgm:presLayoutVars>
          <dgm:chMax val="0"/>
          <dgm:chPref val="0"/>
        </dgm:presLayoutVars>
      </dgm:prSet>
      <dgm:spPr/>
    </dgm:pt>
  </dgm:ptLst>
  <dgm:cxnLst>
    <dgm:cxn modelId="{241FE485-CE27-45C2-9D8B-0A9E9C810025}" type="presOf" srcId="{3005D3A5-EBC1-4E49-A50D-39D78EB1E7F5}" destId="{3D984354-16C1-4D8D-A38E-1C0A4810CDF7}" srcOrd="0" destOrd="0" presId="urn:microsoft.com/office/officeart/2018/2/layout/IconVerticalSolidList"/>
    <dgm:cxn modelId="{EBA17AAD-ABF7-41A7-B7BC-324E2013D6E4}" srcId="{3005D3A5-EBC1-4E49-A50D-39D78EB1E7F5}" destId="{23A91506-D044-4D7A-B5A5-805A0549015E}" srcOrd="0" destOrd="0" parTransId="{B383AE89-3517-437D-8013-5E6D2E5B4D08}" sibTransId="{BB071FD2-F81D-4A41-8208-745A990377E6}"/>
    <dgm:cxn modelId="{ECFE95BF-9512-4E4B-BC6D-FF111F400C3D}" type="presOf" srcId="{23A91506-D044-4D7A-B5A5-805A0549015E}" destId="{9C8E17CC-CDD6-40C1-A335-EB3430A5434E}" srcOrd="0" destOrd="0" presId="urn:microsoft.com/office/officeart/2018/2/layout/IconVerticalSolidList"/>
    <dgm:cxn modelId="{A4F1F83E-17A6-4DAF-95D1-B8D14FB62936}" type="presParOf" srcId="{3D984354-16C1-4D8D-A38E-1C0A4810CDF7}" destId="{4A053AC3-DAF0-4938-9D9F-E0D1C00262EE}" srcOrd="0" destOrd="0" presId="urn:microsoft.com/office/officeart/2018/2/layout/IconVerticalSolidList"/>
    <dgm:cxn modelId="{C69D245A-ABF0-40E3-90CD-1D8EDC14F4AD}" type="presParOf" srcId="{4A053AC3-DAF0-4938-9D9F-E0D1C00262EE}" destId="{4571241C-88DA-4338-9304-B6C8C3FB620D}" srcOrd="0" destOrd="0" presId="urn:microsoft.com/office/officeart/2018/2/layout/IconVerticalSolidList"/>
    <dgm:cxn modelId="{A9845CB4-7D18-4055-8579-83A897EA72F3}" type="presParOf" srcId="{4A053AC3-DAF0-4938-9D9F-E0D1C00262EE}" destId="{57737E06-AB51-4D89-AB93-07B96BCE2ECA}" srcOrd="1" destOrd="0" presId="urn:microsoft.com/office/officeart/2018/2/layout/IconVerticalSolidList"/>
    <dgm:cxn modelId="{51DD726A-B862-4888-BD3F-212E7B0B2F52}" type="presParOf" srcId="{4A053AC3-DAF0-4938-9D9F-E0D1C00262EE}" destId="{2B5F2F2E-D1C8-48C8-9817-DB49099A7D24}" srcOrd="2" destOrd="0" presId="urn:microsoft.com/office/officeart/2018/2/layout/IconVerticalSolidList"/>
    <dgm:cxn modelId="{FA425862-6B1B-4E51-A3E3-4D4A68AD1F3F}" type="presParOf" srcId="{4A053AC3-DAF0-4938-9D9F-E0D1C00262EE}" destId="{9C8E17CC-CDD6-40C1-A335-EB3430A5434E}"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05D3A5-EBC1-4E49-A50D-39D78EB1E7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FC8B6D-BD79-4EC4-9704-E827DF84D02B}">
      <dgm:prSet/>
      <dgm:spPr/>
      <dgm:t>
        <a:bodyPr/>
        <a:lstStyle/>
        <a:p>
          <a:pPr rtl="0">
            <a:lnSpc>
              <a:spcPct val="100000"/>
            </a:lnSpc>
          </a:pPr>
          <a:r>
            <a:rPr lang="en-US" b="1" dirty="0">
              <a:solidFill>
                <a:schemeClr val="tx1"/>
              </a:solidFill>
              <a:latin typeface="Century Gothic"/>
              <a:cs typeface="Segoe UI"/>
            </a:rPr>
            <a:t>What does your organization wish the City would do better to address climate issues? </a:t>
          </a:r>
        </a:p>
      </dgm:t>
    </dgm:pt>
    <dgm:pt modelId="{F5730719-B894-46AA-8D1B-3F48ADC697C3}" type="parTrans" cxnId="{0533A0E8-4972-4DE6-9497-50CFFAECE380}">
      <dgm:prSet/>
      <dgm:spPr/>
      <dgm:t>
        <a:bodyPr/>
        <a:lstStyle/>
        <a:p>
          <a:endParaRPr lang="en-US"/>
        </a:p>
      </dgm:t>
    </dgm:pt>
    <dgm:pt modelId="{0613E861-A2C8-4DF7-8A7C-CDF217D38FA1}" type="sibTrans" cxnId="{0533A0E8-4972-4DE6-9497-50CFFAECE380}">
      <dgm:prSet/>
      <dgm:spPr/>
      <dgm:t>
        <a:bodyPr/>
        <a:lstStyle/>
        <a:p>
          <a:endParaRPr lang="en-US"/>
        </a:p>
      </dgm:t>
    </dgm:pt>
    <dgm:pt modelId="{3D984354-16C1-4D8D-A38E-1C0A4810CDF7}" type="pres">
      <dgm:prSet presAssocID="{3005D3A5-EBC1-4E49-A50D-39D78EB1E7F5}" presName="root" presStyleCnt="0">
        <dgm:presLayoutVars>
          <dgm:dir/>
          <dgm:resizeHandles val="exact"/>
        </dgm:presLayoutVars>
      </dgm:prSet>
      <dgm:spPr/>
    </dgm:pt>
    <dgm:pt modelId="{2F893985-DFFA-4604-8CC9-2DA9DEFCCC4C}" type="pres">
      <dgm:prSet presAssocID="{4AFC8B6D-BD79-4EC4-9704-E827DF84D02B}" presName="compNode" presStyleCnt="0"/>
      <dgm:spPr/>
    </dgm:pt>
    <dgm:pt modelId="{C90EBB01-EEC4-49B1-AE5C-64E15BFE55FD}" type="pres">
      <dgm:prSet presAssocID="{4AFC8B6D-BD79-4EC4-9704-E827DF84D02B}" presName="bgRect" presStyleLbl="bgShp" presStyleIdx="0" presStyleCnt="1"/>
      <dgm:spPr/>
    </dgm:pt>
    <dgm:pt modelId="{9908A5D1-55EC-4A42-8F16-0CB0E7C9EAF7}" type="pres">
      <dgm:prSet presAssocID="{4AFC8B6D-BD79-4EC4-9704-E827DF84D02B}"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rmometer"/>
        </a:ext>
      </dgm:extLst>
    </dgm:pt>
    <dgm:pt modelId="{7A8AA789-3E81-40EF-A767-3289E4D428CC}" type="pres">
      <dgm:prSet presAssocID="{4AFC8B6D-BD79-4EC4-9704-E827DF84D02B}" presName="spaceRect" presStyleCnt="0"/>
      <dgm:spPr/>
    </dgm:pt>
    <dgm:pt modelId="{B7250F89-1E92-4975-8DD6-3CDD05070792}" type="pres">
      <dgm:prSet presAssocID="{4AFC8B6D-BD79-4EC4-9704-E827DF84D02B}" presName="parTx" presStyleLbl="revTx" presStyleIdx="0" presStyleCnt="1">
        <dgm:presLayoutVars>
          <dgm:chMax val="0"/>
          <dgm:chPref val="0"/>
        </dgm:presLayoutVars>
      </dgm:prSet>
      <dgm:spPr/>
    </dgm:pt>
  </dgm:ptLst>
  <dgm:cxnLst>
    <dgm:cxn modelId="{F272A920-2113-4BE0-9524-9C8DCC1999A1}" type="presOf" srcId="{4AFC8B6D-BD79-4EC4-9704-E827DF84D02B}" destId="{B7250F89-1E92-4975-8DD6-3CDD05070792}" srcOrd="0" destOrd="0" presId="urn:microsoft.com/office/officeart/2018/2/layout/IconVerticalSolidList"/>
    <dgm:cxn modelId="{241FE485-CE27-45C2-9D8B-0A9E9C810025}" type="presOf" srcId="{3005D3A5-EBC1-4E49-A50D-39D78EB1E7F5}" destId="{3D984354-16C1-4D8D-A38E-1C0A4810CDF7}" srcOrd="0" destOrd="0" presId="urn:microsoft.com/office/officeart/2018/2/layout/IconVerticalSolidList"/>
    <dgm:cxn modelId="{0533A0E8-4972-4DE6-9497-50CFFAECE380}" srcId="{3005D3A5-EBC1-4E49-A50D-39D78EB1E7F5}" destId="{4AFC8B6D-BD79-4EC4-9704-E827DF84D02B}" srcOrd="0" destOrd="0" parTransId="{F5730719-B894-46AA-8D1B-3F48ADC697C3}" sibTransId="{0613E861-A2C8-4DF7-8A7C-CDF217D38FA1}"/>
    <dgm:cxn modelId="{85FFA9BB-FD50-4245-928C-F84439AA770A}" type="presParOf" srcId="{3D984354-16C1-4D8D-A38E-1C0A4810CDF7}" destId="{2F893985-DFFA-4604-8CC9-2DA9DEFCCC4C}" srcOrd="0" destOrd="0" presId="urn:microsoft.com/office/officeart/2018/2/layout/IconVerticalSolidList"/>
    <dgm:cxn modelId="{E7446890-D05D-4A96-8B45-10F5536098C8}" type="presParOf" srcId="{2F893985-DFFA-4604-8CC9-2DA9DEFCCC4C}" destId="{C90EBB01-EEC4-49B1-AE5C-64E15BFE55FD}" srcOrd="0" destOrd="0" presId="urn:microsoft.com/office/officeart/2018/2/layout/IconVerticalSolidList"/>
    <dgm:cxn modelId="{B6190DC9-4825-4579-986A-73706FA21E81}" type="presParOf" srcId="{2F893985-DFFA-4604-8CC9-2DA9DEFCCC4C}" destId="{9908A5D1-55EC-4A42-8F16-0CB0E7C9EAF7}" srcOrd="1" destOrd="0" presId="urn:microsoft.com/office/officeart/2018/2/layout/IconVerticalSolidList"/>
    <dgm:cxn modelId="{1C4830FF-29C7-4D65-8406-FDF879814581}" type="presParOf" srcId="{2F893985-DFFA-4604-8CC9-2DA9DEFCCC4C}" destId="{7A8AA789-3E81-40EF-A767-3289E4D428CC}" srcOrd="2" destOrd="0" presId="urn:microsoft.com/office/officeart/2018/2/layout/IconVerticalSolidList"/>
    <dgm:cxn modelId="{9ABDE948-6DE0-44F4-B169-E38A56B2A8DA}" type="presParOf" srcId="{2F893985-DFFA-4604-8CC9-2DA9DEFCCC4C}" destId="{B7250F89-1E92-4975-8DD6-3CDD05070792}" srcOrd="3" destOrd="0" presId="urn:microsoft.com/office/officeart/2018/2/layout/IconVerticalSoli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10A8B-2CAB-4839-98B8-41B3EC341108}">
      <dsp:nvSpPr>
        <dsp:cNvPr id="0" name=""/>
        <dsp:cNvSpPr/>
      </dsp:nvSpPr>
      <dsp:spPr>
        <a:xfrm>
          <a:off x="1507680" y="3295801"/>
          <a:ext cx="1745816" cy="17458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437D69-B7F8-4679-A22B-CBF568F20DDF}">
      <dsp:nvSpPr>
        <dsp:cNvPr id="0" name=""/>
        <dsp:cNvSpPr/>
      </dsp:nvSpPr>
      <dsp:spPr>
        <a:xfrm>
          <a:off x="440792" y="5619750"/>
          <a:ext cx="387959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t>The City lacks CFBO perspectives on how hyperlocal climate emergencies are affecting communities</a:t>
          </a:r>
        </a:p>
      </dsp:txBody>
      <dsp:txXfrm>
        <a:off x="440792" y="5619750"/>
        <a:ext cx="3879592" cy="720000"/>
      </dsp:txXfrm>
    </dsp:sp>
    <dsp:sp modelId="{3197EBA5-EC9F-4316-8C8B-BA8B43A646D2}">
      <dsp:nvSpPr>
        <dsp:cNvPr id="0" name=""/>
        <dsp:cNvSpPr/>
      </dsp:nvSpPr>
      <dsp:spPr>
        <a:xfrm>
          <a:off x="6066202" y="3295801"/>
          <a:ext cx="1745816" cy="17458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723306-00A2-40C3-9D02-3C2167628F46}">
      <dsp:nvSpPr>
        <dsp:cNvPr id="0" name=""/>
        <dsp:cNvSpPr/>
      </dsp:nvSpPr>
      <dsp:spPr>
        <a:xfrm>
          <a:off x="4999314" y="5619750"/>
          <a:ext cx="387959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t>No centralized dataset exists to capture CFBO insights on climate impacts</a:t>
          </a:r>
        </a:p>
      </dsp:txBody>
      <dsp:txXfrm>
        <a:off x="4999314" y="5619750"/>
        <a:ext cx="3879592" cy="720000"/>
      </dsp:txXfrm>
    </dsp:sp>
    <dsp:sp modelId="{CECD6E87-A065-4FF6-B573-F094D2FA8D2F}">
      <dsp:nvSpPr>
        <dsp:cNvPr id="0" name=""/>
        <dsp:cNvSpPr/>
      </dsp:nvSpPr>
      <dsp:spPr>
        <a:xfrm>
          <a:off x="10624723" y="3295801"/>
          <a:ext cx="1745816" cy="17458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EB32A9-1548-4CF6-9E82-F2DE24A65C21}">
      <dsp:nvSpPr>
        <dsp:cNvPr id="0" name=""/>
        <dsp:cNvSpPr/>
      </dsp:nvSpPr>
      <dsp:spPr>
        <a:xfrm>
          <a:off x="9557835" y="5619750"/>
          <a:ext cx="387959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0">
            <a:lnSpc>
              <a:spcPct val="90000"/>
            </a:lnSpc>
            <a:spcBef>
              <a:spcPct val="0"/>
            </a:spcBef>
            <a:spcAft>
              <a:spcPct val="35000"/>
            </a:spcAft>
            <a:buNone/>
          </a:pPr>
          <a:r>
            <a:rPr lang="en-US" sz="1200" b="1" kern="1200"/>
            <a:t>Extreme weather is worsening!</a:t>
          </a:r>
          <a:r>
            <a:rPr lang="en-US" sz="1200" b="1" kern="1200">
              <a:latin typeface="Century Gothic" panose="020B0502020202020204"/>
            </a:rPr>
            <a:t> We want to hear from you!</a:t>
          </a:r>
          <a:endParaRPr lang="en-US" sz="1200" b="1" kern="1200"/>
        </a:p>
      </dsp:txBody>
      <dsp:txXfrm>
        <a:off x="9557835" y="5619750"/>
        <a:ext cx="3879592" cy="720000"/>
      </dsp:txXfrm>
    </dsp:sp>
    <dsp:sp modelId="{C5717B80-DC59-456E-8C55-4D1E473024F4}">
      <dsp:nvSpPr>
        <dsp:cNvPr id="0" name=""/>
        <dsp:cNvSpPr/>
      </dsp:nvSpPr>
      <dsp:spPr>
        <a:xfrm>
          <a:off x="15183245" y="3295801"/>
          <a:ext cx="1745816" cy="17458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B32D5C-D5D4-4E04-9CD1-2C952B86EF04}">
      <dsp:nvSpPr>
        <dsp:cNvPr id="0" name=""/>
        <dsp:cNvSpPr/>
      </dsp:nvSpPr>
      <dsp:spPr>
        <a:xfrm>
          <a:off x="14116357" y="5619750"/>
          <a:ext cx="387959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t>Community‑driven solutions are essential, and CFBOs are trusted partners who can help identify gaps, shape interventions, and strengthen preparedness for those most at risk.</a:t>
          </a:r>
        </a:p>
      </dsp:txBody>
      <dsp:txXfrm>
        <a:off x="14116357" y="5619750"/>
        <a:ext cx="387959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C8ACA-0761-475D-BA65-10782F72ECF7}">
      <dsp:nvSpPr>
        <dsp:cNvPr id="0" name=""/>
        <dsp:cNvSpPr/>
      </dsp:nvSpPr>
      <dsp:spPr>
        <a:xfrm>
          <a:off x="0" y="2796"/>
          <a:ext cx="14507321" cy="14173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B284E-5F32-40DF-A7CC-2D6E23B98C81}">
      <dsp:nvSpPr>
        <dsp:cNvPr id="0" name=""/>
        <dsp:cNvSpPr/>
      </dsp:nvSpPr>
      <dsp:spPr>
        <a:xfrm>
          <a:off x="428751" y="321702"/>
          <a:ext cx="779547" cy="7795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81209B-1B5D-4C92-ADA4-148691CA1992}">
      <dsp:nvSpPr>
        <dsp:cNvPr id="0" name=""/>
        <dsp:cNvSpPr/>
      </dsp:nvSpPr>
      <dsp:spPr>
        <a:xfrm>
          <a:off x="1637049" y="2796"/>
          <a:ext cx="12870271" cy="141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4" tIns="150004" rIns="150004" bIns="150004" numCol="1" spcCol="1270" anchor="ctr" anchorCtr="0">
          <a:noAutofit/>
        </a:bodyPr>
        <a:lstStyle/>
        <a:p>
          <a:pPr marL="0" lvl="0" indent="0" algn="l" defTabSz="977900">
            <a:lnSpc>
              <a:spcPct val="100000"/>
            </a:lnSpc>
            <a:spcBef>
              <a:spcPct val="0"/>
            </a:spcBef>
            <a:spcAft>
              <a:spcPct val="35000"/>
            </a:spcAft>
            <a:buNone/>
          </a:pPr>
          <a:r>
            <a:rPr lang="en-US" sz="2200" b="1" kern="1200"/>
            <a:t>What borough is your Organization based in?</a:t>
          </a:r>
        </a:p>
      </dsp:txBody>
      <dsp:txXfrm>
        <a:off x="1637049" y="2796"/>
        <a:ext cx="12870271" cy="1417358"/>
      </dsp:txXfrm>
    </dsp:sp>
    <dsp:sp modelId="{579CF34A-E685-4E0C-BAEC-50DA7ECC421E}">
      <dsp:nvSpPr>
        <dsp:cNvPr id="0" name=""/>
        <dsp:cNvSpPr/>
      </dsp:nvSpPr>
      <dsp:spPr>
        <a:xfrm>
          <a:off x="0" y="1774494"/>
          <a:ext cx="14507321" cy="14173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D3058-900B-4041-8D7B-76965764801B}">
      <dsp:nvSpPr>
        <dsp:cNvPr id="0" name=""/>
        <dsp:cNvSpPr/>
      </dsp:nvSpPr>
      <dsp:spPr>
        <a:xfrm>
          <a:off x="428751" y="2093400"/>
          <a:ext cx="779547" cy="7795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F02C81F-C589-4F6F-BBAA-2B91F58A4BF9}">
      <dsp:nvSpPr>
        <dsp:cNvPr id="0" name=""/>
        <dsp:cNvSpPr/>
      </dsp:nvSpPr>
      <dsp:spPr>
        <a:xfrm>
          <a:off x="1637049" y="1774494"/>
          <a:ext cx="12870271" cy="141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4" tIns="150004" rIns="150004" bIns="150004" numCol="1" spcCol="1270" anchor="ctr" anchorCtr="0">
          <a:noAutofit/>
        </a:bodyPr>
        <a:lstStyle/>
        <a:p>
          <a:pPr marL="0" lvl="0" indent="0" algn="l" defTabSz="977900">
            <a:lnSpc>
              <a:spcPct val="100000"/>
            </a:lnSpc>
            <a:spcBef>
              <a:spcPct val="0"/>
            </a:spcBef>
            <a:spcAft>
              <a:spcPct val="35000"/>
            </a:spcAft>
            <a:buNone/>
          </a:pPr>
          <a:r>
            <a:rPr lang="en-US" sz="2200" b="1" kern="1200"/>
            <a:t>How big is you Organization in terms of support &amp; staffing? </a:t>
          </a:r>
        </a:p>
      </dsp:txBody>
      <dsp:txXfrm>
        <a:off x="1637049" y="1774494"/>
        <a:ext cx="12870271" cy="1417358"/>
      </dsp:txXfrm>
    </dsp:sp>
    <dsp:sp modelId="{88F06E28-24BB-4F31-B295-0BF4283E4B77}">
      <dsp:nvSpPr>
        <dsp:cNvPr id="0" name=""/>
        <dsp:cNvSpPr/>
      </dsp:nvSpPr>
      <dsp:spPr>
        <a:xfrm>
          <a:off x="0" y="3546193"/>
          <a:ext cx="14507321" cy="14173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AB33A-F744-440B-B043-B7D48991B9B1}">
      <dsp:nvSpPr>
        <dsp:cNvPr id="0" name=""/>
        <dsp:cNvSpPr/>
      </dsp:nvSpPr>
      <dsp:spPr>
        <a:xfrm>
          <a:off x="428751" y="3865099"/>
          <a:ext cx="779547" cy="7795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CC3D34-D747-4DB4-BA23-8E3E6720E1C7}">
      <dsp:nvSpPr>
        <dsp:cNvPr id="0" name=""/>
        <dsp:cNvSpPr/>
      </dsp:nvSpPr>
      <dsp:spPr>
        <a:xfrm>
          <a:off x="1637049" y="3546193"/>
          <a:ext cx="12870271" cy="141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4" tIns="150004" rIns="150004" bIns="150004" numCol="1" spcCol="1270" anchor="ctr" anchorCtr="0">
          <a:noAutofit/>
        </a:bodyPr>
        <a:lstStyle/>
        <a:p>
          <a:pPr marL="0" lvl="0" indent="0" algn="l" defTabSz="977900">
            <a:lnSpc>
              <a:spcPct val="100000"/>
            </a:lnSpc>
            <a:spcBef>
              <a:spcPct val="0"/>
            </a:spcBef>
            <a:spcAft>
              <a:spcPct val="35000"/>
            </a:spcAft>
            <a:buNone/>
          </a:pPr>
          <a:r>
            <a:rPr lang="en-US" sz="2200" b="1" kern="1200"/>
            <a:t>What is your Organization listed as?</a:t>
          </a:r>
        </a:p>
      </dsp:txBody>
      <dsp:txXfrm>
        <a:off x="1637049" y="3546193"/>
        <a:ext cx="12870271" cy="1417358"/>
      </dsp:txXfrm>
    </dsp:sp>
    <dsp:sp modelId="{5FEA612C-3B99-4A7B-95DE-19A9F10D9A26}">
      <dsp:nvSpPr>
        <dsp:cNvPr id="0" name=""/>
        <dsp:cNvSpPr/>
      </dsp:nvSpPr>
      <dsp:spPr>
        <a:xfrm>
          <a:off x="0" y="5317891"/>
          <a:ext cx="14507321" cy="14173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1B2A2-2A0E-45EC-86A2-00C417C270CE}">
      <dsp:nvSpPr>
        <dsp:cNvPr id="0" name=""/>
        <dsp:cNvSpPr/>
      </dsp:nvSpPr>
      <dsp:spPr>
        <a:xfrm>
          <a:off x="428751" y="5636797"/>
          <a:ext cx="779547" cy="7795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59DB64-4D01-427E-8675-DDB7DA883048}">
      <dsp:nvSpPr>
        <dsp:cNvPr id="0" name=""/>
        <dsp:cNvSpPr/>
      </dsp:nvSpPr>
      <dsp:spPr>
        <a:xfrm>
          <a:off x="1637049" y="5317891"/>
          <a:ext cx="12870271" cy="141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4" tIns="150004" rIns="150004" bIns="150004" numCol="1" spcCol="1270" anchor="ctr" anchorCtr="0">
          <a:noAutofit/>
        </a:bodyPr>
        <a:lstStyle/>
        <a:p>
          <a:pPr marL="0" lvl="0" indent="0" algn="l" defTabSz="977900">
            <a:lnSpc>
              <a:spcPct val="100000"/>
            </a:lnSpc>
            <a:spcBef>
              <a:spcPct val="0"/>
            </a:spcBef>
            <a:spcAft>
              <a:spcPct val="35000"/>
            </a:spcAft>
            <a:buNone/>
          </a:pPr>
          <a:r>
            <a:rPr lang="en-US" sz="2200" b="1" kern="1200"/>
            <a:t>Please select the area(s) of focus for your Organization based on the list</a:t>
          </a:r>
        </a:p>
      </dsp:txBody>
      <dsp:txXfrm>
        <a:off x="1637049" y="5317891"/>
        <a:ext cx="12870271" cy="14173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8D7B4-EC8A-413B-ADAA-E0D6FEAFC65A}">
      <dsp:nvSpPr>
        <dsp:cNvPr id="0" name=""/>
        <dsp:cNvSpPr/>
      </dsp:nvSpPr>
      <dsp:spPr>
        <a:xfrm>
          <a:off x="0" y="2331385"/>
          <a:ext cx="13756866" cy="19983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3151C-84E5-465A-AF7E-384F10288157}">
      <dsp:nvSpPr>
        <dsp:cNvPr id="0" name=""/>
        <dsp:cNvSpPr/>
      </dsp:nvSpPr>
      <dsp:spPr>
        <a:xfrm>
          <a:off x="604494" y="2781009"/>
          <a:ext cx="1099081" cy="10990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80AB97B-1580-42F7-A1E3-92BF777A0272}">
      <dsp:nvSpPr>
        <dsp:cNvPr id="0" name=""/>
        <dsp:cNvSpPr/>
      </dsp:nvSpPr>
      <dsp:spPr>
        <a:xfrm>
          <a:off x="2308071" y="2331385"/>
          <a:ext cx="11448794" cy="199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90" tIns="211490" rIns="211490" bIns="211490" numCol="1" spcCol="1270" anchor="ctr" anchorCtr="0">
          <a:noAutofit/>
        </a:bodyPr>
        <a:lstStyle/>
        <a:p>
          <a:pPr marL="0" lvl="0" indent="0" algn="l" defTabSz="1111250" rtl="0">
            <a:lnSpc>
              <a:spcPct val="100000"/>
            </a:lnSpc>
            <a:spcBef>
              <a:spcPct val="0"/>
            </a:spcBef>
            <a:spcAft>
              <a:spcPct val="35000"/>
            </a:spcAft>
            <a:buNone/>
          </a:pPr>
          <a:r>
            <a:rPr lang="en-US" sz="2500" b="1" kern="1200" dirty="0"/>
            <a:t> Based on this survey's definition, is </a:t>
          </a:r>
          <a:r>
            <a:rPr lang="en-US" sz="2500" b="1" kern="1200" dirty="0">
              <a:latin typeface="Century Gothic" panose="020B0502020202020204"/>
            </a:rPr>
            <a:t>protecting your community against climate hazards</a:t>
          </a:r>
          <a:r>
            <a:rPr lang="en-US" sz="2500" b="1" kern="1200" dirty="0"/>
            <a:t> a priority for your organization?</a:t>
          </a:r>
          <a:endParaRPr lang="en-US" sz="2500" b="0" kern="1200" dirty="0">
            <a:solidFill>
              <a:srgbClr val="000000"/>
            </a:solidFill>
            <a:latin typeface="Segoe UI"/>
            <a:cs typeface="Segoe UI"/>
          </a:endParaRPr>
        </a:p>
      </dsp:txBody>
      <dsp:txXfrm>
        <a:off x="2308071" y="2331385"/>
        <a:ext cx="11448794" cy="1998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BF7D6-F17C-4094-A7B6-569E2DBCCF6C}">
      <dsp:nvSpPr>
        <dsp:cNvPr id="0" name=""/>
        <dsp:cNvSpPr/>
      </dsp:nvSpPr>
      <dsp:spPr>
        <a:xfrm>
          <a:off x="0" y="2331384"/>
          <a:ext cx="13652957" cy="199832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4B79D-C7C2-4983-B613-FA8727A463E3}">
      <dsp:nvSpPr>
        <dsp:cNvPr id="0" name=""/>
        <dsp:cNvSpPr/>
      </dsp:nvSpPr>
      <dsp:spPr>
        <a:xfrm>
          <a:off x="604494" y="2781008"/>
          <a:ext cx="1099081" cy="10990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AC2D0E-E663-4DA4-B016-B3977A19CF53}">
      <dsp:nvSpPr>
        <dsp:cNvPr id="0" name=""/>
        <dsp:cNvSpPr/>
      </dsp:nvSpPr>
      <dsp:spPr>
        <a:xfrm>
          <a:off x="2308070" y="2331384"/>
          <a:ext cx="11344886" cy="1998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90" tIns="211490" rIns="211490" bIns="211490" numCol="1" spcCol="1270" anchor="ctr" anchorCtr="0">
          <a:noAutofit/>
        </a:bodyPr>
        <a:lstStyle/>
        <a:p>
          <a:pPr marL="0" lvl="0" indent="0" algn="l" defTabSz="1111250" rtl="0">
            <a:lnSpc>
              <a:spcPct val="100000"/>
            </a:lnSpc>
            <a:spcBef>
              <a:spcPct val="0"/>
            </a:spcBef>
            <a:spcAft>
              <a:spcPct val="35000"/>
            </a:spcAft>
            <a:buNone/>
          </a:pPr>
          <a:r>
            <a:rPr lang="en-US" sz="2500" b="1" kern="1200" dirty="0">
              <a:latin typeface="Century Gothic" panose="020B0502020202020204"/>
            </a:rPr>
            <a:t>Based on your last response, are there barriers preventing your organization from prioritizing Climate Resiliency? </a:t>
          </a:r>
          <a:endParaRPr lang="en-US" sz="2500" b="1" kern="1200" dirty="0">
            <a:solidFill>
              <a:srgbClr val="000000"/>
            </a:solidFill>
            <a:latin typeface="Century Gothic"/>
            <a:cs typeface="Segoe UI"/>
          </a:endParaRPr>
        </a:p>
      </dsp:txBody>
      <dsp:txXfrm>
        <a:off x="2308070" y="2331384"/>
        <a:ext cx="11344886" cy="19983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BAC9E-DCEA-4C18-9718-F752065B437B}">
      <dsp:nvSpPr>
        <dsp:cNvPr id="0" name=""/>
        <dsp:cNvSpPr/>
      </dsp:nvSpPr>
      <dsp:spPr>
        <a:xfrm>
          <a:off x="6890050" y="2177094"/>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73F21-2FC9-46A9-B051-BA9183344750}">
      <dsp:nvSpPr>
        <dsp:cNvPr id="0" name=""/>
        <dsp:cNvSpPr/>
      </dsp:nvSpPr>
      <dsp:spPr>
        <a:xfrm>
          <a:off x="7358050" y="2645095"/>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8E0BC6-4F2E-4E22-94E9-1A51E2B2C031}">
      <dsp:nvSpPr>
        <dsp:cNvPr id="0" name=""/>
        <dsp:cNvSpPr/>
      </dsp:nvSpPr>
      <dsp:spPr>
        <a:xfrm>
          <a:off x="6188050" y="505709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b="1" kern="1200"/>
            <a:t>How </a:t>
          </a:r>
          <a:r>
            <a:rPr lang="en-US" sz="1400" b="1" kern="1200">
              <a:latin typeface="Century Gothic" panose="020B0502020202020204"/>
            </a:rPr>
            <a:t>does climate change affect</a:t>
          </a:r>
          <a:r>
            <a:rPr lang="en-US" sz="1400" b="1" kern="1200"/>
            <a:t> the communities you serve</a:t>
          </a:r>
          <a:r>
            <a:rPr lang="en-US" sz="1400" b="1" kern="1200">
              <a:latin typeface="Century Gothic" panose="020B0502020202020204"/>
            </a:rPr>
            <a:t> and/or influence your organizations work?</a:t>
          </a:r>
          <a:endParaRPr lang="en-US" sz="1400" b="1" kern="1200"/>
        </a:p>
      </dsp:txBody>
      <dsp:txXfrm>
        <a:off x="6188050" y="5057095"/>
        <a:ext cx="3600000" cy="720000"/>
      </dsp:txXfrm>
    </dsp:sp>
    <dsp:sp modelId="{AB36B406-83E5-4917-9BAB-45131C9CDCC6}">
      <dsp:nvSpPr>
        <dsp:cNvPr id="0" name=""/>
        <dsp:cNvSpPr/>
      </dsp:nvSpPr>
      <dsp:spPr>
        <a:xfrm>
          <a:off x="11120050" y="2177094"/>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FA777D-4357-47DC-ABC3-46E891FA6680}">
      <dsp:nvSpPr>
        <dsp:cNvPr id="0" name=""/>
        <dsp:cNvSpPr/>
      </dsp:nvSpPr>
      <dsp:spPr>
        <a:xfrm>
          <a:off x="11588050" y="2645094"/>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FBDA3B9-9DF2-4193-947A-EE2B8E42CF33}">
      <dsp:nvSpPr>
        <dsp:cNvPr id="0" name=""/>
        <dsp:cNvSpPr/>
      </dsp:nvSpPr>
      <dsp:spPr>
        <a:xfrm>
          <a:off x="10418050" y="505709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b="1" kern="1200">
              <a:solidFill>
                <a:schemeClr val="tx1"/>
              </a:solidFill>
              <a:latin typeface="Century Gothic"/>
              <a:cs typeface="Segoe UI"/>
            </a:rPr>
            <a:t>Based on your previous response, how is your organization responding to this in programming? </a:t>
          </a:r>
        </a:p>
      </dsp:txBody>
      <dsp:txXfrm>
        <a:off x="10418050" y="5057095"/>
        <a:ext cx="36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1241C-88DA-4338-9304-B6C8C3FB620D}">
      <dsp:nvSpPr>
        <dsp:cNvPr id="0" name=""/>
        <dsp:cNvSpPr/>
      </dsp:nvSpPr>
      <dsp:spPr>
        <a:xfrm>
          <a:off x="0" y="2149473"/>
          <a:ext cx="14560233" cy="1842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37E06-AB51-4D89-AB93-07B96BCE2ECA}">
      <dsp:nvSpPr>
        <dsp:cNvPr id="0" name=""/>
        <dsp:cNvSpPr/>
      </dsp:nvSpPr>
      <dsp:spPr>
        <a:xfrm>
          <a:off x="557327" y="2564015"/>
          <a:ext cx="1013323" cy="10133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8E17CC-CDD6-40C1-A335-EB3430A5434E}">
      <dsp:nvSpPr>
        <dsp:cNvPr id="0" name=""/>
        <dsp:cNvSpPr/>
      </dsp:nvSpPr>
      <dsp:spPr>
        <a:xfrm>
          <a:off x="2127979" y="2149473"/>
          <a:ext cx="12432253" cy="1842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988" tIns="194988" rIns="194988" bIns="194988"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Century Gothic" panose="020B0502020202020204"/>
            </a:rPr>
            <a:t>Is</a:t>
          </a:r>
          <a:r>
            <a:rPr lang="en-US" sz="2500" b="1" kern="1200" dirty="0"/>
            <a:t> the city doing enough to </a:t>
          </a:r>
          <a:r>
            <a:rPr lang="en-US" sz="2500" b="1" kern="1200" dirty="0">
              <a:latin typeface="Century Gothic" panose="020B0502020202020204"/>
            </a:rPr>
            <a:t>counteract</a:t>
          </a:r>
          <a:r>
            <a:rPr lang="en-US" sz="2500" b="1" kern="1200" dirty="0"/>
            <a:t> climate change</a:t>
          </a:r>
          <a:r>
            <a:rPr lang="en-US" sz="2500" b="1" kern="1200" dirty="0">
              <a:latin typeface="Century Gothic" panose="020B0502020202020204"/>
            </a:rPr>
            <a:t>?</a:t>
          </a:r>
          <a:endParaRPr lang="en-US" sz="2500" b="1" kern="1200" dirty="0"/>
        </a:p>
      </dsp:txBody>
      <dsp:txXfrm>
        <a:off x="2127979" y="2149473"/>
        <a:ext cx="12432253" cy="1842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EBB01-EEC4-49B1-AE5C-64E15BFE55FD}">
      <dsp:nvSpPr>
        <dsp:cNvPr id="0" name=""/>
        <dsp:cNvSpPr/>
      </dsp:nvSpPr>
      <dsp:spPr>
        <a:xfrm>
          <a:off x="0" y="2149473"/>
          <a:ext cx="14560233" cy="1842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8A5D1-55EC-4A42-8F16-0CB0E7C9EAF7}">
      <dsp:nvSpPr>
        <dsp:cNvPr id="0" name=""/>
        <dsp:cNvSpPr/>
      </dsp:nvSpPr>
      <dsp:spPr>
        <a:xfrm>
          <a:off x="557327" y="2564015"/>
          <a:ext cx="1013323" cy="10133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250F89-1E92-4975-8DD6-3CDD05070792}">
      <dsp:nvSpPr>
        <dsp:cNvPr id="0" name=""/>
        <dsp:cNvSpPr/>
      </dsp:nvSpPr>
      <dsp:spPr>
        <a:xfrm>
          <a:off x="2127979" y="2149473"/>
          <a:ext cx="12432253" cy="1842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988" tIns="194988" rIns="194988" bIns="194988" numCol="1" spcCol="1270" anchor="ctr" anchorCtr="0">
          <a:noAutofit/>
        </a:bodyPr>
        <a:lstStyle/>
        <a:p>
          <a:pPr marL="0" lvl="0" indent="0" algn="l" defTabSz="1111250" rtl="0">
            <a:lnSpc>
              <a:spcPct val="100000"/>
            </a:lnSpc>
            <a:spcBef>
              <a:spcPct val="0"/>
            </a:spcBef>
            <a:spcAft>
              <a:spcPct val="35000"/>
            </a:spcAft>
            <a:buNone/>
          </a:pPr>
          <a:r>
            <a:rPr lang="en-US" sz="2500" b="1" kern="1200" dirty="0">
              <a:solidFill>
                <a:schemeClr val="tx1"/>
              </a:solidFill>
              <a:latin typeface="Century Gothic"/>
              <a:cs typeface="Segoe UI"/>
            </a:rPr>
            <a:t>What does your organization wish the City would do better to address climate issues? </a:t>
          </a:r>
        </a:p>
      </dsp:txBody>
      <dsp:txXfrm>
        <a:off x="2127979" y="2149473"/>
        <a:ext cx="12432253" cy="184240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95DB0-BC17-016A-3902-1FB31DDDB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DEA99-A476-1438-D1F1-6C04A42B928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9C498D7-49A9-5A20-DD9A-0381B569D78E}"/>
              </a:ext>
            </a:extLst>
          </p:cNvPr>
          <p:cNvSpPr>
            <a:spLocks noGrp="1"/>
          </p:cNvSpPr>
          <p:nvPr>
            <p:ph type="body" idx="1"/>
          </p:nvPr>
        </p:nvSpPr>
        <p:spPr/>
        <p:txBody>
          <a:bodyPr/>
          <a:lstStyle/>
          <a:p>
            <a:r>
              <a:rPr lang="en-US">
                <a:ea typeface="Calibri"/>
                <a:cs typeface="Calibri"/>
              </a:rPr>
              <a:t>Extreme weather events- flooding, winter storms, heat are increasing in NYC. These are affecting everyday lives and are caused by climate change + ^ global temperatures.  (highlight Ida flooding, recent snow storms, air quality) -- every time it rains in NYC there is a </a:t>
            </a:r>
            <a:r>
              <a:rPr lang="en-US" err="1">
                <a:ea typeface="Calibri"/>
                <a:cs typeface="Calibri"/>
              </a:rPr>
              <a:t>zipcode</a:t>
            </a:r>
            <a:r>
              <a:rPr lang="en-US">
                <a:ea typeface="Calibri"/>
                <a:cs typeface="Calibri"/>
              </a:rPr>
              <a:t> under flood watch. RAINFALL CASUING INFRASTRUCTURE ISSUES .. purpose is get organizations help us find solutions . </a:t>
            </a:r>
          </a:p>
          <a:p>
            <a:endParaRPr lang="en-US">
              <a:ea typeface="Calibri"/>
              <a:cs typeface="Calibri"/>
            </a:endParaRPr>
          </a:p>
          <a:p>
            <a:r>
              <a:rPr lang="en-US" err="1">
                <a:ea typeface="Calibri"/>
                <a:cs typeface="Calibri"/>
              </a:rPr>
              <a:t>i.e</a:t>
            </a:r>
            <a:r>
              <a:rPr lang="en-US">
                <a:ea typeface="Calibri"/>
                <a:cs typeface="Calibri"/>
              </a:rPr>
              <a:t> snowstorm;; people with disability + accessibility issues;; city cleared roads but not sidewalks. -- having a child with stroller, </a:t>
            </a:r>
            <a:r>
              <a:rPr lang="en-US" err="1">
                <a:ea typeface="Calibri"/>
                <a:cs typeface="Calibri"/>
              </a:rPr>
              <a:t>eldery</a:t>
            </a:r>
            <a:r>
              <a:rPr lang="en-US">
                <a:ea typeface="Calibri"/>
                <a:cs typeface="Calibri"/>
              </a:rPr>
              <a:t>, </a:t>
            </a:r>
            <a:r>
              <a:rPr lang="en-US" err="1">
                <a:ea typeface="Calibri"/>
                <a:cs typeface="Calibri"/>
              </a:rPr>
              <a:t>etc</a:t>
            </a:r>
            <a:r>
              <a:rPr lang="en-US">
                <a:ea typeface="Calibri"/>
                <a:cs typeface="Calibri"/>
              </a:rPr>
              <a:t> very difficult to get around</a:t>
            </a:r>
          </a:p>
          <a:p>
            <a:endParaRPr lang="en-US">
              <a:ea typeface="Calibri"/>
              <a:cs typeface="Calibri"/>
            </a:endParaRPr>
          </a:p>
          <a:p>
            <a:r>
              <a:rPr lang="en-US">
                <a:ea typeface="Calibri"/>
                <a:cs typeface="Calibri"/>
              </a:rPr>
              <a:t>We need to make sure our most vulnerable populations have support they need and we want to leverage relationships with community partners/hyper local orgs/faith based institution on how to best minimize these issues that are being created directly from climate change.</a:t>
            </a:r>
          </a:p>
        </p:txBody>
      </p:sp>
      <p:sp>
        <p:nvSpPr>
          <p:cNvPr id="4" name="Slide Number Placeholder 3">
            <a:extLst>
              <a:ext uri="{FF2B5EF4-FFF2-40B4-BE49-F238E27FC236}">
                <a16:creationId xmlns:a16="http://schemas.microsoft.com/office/drawing/2014/main" id="{8BDE3168-31B6-D381-60A3-069482B694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43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Read off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88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cap="all">
                <a:solidFill>
                  <a:schemeClr val="tx2"/>
                </a:solidFill>
              </a:rPr>
              <a:t>This section is to better understand how your organization takes climate resiliency into consideration. </a:t>
            </a:r>
          </a:p>
          <a:p>
            <a:endParaRPr lang="en-US" b="1" cap="all">
              <a:solidFill>
                <a:schemeClr val="tx2"/>
              </a:solidFill>
              <a:ea typeface="Calibri"/>
              <a:cs typeface="Calibri"/>
            </a:endParaRPr>
          </a:p>
          <a:p>
            <a:r>
              <a:rPr lang="en-US" b="1" cap="all">
                <a:solidFill>
                  <a:schemeClr val="tx2"/>
                </a:solidFill>
                <a:ea typeface="Calibri"/>
                <a:cs typeface="Calibri"/>
              </a:rPr>
              <a:t>Theme of this survey is climate resiliency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4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We want to hear from you so if you can take time to scan this QR code</a:t>
            </a:r>
          </a:p>
          <a:p>
            <a:r>
              <a:rPr lang="en-US">
                <a:ea typeface="Calibri"/>
                <a:cs typeface="Calibri"/>
              </a:rPr>
              <a:t>We didn’t want to just share this survey via email b/c we want to talk and give input. Explain why we are asking questions listed on the survey</a:t>
            </a:r>
          </a:p>
          <a:p>
            <a:r>
              <a:rPr lang="en-US">
                <a:ea typeface="Calibri"/>
                <a:cs typeface="Calibri"/>
              </a:rPr>
              <a:t>As you're filling out the questions we will go through the survey with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19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This section is to learn more about your organization overall. </a:t>
            </a:r>
          </a:p>
          <a:p>
            <a:endParaRPr lang="en-US">
              <a:ea typeface="Calibri"/>
              <a:cs typeface="Calibri"/>
            </a:endParaRPr>
          </a:p>
          <a:p>
            <a:r>
              <a:rPr lang="en-US">
                <a:ea typeface="Calibri"/>
                <a:cs typeface="Calibri"/>
              </a:rPr>
              <a:t>Question 1. Which Borough is your organization based in?</a:t>
            </a:r>
            <a:endParaRPr lang="en-US"/>
          </a:p>
          <a:p>
            <a:r>
              <a:rPr lang="en-US">
                <a:ea typeface="Calibri"/>
                <a:cs typeface="Calibri"/>
              </a:rPr>
              <a:t>Question 2: How big is your organization in terms of official staffing? (This does not include volunteers)</a:t>
            </a:r>
          </a:p>
          <a:p>
            <a:r>
              <a:rPr lang="en-US">
                <a:ea typeface="Calibri"/>
                <a:cs typeface="Calibri"/>
              </a:rPr>
              <a:t>Question 3: Please select the area(s) of focus for your organization based on the list below:</a:t>
            </a:r>
          </a:p>
          <a:p>
            <a:pPr marL="171450" indent="-171450">
              <a:buFont typeface="Calibri"/>
              <a:buChar char="-"/>
            </a:pPr>
            <a:r>
              <a:rPr lang="en-US">
                <a:ea typeface="Calibri"/>
                <a:cs typeface="Calibri"/>
              </a:rPr>
              <a:t>Public health</a:t>
            </a:r>
          </a:p>
          <a:p>
            <a:pPr marL="171450" indent="-171450">
              <a:buFont typeface="Calibri"/>
              <a:buChar char="-"/>
            </a:pPr>
            <a:r>
              <a:rPr lang="en-US">
                <a:ea typeface="Calibri"/>
                <a:cs typeface="Calibri"/>
              </a:rPr>
              <a:t>Emergency </a:t>
            </a:r>
            <a:r>
              <a:rPr lang="en-US" err="1">
                <a:ea typeface="Calibri"/>
                <a:cs typeface="Calibri"/>
              </a:rPr>
              <a:t>prepardness</a:t>
            </a:r>
            <a:r>
              <a:rPr lang="en-US">
                <a:ea typeface="Calibri"/>
                <a:cs typeface="Calibri"/>
              </a:rPr>
              <a:t> &amp; response</a:t>
            </a:r>
          </a:p>
          <a:p>
            <a:pPr marL="171450" indent="-171450">
              <a:buFont typeface="Calibri"/>
              <a:buChar char="-"/>
            </a:pPr>
            <a:r>
              <a:rPr lang="en-US">
                <a:ea typeface="Calibri"/>
                <a:cs typeface="Calibri"/>
              </a:rPr>
              <a:t>Equity and social </a:t>
            </a:r>
            <a:r>
              <a:rPr lang="en-US" err="1">
                <a:ea typeface="Calibri"/>
                <a:cs typeface="Calibri"/>
              </a:rPr>
              <a:t>jusice</a:t>
            </a:r>
            <a:endParaRPr lang="en-US">
              <a:ea typeface="Calibri"/>
              <a:cs typeface="Calibri"/>
            </a:endParaRPr>
          </a:p>
          <a:p>
            <a:pPr marL="171450" indent="-171450">
              <a:buFont typeface="Calibri"/>
              <a:buChar char="-"/>
            </a:pPr>
            <a:r>
              <a:rPr lang="en-US">
                <a:ea typeface="Calibri"/>
                <a:cs typeface="Calibri"/>
              </a:rPr>
              <a:t>Accessibility </a:t>
            </a:r>
          </a:p>
          <a:p>
            <a:pPr marL="171450" indent="-171450">
              <a:buFont typeface="Calibri"/>
              <a:buChar char="-"/>
            </a:pPr>
            <a:r>
              <a:rPr lang="en-US">
                <a:ea typeface="Calibri"/>
                <a:cs typeface="Calibri"/>
              </a:rPr>
              <a:t>Food security</a:t>
            </a:r>
          </a:p>
          <a:p>
            <a:pPr marL="171450" indent="-171450">
              <a:buFont typeface="Calibri"/>
              <a:buChar char="-"/>
            </a:pPr>
            <a:r>
              <a:rPr lang="en-US">
                <a:ea typeface="Calibri"/>
                <a:cs typeface="Calibri"/>
              </a:rPr>
              <a:t>Environmental/green/natural areas</a:t>
            </a:r>
          </a:p>
          <a:p>
            <a:pPr marL="171450" indent="-171450">
              <a:buFont typeface="Calibri"/>
              <a:buChar char="-"/>
            </a:pPr>
            <a:r>
              <a:rPr lang="en-US">
                <a:ea typeface="Calibri"/>
                <a:cs typeface="Calibri"/>
              </a:rPr>
              <a:t>Sports/Athletics</a:t>
            </a:r>
          </a:p>
          <a:p>
            <a:pPr marL="171450" indent="-171450">
              <a:buFont typeface="Calibri"/>
              <a:buChar char="-"/>
            </a:pPr>
            <a:r>
              <a:rPr lang="en-US">
                <a:ea typeface="Calibri"/>
                <a:cs typeface="Calibri"/>
              </a:rPr>
              <a:t>Education</a:t>
            </a:r>
          </a:p>
          <a:p>
            <a:pPr marL="171450" indent="-171450">
              <a:buFont typeface="Calibri"/>
              <a:buChar char="-"/>
            </a:pPr>
            <a:r>
              <a:rPr lang="en-US">
                <a:ea typeface="Calibri"/>
                <a:cs typeface="Calibri"/>
              </a:rPr>
              <a:t>Faith Based</a:t>
            </a:r>
          </a:p>
          <a:p>
            <a:pPr marL="171450" indent="-171450">
              <a:buFont typeface="Calibri"/>
              <a:buChar char="-"/>
            </a:pPr>
            <a:endParaRPr lang="en-US">
              <a:ea typeface="Calibri"/>
              <a:cs typeface="Calibri"/>
            </a:endParaRPr>
          </a:p>
          <a:p>
            <a:r>
              <a:rPr lang="en-US">
                <a:ea typeface="Calibri"/>
                <a:cs typeface="Calibri"/>
              </a:rPr>
              <a:t>Question 4: Who are your collaborative partners in your community?</a:t>
            </a:r>
          </a:p>
          <a:p>
            <a:endParaRPr lang="en-US">
              <a:ea typeface="Calibri"/>
              <a:cs typeface="Calibri"/>
            </a:endParaRPr>
          </a:p>
          <a:p>
            <a:r>
              <a:rPr lang="en-US">
                <a:ea typeface="Calibri"/>
                <a:cs typeface="Calibri"/>
              </a:rPr>
              <a:t>(end of section)</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5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 We've given general def of CR, we'd like to get your thoughts on CR in your community.</a:t>
            </a:r>
            <a:endParaRPr lang="en-US"/>
          </a:p>
          <a:p>
            <a:endParaRPr lang="en-US">
              <a:ea typeface="Calibri"/>
              <a:cs typeface="Calibri"/>
            </a:endParaRPr>
          </a:p>
          <a:p>
            <a:r>
              <a:rPr lang="en-US">
                <a:ea typeface="Calibri"/>
                <a:cs typeface="Calibri"/>
              </a:rPr>
              <a:t>whether your org focus on childcare, soup kitchens, animals ~~we'd like to hear from orgs on the ground and center all orgs that work in the hyper local space.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190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spcBef>
                <a:spcPct val="0"/>
              </a:spcBef>
            </a:pPr>
            <a:r>
              <a:rPr lang="en-US">
                <a:ea typeface="Calibri"/>
                <a:cs typeface="Calibri"/>
              </a:rPr>
              <a:t>Purpose: we don’t want to make assumptions about org; even if it isn't there is still a role that can be played here.</a:t>
            </a:r>
            <a:endParaRPr lang="en-US"/>
          </a:p>
          <a:p>
            <a:pPr marL="285750" indent="-285750">
              <a:spcBef>
                <a:spcPct val="0"/>
              </a:spcBef>
            </a:pPr>
            <a:r>
              <a:rPr lang="en-US">
                <a:ea typeface="Calibri"/>
                <a:cs typeface="Calibri"/>
              </a:rPr>
              <a:t>We want to follow the core values of CE which is hearing from you and collaboration.</a:t>
            </a:r>
          </a:p>
          <a:p>
            <a:pPr marL="285750" indent="-285750">
              <a:spcBef>
                <a:spcPct val="0"/>
              </a:spcBef>
            </a:pPr>
            <a:r>
              <a:rPr lang="en-US">
                <a:ea typeface="Calibri"/>
                <a:cs typeface="Calibri"/>
              </a:rPr>
              <a:t>We recognize that for a lot of these orgs, they may not have the capacity to work on Climate but there is still a role to play/work can be helpful/critical </a:t>
            </a:r>
          </a:p>
          <a:p>
            <a:pPr marL="285750" indent="-285750">
              <a:spcBef>
                <a:spcPct val="0"/>
              </a:spcBef>
            </a:pPr>
            <a:endParaRPr lang="en-US">
              <a:ea typeface="Calibri"/>
              <a:cs typeface="Calibri"/>
            </a:endParaRPr>
          </a:p>
          <a:p>
            <a:pPr marL="285750" indent="-285750">
              <a:spcBef>
                <a:spcPct val="0"/>
              </a:spcBef>
            </a:pPr>
            <a:r>
              <a:rPr lang="en-US">
                <a:ea typeface="Calibri"/>
                <a:cs typeface="Calibri"/>
              </a:rPr>
              <a:t>Get a sense of what orgs, whether they have CR as a priority directly or indirectly ~~ NO WRONG ANSWERS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162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82A0-EAC8-8B50-43B0-2FA6644419A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FF5A64-71B3-365D-A259-317D2C3DB8C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DF69C70-DC41-2F7E-91C5-FE31DDFAF2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6656636-FB0E-4BD3-B4C5-97AE2767CC5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03F39F6-6C27-5F8A-3A4B-425C85681DE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we’ve been describing is what this looks like on the ground—</a:t>
            </a:r>
          </a:p>
          <a:p>
            <a:r>
              <a:rPr lang="en-US"/>
              <a:t>how climate impacts are showing up, and how coordination is starting to take shape.”</a:t>
            </a:r>
          </a:p>
          <a:p>
            <a:endParaRPr lang="en-US"/>
          </a:p>
          <a:p>
            <a:r>
              <a:rPr lang="en-US"/>
              <a:t>“But scaling that into something that’s consistent, informed, and sustainable—</a:t>
            </a:r>
          </a:p>
          <a:p>
            <a:r>
              <a:rPr lang="en-US"/>
              <a:t>is where public health leadership becomes critical.”</a:t>
            </a:r>
          </a:p>
          <a:p>
            <a:endParaRPr lang="en-US"/>
          </a:p>
          <a:p>
            <a:r>
              <a:rPr lang="en-US"/>
              <a:t>(slight pause)</a:t>
            </a:r>
          </a:p>
          <a:p>
            <a:endParaRPr lang="en-US"/>
          </a:p>
          <a:p>
            <a:r>
              <a:rPr lang="en-US"/>
              <a:t>“The ability to connect what’s happening in communities with data, strategy, and broader systems…”</a:t>
            </a:r>
          </a:p>
          <a:p>
            <a:endParaRPr lang="en-US"/>
          </a:p>
          <a:p>
            <a:r>
              <a:rPr lang="en-US"/>
              <a:t>👉 (gesture lightly)</a:t>
            </a:r>
          </a:p>
          <a:p>
            <a:endParaRPr lang="en-US"/>
          </a:p>
          <a:p>
            <a:r>
              <a:rPr lang="en-US"/>
              <a:t>“…is what makes this work actionable at a larger scale.”</a:t>
            </a:r>
          </a:p>
          <a:p>
            <a:endParaRPr lang="en-US"/>
          </a:p>
          <a:p>
            <a:r>
              <a:rPr lang="en-US"/>
              <a:t>FINAL LINE (HANDOFF)</a:t>
            </a:r>
          </a:p>
          <a:p>
            <a:endParaRPr lang="en-US"/>
          </a:p>
          <a:p>
            <a:r>
              <a:rPr lang="en-US"/>
              <a:t>“So I want to turn it over to [DOH Name] to talk about how this is taking shape at the city level—particularly through the Climate Health Survey and broader public health work.”</a:t>
            </a:r>
          </a:p>
        </p:txBody>
      </p:sp>
      <p:sp>
        <p:nvSpPr>
          <p:cNvPr id="6" name="Footer Placeholder 5">
            <a:extLst>
              <a:ext uri="{FF2B5EF4-FFF2-40B4-BE49-F238E27FC236}">
                <a16:creationId xmlns:a16="http://schemas.microsoft.com/office/drawing/2014/main" id="{AC57FB02-FBBC-3E9C-C4B2-7B8DFBAE3D2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D4A5F7E-21BF-121B-5FDD-83153A88DC2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98113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96bba362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96bba362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d4df7d8f9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d4df7d8f9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start with what we’re seeing locally across climate, community, and health systems—then move into public health, community experience, and a real-world example of how this plays out under stress, before closing with where we’re headed.”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96bba362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96bba362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96bba362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96bba362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96bba362c5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96bba362c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d43bb762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d43bb762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d4df7d8f9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d4df7d8f9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d4df7d8f9f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d4df7d8f9f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d4df7d8f9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d4df7d8f9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4df7d8f9f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d4df7d8f9f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3d4df7d8f9f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96bba362c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96bba362c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we’ve talked about how climate impacts are showing up—</a:t>
            </a:r>
          </a:p>
          <a:p>
            <a:r>
              <a:rPr lang="en-US"/>
              <a:t>and how they’re affecting both health outcomes and community conditions…”</a:t>
            </a:r>
          </a:p>
          <a:p>
            <a:endParaRPr lang="en-US"/>
          </a:p>
          <a:p>
            <a:r>
              <a:rPr lang="en-US"/>
              <a:t>“And we’ve heard how that’s being understood at a systems level, and experienced on the ground.”</a:t>
            </a:r>
          </a:p>
          <a:p>
            <a:endParaRPr lang="en-US"/>
          </a:p>
          <a:p>
            <a:r>
              <a:rPr lang="en-US"/>
              <a:t>👉 (nod to DOH + PCW)</a:t>
            </a:r>
          </a:p>
          <a:p>
            <a:endParaRPr lang="en-US"/>
          </a:p>
          <a:p>
            <a:r>
              <a:rPr lang="en-US"/>
              <a:t>“What I want to do now is bring those pieces together—</a:t>
            </a:r>
          </a:p>
          <a:p>
            <a:r>
              <a:rPr lang="en-US"/>
              <a:t>and show what this looks like when the system is under stress.”</a:t>
            </a:r>
          </a:p>
          <a:p>
            <a:endParaRPr lang="en-US"/>
          </a:p>
          <a:p>
            <a:r>
              <a:rPr lang="en-US"/>
              <a:t>“Because this is where coordination is no longer theoretical—</a:t>
            </a:r>
          </a:p>
          <a:p>
            <a:r>
              <a:rPr lang="en-US"/>
              <a:t>it’s operational.”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Across Staten Island, we’re seeing:</a:t>
            </a:r>
          </a:p>
          <a:p>
            <a:r>
              <a:rPr lang="en-US" dirty="0"/>
              <a:t>extreme temperature events directly impacting older adults and those with chronic conditions, especially when isolation is a factor (may be under-resourced, unaware of resources available);</a:t>
            </a:r>
          </a:p>
          <a:p>
            <a:endParaRPr lang="en-US" dirty="0"/>
          </a:p>
          <a:p>
            <a:r>
              <a:rPr lang="en-US" dirty="0"/>
              <a:t>air quality issues and alerts with increasing frequency, exacerbating asthma and other respiratory issues (which my colleague Adrienne is going to talk a bit more about...);</a:t>
            </a:r>
          </a:p>
          <a:p>
            <a:endParaRPr lang="en-US" dirty="0"/>
          </a:p>
          <a:p>
            <a:r>
              <a:rPr lang="en-US" dirty="0"/>
              <a:t>flooding that leads to housing damage, which leads to longer-term concerns;</a:t>
            </a:r>
          </a:p>
          <a:p>
            <a:endParaRPr lang="en-US" dirty="0"/>
          </a:p>
          <a:p>
            <a:r>
              <a:rPr lang="en-US" dirty="0"/>
              <a:t>and storms that disrupt access to care—whether that’s missed appointments, delayed treatment, or mobility challenges.</a:t>
            </a:r>
          </a:p>
          <a:p>
            <a:endParaRPr lang="en-US" dirty="0"/>
          </a:p>
          <a:p>
            <a:r>
              <a:rPr lang="en-US" dirty="0"/>
              <a:t>...and of course there are mental health implications across the board. increased anxiety, increase in economic pressure...</a:t>
            </a:r>
          </a:p>
          <a:p>
            <a:endParaRPr lang="en-US" dirty="0"/>
          </a:p>
          <a:p>
            <a:r>
              <a:rPr lang="en-US" dirty="0"/>
              <a:t>So climate isn’t sitting in a separate category—it’s actively driving health outcomes and influencing how and when people access care.</a:t>
            </a:r>
          </a:p>
          <a:p>
            <a:endParaRPr lang="en-US" dirty="0"/>
          </a:p>
          <a:p>
            <a:endParaRPr lang="en-US" dirty="0"/>
          </a:p>
          <a:p>
            <a:r>
              <a:rPr lang="en-US" dirty="0"/>
              <a:t>When we zoom in locally, those impacts become very specific.</a:t>
            </a:r>
          </a:p>
          <a:p>
            <a:endParaRPr lang="en-US" dirty="0"/>
          </a:p>
          <a:p>
            <a:r>
              <a:rPr lang="en-US" dirty="0"/>
              <a:t>During extreme heat or cold, we still see gaps in access to available spaces and overlooked accessible and trusted by the people who need them.</a:t>
            </a:r>
          </a:p>
          <a:p>
            <a:r>
              <a:rPr lang="en-US" dirty="0"/>
              <a:t>These aren’t isolated issues—they’re patterns. And they’re shaping health in very real ways.</a:t>
            </a:r>
          </a:p>
          <a:p>
            <a:endParaRPr lang="en-US" dirty="0"/>
          </a:p>
          <a:p>
            <a:r>
              <a:rPr lang="en-US" dirty="0"/>
              <a:t>We’re seeing flooding that isn’t always fully captured in official reporting—but we’re hearing about it directly from residents and partners, and increasingly through tools like </a:t>
            </a:r>
            <a:r>
              <a:rPr lang="en-US" dirty="0" err="1"/>
              <a:t>FloodNet</a:t>
            </a:r>
            <a:r>
              <a:rPr lang="en-US" dirty="0"/>
              <a:t>. </a:t>
            </a:r>
          </a:p>
          <a:p>
            <a:endParaRPr lang="en-US" dirty="0"/>
          </a:p>
          <a:p>
            <a:r>
              <a:rPr lang="en-US" dirty="0"/>
              <a:t>That’s shifting how we think about downstream impacts—especially mold, and what that means for long-term respiratory health.</a:t>
            </a:r>
          </a:p>
          <a:p>
            <a:endParaRPr lang="en-US" dirty="0"/>
          </a:p>
          <a:p>
            <a:r>
              <a:rPr lang="en-US" dirty="0"/>
              <a:t>We saw snowstorms leave already-homebound seniors without their regular meal deliveries, public housing communities lose access to mobile pantries many depend on, IDD residences left on unplowed streets with staff snowed in for 36+ hour shifts and medically vulnerable residences no access to transport over that same time should it be needed.</a:t>
            </a:r>
          </a:p>
          <a:p>
            <a:endParaRPr lang="en-US" dirty="0"/>
          </a:p>
          <a:p>
            <a:r>
              <a:rPr lang="en-US" dirty="0"/>
              <a:t>We’re seeing mental health crises that surface during an extreme weather event where individuals may need to be transported off-island for care, which adds complexity and delay in general, but is that much more difficult with compromised transportation options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“During this past winter storm, what became clear very quickly is that this wasn’t just a weather event—</a:t>
            </a:r>
          </a:p>
          <a:p>
            <a:r>
              <a:rPr lang="en-US"/>
              <a:t>it was a stress test across the entire system.”</a:t>
            </a:r>
          </a:p>
          <a:p>
            <a:endParaRPr lang="en-US"/>
          </a:p>
          <a:p>
            <a:r>
              <a:rPr lang="en-US"/>
              <a:t>“This was one of the most significant winter events Staten Island has seen in recent memory.”</a:t>
            </a:r>
          </a:p>
          <a:p>
            <a:endParaRPr lang="en-US"/>
          </a:p>
          <a:p>
            <a:r>
              <a:rPr lang="en-US"/>
              <a:t>“We saw snowfall totals approaching 2 to 3 feet across the borough—</a:t>
            </a:r>
          </a:p>
          <a:p>
            <a:r>
              <a:rPr lang="en-US"/>
              <a:t>with wind gusts close to 60 miles per hour.”</a:t>
            </a:r>
          </a:p>
          <a:p>
            <a:endParaRPr lang="en-US"/>
          </a:p>
          <a:p>
            <a:r>
              <a:rPr lang="en-US"/>
              <a:t>“What that meant, in practice—</a:t>
            </a:r>
          </a:p>
          <a:p>
            <a:r>
              <a:rPr lang="en-US"/>
              <a:t>was snow drifting several feet high against buildings,</a:t>
            </a:r>
          </a:p>
          <a:p>
            <a:r>
              <a:rPr lang="en-US"/>
              <a:t>facilities that couldn’t be accessed because plowing was delayed…”</a:t>
            </a:r>
          </a:p>
          <a:p>
            <a:endParaRPr lang="en-US"/>
          </a:p>
          <a:p>
            <a:r>
              <a:rPr lang="en-US"/>
              <a:t>“And essentially no viable travel options for a period of time—</a:t>
            </a:r>
          </a:p>
          <a:p>
            <a:r>
              <a:rPr lang="en-US"/>
              <a:t>which directly impacted staffing and client services.”</a:t>
            </a:r>
          </a:p>
          <a:p>
            <a:endParaRPr lang="en-US"/>
          </a:p>
          <a:p>
            <a:r>
              <a:rPr lang="en-US"/>
              <a:t>👉 (small pause)</a:t>
            </a:r>
          </a:p>
          <a:p>
            <a:endParaRPr lang="en-US"/>
          </a:p>
          <a:p>
            <a:r>
              <a:rPr lang="en-US"/>
              <a:t>“So this wasn’t just a weather event—</a:t>
            </a:r>
          </a:p>
          <a:p>
            <a:r>
              <a:rPr lang="en-US"/>
              <a:t>it disrupted both access to care and the ability to deliver it across the system.”</a:t>
            </a:r>
          </a:p>
          <a:p>
            <a:endParaRPr lang="en-US"/>
          </a:p>
          <a:p>
            <a:r>
              <a:rPr lang="en-US"/>
              <a:t>- saw this with CBOs and education settings - maybe to be expected... mobile food pantries and services canceled deliveries, only 30% of our students went to school the next day as compared to over 60% attendance reported in other boroughs. but importantly for this context, it became very clear very quickly during the storm itself this wasn’t just a weather event—</a:t>
            </a:r>
          </a:p>
          <a:p>
            <a:r>
              <a:rPr lang="en-US"/>
              <a:t>it was a stress test across the entire system.”</a:t>
            </a:r>
          </a:p>
          <a:p>
            <a:endParaRPr lang="en-US"/>
          </a:p>
          <a:p>
            <a:r>
              <a:rPr lang="en-US"/>
              <a:t>“We had patients unable to access dialysis,</a:t>
            </a:r>
          </a:p>
          <a:p>
            <a:r>
              <a:rPr lang="en-US"/>
              <a:t>facilities managing staffing shortages because people couldn’t get in…”</a:t>
            </a:r>
          </a:p>
          <a:p>
            <a:endParaRPr lang="en-US"/>
          </a:p>
          <a:p>
            <a:r>
              <a:rPr lang="en-US"/>
              <a:t>“Coordination was happening—partners communicating, escalating needs…”</a:t>
            </a:r>
          </a:p>
          <a:p>
            <a:endParaRPr lang="en-US"/>
          </a:p>
          <a:p>
            <a:r>
              <a:rPr lang="en-US"/>
              <a:t>Nursing homes - 3 patients ‘stuck’; 1 patient unable to access dialysis</a:t>
            </a:r>
          </a:p>
          <a:p>
            <a:r>
              <a:rPr lang="en-US"/>
              <a:t>IDD provider concerned about staff stuck for 48hrs, unprepared for 72 – bumped to top of DSNY list for maintenance clearing</a:t>
            </a:r>
          </a:p>
          <a:p>
            <a:r>
              <a:rPr lang="en-US"/>
              <a:t>Both hospitals had need for staff transport. </a:t>
            </a:r>
          </a:p>
          <a:p>
            <a:endParaRPr lang="en-US"/>
          </a:p>
          <a:p>
            <a:r>
              <a:rPr lang="en-US"/>
              <a:t>“And much of that response relied on real-time problem solving—</a:t>
            </a:r>
          </a:p>
          <a:p>
            <a:r>
              <a:rPr lang="en-US"/>
              <a:t>and last-minute solutions like National Guard transport, which we benefited from, again, full circle, thanks to the strength of existing relationships, particularly with Trusted Sources and across sectors.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this really revealed is that transportation is not a side issue—</a:t>
            </a:r>
          </a:p>
          <a:p>
            <a:r>
              <a:rPr lang="en-US"/>
              <a:t>it’s a core dependency across the entire healthcare ecosystem.”</a:t>
            </a:r>
          </a:p>
          <a:p>
            <a:endParaRPr lang="en-US"/>
          </a:p>
          <a:p>
            <a:r>
              <a:rPr lang="en-US"/>
              <a:t>“There’s no shared, scalable system - at least in our borough -  for moving patients or essential staff during these events.”</a:t>
            </a:r>
          </a:p>
          <a:p>
            <a:endParaRPr lang="en-US"/>
          </a:p>
          <a:p>
            <a:r>
              <a:rPr lang="en-US"/>
              <a:t>“And while coordination did happen—</a:t>
            </a:r>
          </a:p>
          <a:p>
            <a:r>
              <a:rPr lang="en-US"/>
              <a:t>it relied heavily on relationships and quick thinking…”</a:t>
            </a:r>
          </a:p>
          <a:p>
            <a:endParaRPr lang="en-US"/>
          </a:p>
          <a:p>
            <a:r>
              <a:rPr lang="en-US"/>
              <a:t>“Not on systems that were already built to support that response.”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for us, this isn’t about having a solution coming out of one storm—</a:t>
            </a:r>
          </a:p>
          <a:p>
            <a:r>
              <a:rPr lang="en-US"/>
              <a:t>it’s about where we’re focusing as a coalition moving forward.”</a:t>
            </a:r>
          </a:p>
          <a:p>
            <a:endParaRPr lang="en-US"/>
          </a:p>
          <a:p>
            <a:r>
              <a:rPr lang="en-US"/>
              <a:t>“And a lot of this is shaped by what we experienced during the winter activation,</a:t>
            </a:r>
          </a:p>
          <a:p>
            <a:r>
              <a:rPr lang="en-US"/>
              <a:t>and what we know is coming with heat, flooding, and other events.”</a:t>
            </a:r>
          </a:p>
          <a:p>
            <a:endParaRPr lang="en-US"/>
          </a:p>
          <a:p>
            <a:r>
              <a:rPr lang="en-US"/>
              <a:t>🟦 TRANSPORTATION AS CORE INFRASTRUCTURE</a:t>
            </a:r>
          </a:p>
          <a:p>
            <a:endParaRPr lang="en-US"/>
          </a:p>
          <a:p>
            <a:r>
              <a:rPr lang="en-US"/>
              <a:t>“The biggest takeaway—and I think the clearest one—is transportation.”</a:t>
            </a:r>
          </a:p>
          <a:p>
            <a:endParaRPr lang="en-US"/>
          </a:p>
          <a:p>
            <a:r>
              <a:rPr lang="en-US"/>
              <a:t>“We’re starting to treat transportation as core infrastructure for healthcare continuity—</a:t>
            </a:r>
          </a:p>
          <a:p>
            <a:r>
              <a:rPr lang="en-US"/>
              <a:t>not something separate from the system.”</a:t>
            </a:r>
          </a:p>
          <a:p>
            <a:endParaRPr lang="en-US"/>
          </a:p>
          <a:p>
            <a:r>
              <a:rPr lang="en-US"/>
              <a:t>“That means looking at how we strengthen partnerships between healthcare providers and transportation partners—</a:t>
            </a:r>
          </a:p>
          <a:p>
            <a:r>
              <a:rPr lang="en-US"/>
              <a:t>not just in the moment, but ahead of time.”</a:t>
            </a:r>
          </a:p>
          <a:p>
            <a:endParaRPr lang="en-US"/>
          </a:p>
          <a:p>
            <a:r>
              <a:rPr lang="en-US"/>
              <a:t>“There’s been some work at the state level looking at models like pre-established agreements—MOUs between providers and transportation partners—</a:t>
            </a:r>
          </a:p>
          <a:p>
            <a:r>
              <a:rPr lang="en-US"/>
              <a:t>and while those aren’t simple to implement, they start to point us in the right direction.”</a:t>
            </a:r>
          </a:p>
          <a:p>
            <a:endParaRPr lang="en-US"/>
          </a:p>
          <a:p>
            <a:r>
              <a:rPr lang="en-US"/>
              <a:t>“And importantly, this isn’t just about patients—</a:t>
            </a:r>
          </a:p>
          <a:p>
            <a:r>
              <a:rPr lang="en-US"/>
              <a:t>it’s also about essential staff.</a:t>
            </a:r>
          </a:p>
          <a:p>
            <a:r>
              <a:rPr lang="en-US"/>
              <a:t>We saw clearly that if staff can’t get in, the system can’t function.”</a:t>
            </a:r>
          </a:p>
          <a:p>
            <a:endParaRPr lang="en-US"/>
          </a:p>
          <a:p>
            <a:r>
              <a:rPr lang="en-US"/>
              <a:t>🟦 MAINTAINING &amp; REBUILDING PARTNERSHIPS</a:t>
            </a:r>
          </a:p>
          <a:p>
            <a:endParaRPr lang="en-US"/>
          </a:p>
          <a:p>
            <a:r>
              <a:rPr lang="en-US"/>
              <a:t>“Another major focus for us is relationships.”</a:t>
            </a:r>
          </a:p>
          <a:p>
            <a:endParaRPr lang="en-US"/>
          </a:p>
          <a:p>
            <a:r>
              <a:rPr lang="en-US"/>
              <a:t>“We’ve spent a lot of time this year strengthening engagement across the CBO network—</a:t>
            </a:r>
          </a:p>
          <a:p>
            <a:r>
              <a:rPr lang="en-US"/>
              <a:t>updating contacts, building participation, making sure communication lines are active.”</a:t>
            </a:r>
          </a:p>
          <a:p>
            <a:endParaRPr lang="en-US"/>
          </a:p>
          <a:p>
            <a:r>
              <a:rPr lang="en-US"/>
              <a:t>“And now, particularly through the Medical Ecosystem work, we’re thinking about how we maintain and deepen relationships with what we often call ‘trusted sources’—</a:t>
            </a:r>
          </a:p>
          <a:p>
            <a:r>
              <a:rPr lang="en-US"/>
              <a:t>the partners who show up consistently and help carry information and response forward.”</a:t>
            </a:r>
          </a:p>
          <a:p>
            <a:endParaRPr lang="en-US"/>
          </a:p>
          <a:p>
            <a:r>
              <a:rPr lang="en-US"/>
              <a:t>“At the same time, we’re also looking at where we need to re-engage key partners—</a:t>
            </a:r>
          </a:p>
          <a:p>
            <a:r>
              <a:rPr lang="en-US"/>
              <a:t>especially providers who are essential in moments like this but may not always be at the table day-to-day.”</a:t>
            </a:r>
          </a:p>
          <a:p>
            <a:endParaRPr lang="en-US"/>
          </a:p>
          <a:p>
            <a:r>
              <a:rPr lang="en-US"/>
              <a:t>“And all of this is happening in the context of shifting policies, funding, and organizational capacity—</a:t>
            </a:r>
          </a:p>
          <a:p>
            <a:r>
              <a:rPr lang="en-US"/>
              <a:t>which directly affects who’s able to participate and how.”</a:t>
            </a:r>
          </a:p>
          <a:p>
            <a:endParaRPr lang="en-US"/>
          </a:p>
          <a:p>
            <a:r>
              <a:rPr lang="en-US"/>
              <a:t>🟦 IMPROVING VISIBILITY &amp; COMMUNICATION</a:t>
            </a:r>
          </a:p>
          <a:p>
            <a:endParaRPr lang="en-US"/>
          </a:p>
          <a:p>
            <a:r>
              <a:rPr lang="en-US"/>
              <a:t>“Visibility is another big piece.”</a:t>
            </a:r>
          </a:p>
          <a:p>
            <a:endParaRPr lang="en-US"/>
          </a:p>
          <a:p>
            <a:r>
              <a:rPr lang="en-US"/>
              <a:t>“During the storm, a lot of what worked came from real-time information sharing—</a:t>
            </a:r>
          </a:p>
          <a:p>
            <a:r>
              <a:rPr lang="en-US"/>
              <a:t>partners flagging transportation issues, facility access challenges, staffing gaps…”</a:t>
            </a:r>
          </a:p>
          <a:p>
            <a:endParaRPr lang="en-US"/>
          </a:p>
          <a:p>
            <a:r>
              <a:rPr lang="en-US"/>
              <a:t>“But that visibility isn’t always consistent, and it’s not always structured.”</a:t>
            </a:r>
          </a:p>
          <a:p>
            <a:endParaRPr lang="en-US"/>
          </a:p>
          <a:p>
            <a:r>
              <a:rPr lang="en-US"/>
              <a:t>“So we’re looking at how to strengthen real-time information flow across partners,</a:t>
            </a:r>
          </a:p>
          <a:p>
            <a:r>
              <a:rPr lang="en-US"/>
              <a:t>and clarify communication pathways during activations—</a:t>
            </a:r>
          </a:p>
          <a:p>
            <a:r>
              <a:rPr lang="en-US"/>
              <a:t>so it’s clear who is sharing what, and where that information is going.”</a:t>
            </a:r>
          </a:p>
          <a:p>
            <a:endParaRPr lang="en-US"/>
          </a:p>
          <a:p>
            <a:r>
              <a:rPr lang="en-US"/>
              <a:t>“And importantly, making sure that what’s happening locally—</a:t>
            </a:r>
          </a:p>
          <a:p>
            <a:r>
              <a:rPr lang="en-US"/>
              <a:t>especially in Staten Island—is actually reflected in broader response conversations.”</a:t>
            </a:r>
          </a:p>
          <a:p>
            <a:endParaRPr lang="en-US"/>
          </a:p>
          <a:p>
            <a:r>
              <a:rPr lang="en-US"/>
              <a:t>🟦 APPLYING LESSONS YEAR-ROUND</a:t>
            </a:r>
          </a:p>
          <a:p>
            <a:endParaRPr lang="en-US"/>
          </a:p>
          <a:p>
            <a:r>
              <a:rPr lang="en-US"/>
              <a:t>“And finally, this isn’t just about winter storms.”</a:t>
            </a:r>
          </a:p>
          <a:p>
            <a:endParaRPr lang="en-US"/>
          </a:p>
          <a:p>
            <a:r>
              <a:rPr lang="en-US"/>
              <a:t>“We’re already seeing similar system strain during extreme heat events—</a:t>
            </a:r>
          </a:p>
          <a:p>
            <a:r>
              <a:rPr lang="en-US"/>
              <a:t>whether that’s around cooling access, health impacts, or staffing.”</a:t>
            </a:r>
          </a:p>
          <a:p>
            <a:endParaRPr lang="en-US"/>
          </a:p>
          <a:p>
            <a:r>
              <a:rPr lang="en-US"/>
              <a:t>“And the same goes for flooding and heavy rain—</a:t>
            </a:r>
          </a:p>
          <a:p>
            <a:r>
              <a:rPr lang="en-US"/>
              <a:t>disruptions in travel, access to care, and service delivery.”</a:t>
            </a:r>
          </a:p>
          <a:p>
            <a:endParaRPr lang="en-US"/>
          </a:p>
          <a:p>
            <a:r>
              <a:rPr lang="en-US"/>
              <a:t>“So the focus is really on taking what we’ve learned here</a:t>
            </a:r>
          </a:p>
          <a:p>
            <a:r>
              <a:rPr lang="en-US"/>
              <a:t>and integrating it into year-round preparedness—</a:t>
            </a:r>
          </a:p>
          <a:p>
            <a:r>
              <a:rPr lang="en-US"/>
              <a:t>not treating these as isolated events.”</a:t>
            </a:r>
          </a:p>
          <a:p>
            <a:endParaRPr lang="en-US"/>
          </a:p>
          <a:p>
            <a:r>
              <a:rPr lang="en-US"/>
              <a:t>Soft Closing Line (IMPORTANT — don’t rush)</a:t>
            </a:r>
          </a:p>
          <a:p>
            <a:endParaRPr lang="en-US"/>
          </a:p>
          <a:p>
            <a:r>
              <a:rPr lang="en-US"/>
              <a:t>“So this is less about having a fully built solution—</a:t>
            </a:r>
          </a:p>
          <a:p>
            <a:r>
              <a:rPr lang="en-US"/>
              <a:t>and more about where we’re intentionally focusing as a coalition…”</a:t>
            </a:r>
          </a:p>
          <a:p>
            <a:endParaRPr lang="en-US"/>
          </a:p>
          <a:p>
            <a:r>
              <a:rPr lang="en-US"/>
              <a:t>“and how we continue building toward more coordinated, more visible, and more reliable response across systems.”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we’ve talked about today—</a:t>
            </a:r>
          </a:p>
          <a:p>
            <a:r>
              <a:rPr lang="en-US"/>
              <a:t>from community conditions, to system impacts, to real-world response—</a:t>
            </a:r>
          </a:p>
          <a:p>
            <a:r>
              <a:rPr lang="en-US"/>
              <a:t>all points to the same thing.”</a:t>
            </a:r>
          </a:p>
          <a:p>
            <a:endParaRPr lang="en-US"/>
          </a:p>
          <a:p>
            <a:r>
              <a:rPr lang="en-US"/>
              <a:t>“Climate impacts are increasing pressure across all of our systems.”</a:t>
            </a:r>
          </a:p>
          <a:p>
            <a:endParaRPr lang="en-US"/>
          </a:p>
          <a:p>
            <a:r>
              <a:rPr lang="en-US"/>
              <a:t>“Community organizations, healthcare providers, and public health—</a:t>
            </a:r>
          </a:p>
          <a:p>
            <a:r>
              <a:rPr lang="en-US"/>
              <a:t>we’re all responding to that in different ways.”</a:t>
            </a:r>
          </a:p>
          <a:p>
            <a:endParaRPr lang="en-US"/>
          </a:p>
          <a:p>
            <a:r>
              <a:rPr lang="en-US"/>
              <a:t>“And coordination is what connects that response.”</a:t>
            </a:r>
          </a:p>
          <a:p>
            <a:endParaRPr lang="en-US"/>
          </a:p>
          <a:p>
            <a:r>
              <a:rPr lang="en-US"/>
              <a:t>👉 (small pause)</a:t>
            </a:r>
          </a:p>
          <a:p>
            <a:endParaRPr lang="en-US"/>
          </a:p>
          <a:p>
            <a:r>
              <a:rPr lang="en-US"/>
              <a:t>“The difference is whether that coordination is happening reactively—</a:t>
            </a:r>
          </a:p>
          <a:p>
            <a:r>
              <a:rPr lang="en-US"/>
              <a:t>or whether we’re building it intentionally, and sustaining it over time.”</a:t>
            </a:r>
          </a:p>
          <a:p>
            <a:endParaRPr lang="en-US"/>
          </a:p>
          <a:p>
            <a:r>
              <a:rPr lang="en-US"/>
              <a:t>Optional last line (if it feels right in the room):</a:t>
            </a:r>
          </a:p>
          <a:p>
            <a:endParaRPr lang="en-US"/>
          </a:p>
          <a:p>
            <a:r>
              <a:rPr lang="en-US"/>
              <a:t>“And that’s really the work ahead—for all of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isn’t theoretical for us anymore—this is already shaping how people experience health day to day.</a:t>
            </a:r>
          </a:p>
          <a:p>
            <a:endParaRPr lang="en-US"/>
          </a:p>
          <a:p>
            <a:r>
              <a:rPr lang="en-US"/>
              <a:t>“So this is what response actually looks like for us on the ground.</a:t>
            </a:r>
          </a:p>
          <a:p>
            <a:r>
              <a:rPr lang="en-US"/>
              <a:t>It’s not just alerts or systems—it’s outreach, it’s conversations, it’s resource distribution, it’s coordination.</a:t>
            </a:r>
          </a:p>
          <a:p>
            <a:endParaRPr lang="en-US"/>
          </a:p>
          <a:p>
            <a:r>
              <a:rPr lang="en-US"/>
              <a:t>And importantly, it’s also how we’re learning—through residents, through partners, and increasingly through data—that helps us understand where impacts are deeper than what’s officially captured.”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if we step back from what we’re seeing in communities—</a:t>
            </a:r>
          </a:p>
          <a:p>
            <a:r>
              <a:rPr lang="en-US"/>
              <a:t>this is where it starts to show up across health systems.”</a:t>
            </a:r>
          </a:p>
          <a:p>
            <a:endParaRPr lang="en-US"/>
          </a:p>
          <a:p>
            <a:r>
              <a:rPr lang="en-US"/>
              <a:t>“Some of this may resonate more or less depending on where you sit—but these are the kinds of patterns we’re hearing from partners and paying close attention to.”</a:t>
            </a:r>
          </a:p>
          <a:p>
            <a:endParaRPr lang="en-US"/>
          </a:p>
          <a:p>
            <a:r>
              <a:rPr lang="en-US"/>
              <a:t>And:</a:t>
            </a:r>
          </a:p>
          <a:p>
            <a:endParaRPr lang="en-US"/>
          </a:p>
          <a:p>
            <a:r>
              <a:rPr lang="en-US"/>
              <a:t>“This isn’t to say we’re seeing uniform trends across the board—but these are signals that are worth paying attention to as conditions shift.”</a:t>
            </a:r>
          </a:p>
          <a:p>
            <a:endParaRPr lang="en-US"/>
          </a:p>
          <a:p>
            <a:r>
              <a:rPr lang="en-US"/>
              <a:t>Section 1:</a:t>
            </a:r>
          </a:p>
          <a:p>
            <a:endParaRPr lang="en-US"/>
          </a:p>
          <a:p>
            <a:r>
              <a:rPr lang="en-US"/>
              <a:t>“We’re seeing patients arriving later, often with more complex needs…</a:t>
            </a:r>
          </a:p>
          <a:p>
            <a:r>
              <a:rPr lang="en-US"/>
              <a:t>repeat visits tied to issues that aren’t actually resolved upstream…</a:t>
            </a:r>
          </a:p>
          <a:p>
            <a:r>
              <a:rPr lang="en-US"/>
              <a:t>and increasing behavioral health strain linked to instability and isolation.”</a:t>
            </a:r>
          </a:p>
          <a:p>
            <a:endParaRPr lang="en-US"/>
          </a:p>
          <a:p>
            <a:r>
              <a:rPr lang="en-US"/>
              <a:t>Section 2:</a:t>
            </a:r>
          </a:p>
          <a:p>
            <a:endParaRPr lang="en-US"/>
          </a:p>
          <a:p>
            <a:r>
              <a:rPr lang="en-US"/>
              <a:t>“And importantly, these aren’t isolated cases—they’re patterns.</a:t>
            </a:r>
          </a:p>
          <a:p>
            <a:r>
              <a:rPr lang="en-US"/>
              <a:t>Many of the drivers sit outside the clinical setting, but they’re shaping outcomes inside it.”</a:t>
            </a:r>
          </a:p>
          <a:p>
            <a:endParaRPr lang="en-US"/>
          </a:p>
          <a:p>
            <a:r>
              <a:rPr lang="en-US"/>
              <a:t>Section 3:</a:t>
            </a:r>
          </a:p>
          <a:p>
            <a:endParaRPr lang="en-US"/>
          </a:p>
          <a:p>
            <a:r>
              <a:rPr lang="en-US"/>
              <a:t>“What that creates is increased system strain—but also a limitation.</a:t>
            </a:r>
          </a:p>
          <a:p>
            <a:r>
              <a:rPr lang="en-US"/>
              <a:t>No one part of the system can address these issues on its own.”</a:t>
            </a:r>
          </a:p>
          <a:p>
            <a:endParaRPr lang="en-US"/>
          </a:p>
          <a:p>
            <a:r>
              <a:rPr lang="en-US"/>
              <a:t>👉 (small beat)</a:t>
            </a:r>
          </a:p>
          <a:p>
            <a:endParaRPr lang="en-US"/>
          </a:p>
          <a:p>
            <a:r>
              <a:rPr lang="en-US"/>
              <a:t>“Which is where coordination becomes really critical.”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if this is how climate impacts are showing up across health systems—</a:t>
            </a:r>
          </a:p>
          <a:p>
            <a:r>
              <a:rPr lang="en-US"/>
              <a:t>the question becomes: how do we actually respond to that effectively?”</a:t>
            </a:r>
          </a:p>
          <a:p>
            <a:endParaRPr lang="en-US"/>
          </a:p>
          <a:p>
            <a:r>
              <a:rPr lang="en-US"/>
              <a:t>“There’s a growing body of work that really emphasizes the need for stronger alignment across community-based organizations, healthcare systems, and public health…”</a:t>
            </a:r>
          </a:p>
          <a:p>
            <a:endParaRPr lang="en-US"/>
          </a:p>
          <a:p>
            <a:r>
              <a:rPr lang="en-US"/>
              <a:t>(quick gesture to visual)</a:t>
            </a:r>
          </a:p>
          <a:p>
            <a:endParaRPr lang="en-US"/>
          </a:p>
          <a:p>
            <a:r>
              <a:rPr lang="en-US"/>
              <a:t>“…and what we’re seeing locally is exactly why that matters.”</a:t>
            </a:r>
          </a:p>
          <a:p>
            <a:endParaRPr lang="en-US"/>
          </a:p>
          <a:p>
            <a:r>
              <a:rPr lang="en-US"/>
              <a:t>Section 1:</a:t>
            </a:r>
          </a:p>
          <a:p>
            <a:endParaRPr lang="en-US"/>
          </a:p>
          <a:p>
            <a:r>
              <a:rPr lang="en-US"/>
              <a:t>“Each part of the system plays a different role.</a:t>
            </a:r>
          </a:p>
          <a:p>
            <a:r>
              <a:rPr lang="en-US"/>
              <a:t>Community partners are often the first to see what’s changing.</a:t>
            </a:r>
          </a:p>
          <a:p>
            <a:r>
              <a:rPr lang="en-US"/>
              <a:t>Healthcare systems are where impacts become acute.</a:t>
            </a:r>
          </a:p>
          <a:p>
            <a:r>
              <a:rPr lang="en-US"/>
              <a:t>Public health helps us understand and scale response.”</a:t>
            </a:r>
          </a:p>
          <a:p>
            <a:endParaRPr lang="en-US"/>
          </a:p>
          <a:p>
            <a:r>
              <a:rPr lang="en-US"/>
              <a:t>Section 2:</a:t>
            </a:r>
          </a:p>
          <a:p>
            <a:endParaRPr lang="en-US"/>
          </a:p>
          <a:p>
            <a:r>
              <a:rPr lang="en-US"/>
              <a:t>“Where this gets challenging is in the gaps between those systems.</a:t>
            </a:r>
          </a:p>
          <a:p>
            <a:r>
              <a:rPr lang="en-US"/>
              <a:t>When information isn’t moving…</a:t>
            </a:r>
          </a:p>
          <a:p>
            <a:r>
              <a:rPr lang="en-US"/>
              <a:t>when community conditions aren’t fully visible…</a:t>
            </a:r>
          </a:p>
          <a:p>
            <a:r>
              <a:rPr lang="en-US"/>
              <a:t>when response is happening in silos…”</a:t>
            </a:r>
          </a:p>
          <a:p>
            <a:endParaRPr lang="en-US"/>
          </a:p>
          <a:p>
            <a:r>
              <a:rPr lang="en-US"/>
              <a:t>Section 3:</a:t>
            </a:r>
          </a:p>
          <a:p>
            <a:endParaRPr lang="en-US"/>
          </a:p>
          <a:p>
            <a:r>
              <a:rPr lang="en-US"/>
              <a:t>“What we’ve seen through COAD is that coordination is what actually connects those pieces.</a:t>
            </a:r>
          </a:p>
          <a:p>
            <a:endParaRPr lang="en-US"/>
          </a:p>
          <a:p>
            <a:r>
              <a:rPr lang="en-US"/>
              <a:t>It’s not just about response in the moment—it’s about having the relationships, communication, and shared awareness in place ahead of time.”</a:t>
            </a:r>
          </a:p>
          <a:p>
            <a:endParaRPr lang="en-US"/>
          </a:p>
          <a:p>
            <a:r>
              <a:rPr lang="en-US"/>
              <a:t>Closing line (important):</a:t>
            </a:r>
          </a:p>
          <a:p>
            <a:endParaRPr lang="en-US"/>
          </a:p>
          <a:p>
            <a:r>
              <a:rPr lang="en-US"/>
              <a:t>“And that’s really the role coalition-based work is trying to 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this is what that coordination starts to look like in practice.”</a:t>
            </a:r>
          </a:p>
          <a:p>
            <a:endParaRPr lang="en-US"/>
          </a:p>
          <a:p>
            <a:r>
              <a:rPr lang="en-US"/>
              <a:t>Block 1 — Making community conditions visible</a:t>
            </a:r>
          </a:p>
          <a:p>
            <a:endParaRPr lang="en-US"/>
          </a:p>
          <a:p>
            <a:r>
              <a:rPr lang="en-US"/>
              <a:t>“A big part of this work is simply making community conditions more visible—</a:t>
            </a:r>
          </a:p>
          <a:p>
            <a:r>
              <a:rPr lang="en-US"/>
              <a:t>in ways that systems can actually respond to.”</a:t>
            </a:r>
          </a:p>
          <a:p>
            <a:endParaRPr lang="en-US"/>
          </a:p>
          <a:p>
            <a:r>
              <a:rPr lang="en-US"/>
              <a:t>“That happens through direct outreach and conversations—</a:t>
            </a:r>
          </a:p>
          <a:p>
            <a:r>
              <a:rPr lang="en-US"/>
              <a:t>a lot of that through our Climate Corps—where we’re hearing directly from residents.”</a:t>
            </a:r>
          </a:p>
          <a:p>
            <a:endParaRPr lang="en-US"/>
          </a:p>
          <a:p>
            <a:r>
              <a:rPr lang="en-US"/>
              <a:t>“It also happens in real time during activations—</a:t>
            </a:r>
          </a:p>
          <a:p>
            <a:r>
              <a:rPr lang="en-US"/>
              <a:t>through COAD communications, partner reporting, and information sharing across the network.”</a:t>
            </a:r>
          </a:p>
          <a:p>
            <a:endParaRPr lang="en-US"/>
          </a:p>
          <a:p>
            <a:r>
              <a:rPr lang="en-US"/>
              <a:t>“And increasingly, through data—whether that’s tools like FloodNet</a:t>
            </a:r>
          </a:p>
          <a:p>
            <a:r>
              <a:rPr lang="en-US"/>
              <a:t>or other efforts to better capture what’s happening on the ground.”</a:t>
            </a:r>
          </a:p>
          <a:p>
            <a:endParaRPr lang="en-US"/>
          </a:p>
          <a:p>
            <a:r>
              <a:rPr lang="en-US"/>
              <a:t>👉 (This is where you can casually drop examples: cooling towels, pop-ups, etc.)</a:t>
            </a:r>
          </a:p>
          <a:p>
            <a:endParaRPr lang="en-US"/>
          </a:p>
          <a:p>
            <a:r>
              <a:rPr lang="en-US"/>
              <a:t>Block 2 — Connecting community &amp; care</a:t>
            </a:r>
          </a:p>
          <a:p>
            <a:endParaRPr lang="en-US"/>
          </a:p>
          <a:p>
            <a:r>
              <a:rPr lang="en-US"/>
              <a:t>“We’re also seeing this work take shape through stronger connections between community and care.”</a:t>
            </a:r>
          </a:p>
          <a:p>
            <a:endParaRPr lang="en-US"/>
          </a:p>
          <a:p>
            <a:r>
              <a:rPr lang="en-US"/>
              <a:t>“That includes partnerships addressing things like food access, behavioral health, and other social drivers of health—</a:t>
            </a:r>
          </a:p>
          <a:p>
            <a:r>
              <a:rPr lang="en-US"/>
              <a:t>areas where climate impacts are showing up very directly.”</a:t>
            </a:r>
          </a:p>
          <a:p>
            <a:endParaRPr lang="en-US"/>
          </a:p>
          <a:p>
            <a:r>
              <a:rPr lang="en-US"/>
              <a:t>“Through efforts like the Social Care Network, there’s increasing alignment</a:t>
            </a:r>
          </a:p>
          <a:p>
            <a:r>
              <a:rPr lang="en-US"/>
              <a:t>and clearer referral pathways between community-based organizations and healthcare systems.”</a:t>
            </a:r>
          </a:p>
          <a:p>
            <a:endParaRPr lang="en-US"/>
          </a:p>
          <a:p>
            <a:r>
              <a:rPr lang="en-US"/>
              <a:t>“And importantly, community-based outreach is not just supportive—</a:t>
            </a:r>
          </a:p>
          <a:p>
            <a:r>
              <a:rPr lang="en-US"/>
              <a:t>it’s informing how care and response need to happen.”</a:t>
            </a:r>
          </a:p>
          <a:p>
            <a:endParaRPr lang="en-US"/>
          </a:p>
          <a:p>
            <a:r>
              <a:rPr lang="en-US"/>
              <a:t>👉 (You can nod to gardens, workshops, etc. here—lightly)</a:t>
            </a:r>
          </a:p>
          <a:p>
            <a:endParaRPr lang="en-US"/>
          </a:p>
          <a:p>
            <a:r>
              <a:rPr lang="en-US"/>
              <a:t>Block 3 — Working across systems</a:t>
            </a:r>
          </a:p>
          <a:p>
            <a:endParaRPr lang="en-US"/>
          </a:p>
          <a:p>
            <a:r>
              <a:rPr lang="en-US"/>
              <a:t>“At the same time, we’re continuing to strengthen coordination across systems—</a:t>
            </a:r>
          </a:p>
          <a:p>
            <a:r>
              <a:rPr lang="en-US"/>
              <a:t>working closely with NYCEM, MOCEJ, and other city partners.”</a:t>
            </a:r>
          </a:p>
          <a:p>
            <a:endParaRPr lang="en-US"/>
          </a:p>
          <a:p>
            <a:r>
              <a:rPr lang="en-US"/>
              <a:t>“And also building relationships beyond the traditional space—</a:t>
            </a:r>
          </a:p>
          <a:p>
            <a:r>
              <a:rPr lang="en-US"/>
              <a:t>including utilities and business partners.”</a:t>
            </a:r>
          </a:p>
          <a:p>
            <a:endParaRPr lang="en-US"/>
          </a:p>
          <a:p>
            <a:r>
              <a:rPr lang="en-US"/>
              <a:t>“Because these impacts—and the response—don’t sit neatly in one sector.”</a:t>
            </a:r>
          </a:p>
          <a:p>
            <a:endParaRPr lang="en-US"/>
          </a:p>
          <a:p>
            <a:r>
              <a:rPr lang="en-US"/>
              <a:t>Block 4 — Learning &amp; advancing together</a:t>
            </a:r>
          </a:p>
          <a:p>
            <a:endParaRPr lang="en-US"/>
          </a:p>
          <a:p>
            <a:r>
              <a:rPr lang="en-US"/>
              <a:t>“And we’re not doing this in isolation—</a:t>
            </a:r>
          </a:p>
          <a:p>
            <a:r>
              <a:rPr lang="en-US"/>
              <a:t>we’re learning alongside peer coalitions who are pushing this work forward in different ways.”</a:t>
            </a:r>
          </a:p>
          <a:p>
            <a:endParaRPr lang="en-US"/>
          </a:p>
          <a:p>
            <a:r>
              <a:rPr lang="en-US"/>
              <a:t>“Whether that’s around housing, resilience planning, or community-led strategies—</a:t>
            </a:r>
          </a:p>
          <a:p>
            <a:r>
              <a:rPr lang="en-US"/>
              <a:t>there’s a lot of shared learning happening.”</a:t>
            </a:r>
          </a:p>
          <a:p>
            <a:endParaRPr lang="en-US"/>
          </a:p>
          <a:p>
            <a:r>
              <a:rPr lang="en-US"/>
              <a:t>“And we’re constantly adapting based on what’s actually working on the ground.”</a:t>
            </a:r>
          </a:p>
          <a:p>
            <a:endParaRPr lang="en-US"/>
          </a:p>
          <a:p>
            <a:r>
              <a:rPr lang="en-US"/>
              <a:t>Bottom line (slow this down slightly)</a:t>
            </a:r>
          </a:p>
          <a:p>
            <a:endParaRPr lang="en-US"/>
          </a:p>
          <a:p>
            <a:r>
              <a:rPr lang="en-US"/>
              <a:t>“At the end of the day, what this is really about is taking what we’re seeing in communities—</a:t>
            </a:r>
          </a:p>
          <a:p>
            <a:r>
              <a:rPr lang="en-US"/>
              <a:t>and translating that into something systems can respond to, together.”</a:t>
            </a:r>
          </a:p>
          <a:p>
            <a:endParaRPr lang="en-US"/>
          </a:p>
          <a:p>
            <a:r>
              <a:rPr lang="en-US"/>
              <a:t>Transition to DOH</a:t>
            </a:r>
          </a:p>
          <a:p>
            <a:endParaRPr lang="en-US"/>
          </a:p>
          <a:p>
            <a:r>
              <a:rPr lang="en-US"/>
              <a:t>“But doing that consistently—and at scale—</a:t>
            </a:r>
          </a:p>
          <a:p>
            <a:r>
              <a:rPr lang="en-US"/>
              <a:t>is where public health leadership becomes critical.”</a:t>
            </a:r>
          </a:p>
          <a:p>
            <a:endParaRPr lang="en-US"/>
          </a:p>
          <a:p>
            <a:r>
              <a:rPr lang="en-US"/>
              <a:t>👉 (handoff)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we’ve been describing is what this looks like on the ground—</a:t>
            </a:r>
          </a:p>
          <a:p>
            <a:r>
              <a:rPr lang="en-US"/>
              <a:t>how climate impacts are showing up, and how coordination is starting to take shape.”</a:t>
            </a:r>
          </a:p>
          <a:p>
            <a:endParaRPr lang="en-US"/>
          </a:p>
          <a:p>
            <a:r>
              <a:rPr lang="en-US"/>
              <a:t>“But scaling that into something that’s consistent, informed, and sustainable—</a:t>
            </a:r>
          </a:p>
          <a:p>
            <a:r>
              <a:rPr lang="en-US"/>
              <a:t>is where public health leadership becomes critical.”</a:t>
            </a:r>
          </a:p>
          <a:p>
            <a:endParaRPr lang="en-US"/>
          </a:p>
          <a:p>
            <a:r>
              <a:rPr lang="en-US"/>
              <a:t>(slight pause)</a:t>
            </a:r>
          </a:p>
          <a:p>
            <a:endParaRPr lang="en-US"/>
          </a:p>
          <a:p>
            <a:r>
              <a:rPr lang="en-US"/>
              <a:t>“The ability to connect what’s happening in communities with data, strategy, and broader systems…”</a:t>
            </a:r>
          </a:p>
          <a:p>
            <a:endParaRPr lang="en-US"/>
          </a:p>
          <a:p>
            <a:r>
              <a:rPr lang="en-US"/>
              <a:t>👉 (gesture lightly)</a:t>
            </a:r>
          </a:p>
          <a:p>
            <a:endParaRPr lang="en-US"/>
          </a:p>
          <a:p>
            <a:r>
              <a:rPr lang="en-US"/>
              <a:t>“…is what makes this work actionable at a larger scale.”</a:t>
            </a:r>
          </a:p>
          <a:p>
            <a:endParaRPr lang="en-US"/>
          </a:p>
          <a:p>
            <a:r>
              <a:rPr lang="en-US"/>
              <a:t>FINAL LINE (HANDOFF)</a:t>
            </a:r>
          </a:p>
          <a:p>
            <a:endParaRPr lang="en-US"/>
          </a:p>
          <a:p>
            <a:r>
              <a:rPr lang="en-US"/>
              <a:t>“So I want to turn it over to [DOH Name] to talk about how this is taking shape at the city level—particularly through the Climate Health Survey and broader public health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Introductions~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17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272D67"/>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5666" y="35343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Font typeface="Raleway"/>
              <a:buNone/>
              <a:defRPr sz="9200" b="1">
                <a:solidFill>
                  <a:schemeClr val="lt1"/>
                </a:solidFill>
                <a:latin typeface="Raleway"/>
                <a:ea typeface="Raleway"/>
                <a:cs typeface="Raleway"/>
                <a:sym typeface="Raleway"/>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379500" y="7741250"/>
            <a:ext cx="17041200" cy="1585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5CBA47"/>
              </a:buClr>
              <a:buSzPts val="2800"/>
              <a:buFont typeface="Raleway"/>
              <a:buNone/>
              <a:defRPr sz="5600">
                <a:solidFill>
                  <a:srgbClr val="5CBA47"/>
                </a:solidFill>
                <a:latin typeface="Raleway"/>
                <a:ea typeface="Raleway"/>
                <a:cs typeface="Raleway"/>
                <a:sym typeface="Raleway"/>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pic>
        <p:nvPicPr>
          <p:cNvPr id="13" name="Google Shape;13;p2"/>
          <p:cNvPicPr preferRelativeResize="0"/>
          <p:nvPr/>
        </p:nvPicPr>
        <p:blipFill>
          <a:blip r:embed="rId2">
            <a:alphaModFix/>
          </a:blip>
          <a:stretch>
            <a:fillRect/>
          </a:stretch>
        </p:blipFill>
        <p:spPr>
          <a:xfrm>
            <a:off x="1066651" y="793143"/>
            <a:ext cx="4915346" cy="1577750"/>
          </a:xfrm>
          <a:prstGeom prst="rect">
            <a:avLst/>
          </a:prstGeom>
          <a:noFill/>
          <a:ln>
            <a:noFill/>
          </a:ln>
        </p:spPr>
      </p:pic>
      <p:pic>
        <p:nvPicPr>
          <p:cNvPr id="14" name="Google Shape;14;p2"/>
          <p:cNvPicPr preferRelativeResize="0"/>
          <p:nvPr/>
        </p:nvPicPr>
        <p:blipFill rotWithShape="1">
          <a:blip r:embed="rId3">
            <a:alphaModFix/>
          </a:blip>
          <a:srcRect r="8492"/>
          <a:stretch/>
        </p:blipFill>
        <p:spPr>
          <a:xfrm>
            <a:off x="11281351" y="8224300"/>
            <a:ext cx="7024750" cy="2044600"/>
          </a:xfrm>
          <a:prstGeom prst="rect">
            <a:avLst/>
          </a:prstGeom>
          <a:noFill/>
          <a:ln>
            <a:noFill/>
          </a:ln>
        </p:spPr>
      </p:pic>
    </p:spTree>
    <p:extLst>
      <p:ext uri="{BB962C8B-B14F-4D97-AF65-F5344CB8AC3E}">
        <p14:creationId xmlns:p14="http://schemas.microsoft.com/office/powerpoint/2010/main" val="936302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561276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272D67"/>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7200">
                <a:solidFill>
                  <a:schemeClr val="lt1"/>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191156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918626"/>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23" name="Google Shape;23;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
        <p:nvSpPr>
          <p:cNvPr id="24" name="Google Shape;24;p5"/>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pic>
        <p:nvPicPr>
          <p:cNvPr id="25" name="Google Shape;25;p5"/>
          <p:cNvPicPr preferRelativeResize="0"/>
          <p:nvPr/>
        </p:nvPicPr>
        <p:blipFill rotWithShape="1">
          <a:blip r:embed="rId2">
            <a:alphaModFix/>
          </a:blip>
          <a:srcRect r="8492"/>
          <a:stretch/>
        </p:blipFill>
        <p:spPr>
          <a:xfrm>
            <a:off x="11281351" y="8224300"/>
            <a:ext cx="7024750" cy="2044600"/>
          </a:xfrm>
          <a:prstGeom prst="rect">
            <a:avLst/>
          </a:prstGeom>
          <a:noFill/>
          <a:ln>
            <a:noFill/>
          </a:ln>
        </p:spPr>
      </p:pic>
    </p:spTree>
    <p:extLst>
      <p:ext uri="{BB962C8B-B14F-4D97-AF65-F5344CB8AC3E}">
        <p14:creationId xmlns:p14="http://schemas.microsoft.com/office/powerpoint/2010/main" val="53410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9" name="Google Shape;29;p6"/>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0" name="Google Shape;30;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31710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 type="titleOnly">
  <p:cSld name="Section Title ">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pic>
        <p:nvPicPr>
          <p:cNvPr id="34" name="Google Shape;34;p7" title="SIPCW_Branding Presentation-19.png"/>
          <p:cNvPicPr preferRelativeResize="0"/>
          <p:nvPr/>
        </p:nvPicPr>
        <p:blipFill rotWithShape="1">
          <a:blip r:embed="rId2">
            <a:alphaModFix/>
          </a:blip>
          <a:srcRect/>
          <a:stretch/>
        </p:blipFill>
        <p:spPr>
          <a:xfrm>
            <a:off x="5518551" y="3628554"/>
            <a:ext cx="12769454" cy="6640344"/>
          </a:xfrm>
          <a:prstGeom prst="rect">
            <a:avLst/>
          </a:prstGeom>
          <a:noFill/>
          <a:ln>
            <a:noFill/>
          </a:ln>
        </p:spPr>
      </p:pic>
      <p:sp>
        <p:nvSpPr>
          <p:cNvPr id="35" name="Google Shape;35;p7"/>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spTree>
    <p:extLst>
      <p:ext uri="{BB962C8B-B14F-4D97-AF65-F5344CB8AC3E}">
        <p14:creationId xmlns:p14="http://schemas.microsoft.com/office/powerpoint/2010/main" val="308061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
        <p:nvSpPr>
          <p:cNvPr id="39" name="Google Shape;39;p8"/>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pic>
        <p:nvPicPr>
          <p:cNvPr id="40" name="Google Shape;40;p8" title="SIPCW_Branding Presentation-25.png"/>
          <p:cNvPicPr preferRelativeResize="0"/>
          <p:nvPr/>
        </p:nvPicPr>
        <p:blipFill rotWithShape="1">
          <a:blip r:embed="rId2">
            <a:alphaModFix/>
          </a:blip>
          <a:srcRect/>
          <a:stretch/>
        </p:blipFill>
        <p:spPr>
          <a:xfrm>
            <a:off x="5536651" y="3628554"/>
            <a:ext cx="12769454" cy="6640344"/>
          </a:xfrm>
          <a:prstGeom prst="rect">
            <a:avLst/>
          </a:prstGeom>
          <a:noFill/>
          <a:ln>
            <a:noFill/>
          </a:ln>
        </p:spPr>
      </p:pic>
    </p:spTree>
    <p:extLst>
      <p:ext uri="{BB962C8B-B14F-4D97-AF65-F5344CB8AC3E}">
        <p14:creationId xmlns:p14="http://schemas.microsoft.com/office/powerpoint/2010/main" val="3545055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1">
  <p:cSld name="Title only 2 1">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
        <p:nvSpPr>
          <p:cNvPr id="44" name="Google Shape;44;p9"/>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pic>
        <p:nvPicPr>
          <p:cNvPr id="45" name="Google Shape;45;p9" title="SIPCW_Branding Presentation-27.png"/>
          <p:cNvPicPr preferRelativeResize="0"/>
          <p:nvPr/>
        </p:nvPicPr>
        <p:blipFill rotWithShape="1">
          <a:blip r:embed="rId2">
            <a:alphaModFix/>
          </a:blip>
          <a:srcRect/>
          <a:stretch/>
        </p:blipFill>
        <p:spPr>
          <a:xfrm>
            <a:off x="5536651" y="3628554"/>
            <a:ext cx="12769454" cy="6640344"/>
          </a:xfrm>
          <a:prstGeom prst="rect">
            <a:avLst/>
          </a:prstGeom>
          <a:noFill/>
          <a:ln>
            <a:noFill/>
          </a:ln>
        </p:spPr>
      </p:pic>
    </p:spTree>
    <p:extLst>
      <p:ext uri="{BB962C8B-B14F-4D97-AF65-F5344CB8AC3E}">
        <p14:creationId xmlns:p14="http://schemas.microsoft.com/office/powerpoint/2010/main" val="66099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 name="Google Shape;48;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pic>
        <p:nvPicPr>
          <p:cNvPr id="49" name="Google Shape;49;p10" title="SIPCW_Branding Presentation-16.png"/>
          <p:cNvPicPr preferRelativeResize="0"/>
          <p:nvPr/>
        </p:nvPicPr>
        <p:blipFill>
          <a:blip r:embed="rId2">
            <a:alphaModFix/>
          </a:blip>
          <a:stretch>
            <a:fillRect/>
          </a:stretch>
        </p:blipFill>
        <p:spPr>
          <a:xfrm>
            <a:off x="5518551" y="3628554"/>
            <a:ext cx="12769454" cy="6640344"/>
          </a:xfrm>
          <a:prstGeom prst="rect">
            <a:avLst/>
          </a:prstGeom>
          <a:noFill/>
          <a:ln>
            <a:noFill/>
          </a:ln>
        </p:spPr>
      </p:pic>
      <p:sp>
        <p:nvSpPr>
          <p:cNvPr id="50" name="Google Shape;50;p10"/>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spTree>
    <p:extLst>
      <p:ext uri="{BB962C8B-B14F-4D97-AF65-F5344CB8AC3E}">
        <p14:creationId xmlns:p14="http://schemas.microsoft.com/office/powerpoint/2010/main" val="4142100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1">
  <p:cSld name="Title only 1 1">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
        <p:nvSpPr>
          <p:cNvPr id="54" name="Google Shape;54;p11"/>
          <p:cNvSpPr/>
          <p:nvPr/>
        </p:nvSpPr>
        <p:spPr>
          <a:xfrm>
            <a:off x="895350" y="2079042"/>
            <a:ext cx="1445400" cy="1464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pic>
        <p:nvPicPr>
          <p:cNvPr id="55" name="Google Shape;55;p11" title="SIPCW_Branding Presentation-28.png"/>
          <p:cNvPicPr preferRelativeResize="0"/>
          <p:nvPr/>
        </p:nvPicPr>
        <p:blipFill rotWithShape="1">
          <a:blip r:embed="rId2">
            <a:alphaModFix/>
          </a:blip>
          <a:srcRect/>
          <a:stretch/>
        </p:blipFill>
        <p:spPr>
          <a:xfrm>
            <a:off x="5536651" y="3628554"/>
            <a:ext cx="12769454" cy="6640344"/>
          </a:xfrm>
          <a:prstGeom prst="rect">
            <a:avLst/>
          </a:prstGeom>
          <a:noFill/>
          <a:ln>
            <a:noFill/>
          </a:ln>
        </p:spPr>
      </p:pic>
    </p:spTree>
    <p:extLst>
      <p:ext uri="{BB962C8B-B14F-4D97-AF65-F5344CB8AC3E}">
        <p14:creationId xmlns:p14="http://schemas.microsoft.com/office/powerpoint/2010/main" val="3328436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58" name="Google Shape;58;p12"/>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59" name="Google Shape;5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pic>
        <p:nvPicPr>
          <p:cNvPr id="60" name="Google Shape;60;p12" title="istockphoto-2170146497-2048x2048.jpg"/>
          <p:cNvPicPr preferRelativeResize="0"/>
          <p:nvPr/>
        </p:nvPicPr>
        <p:blipFill rotWithShape="1">
          <a:blip r:embed="rId2">
            <a:alphaModFix/>
          </a:blip>
          <a:srcRect l="18149" r="18149"/>
          <a:stretch/>
        </p:blipFill>
        <p:spPr>
          <a:xfrm>
            <a:off x="1" y="0"/>
            <a:ext cx="9824798" cy="10287004"/>
          </a:xfrm>
          <a:prstGeom prst="rect">
            <a:avLst/>
          </a:prstGeom>
          <a:noFill/>
          <a:ln>
            <a:noFill/>
          </a:ln>
        </p:spPr>
      </p:pic>
      <p:pic>
        <p:nvPicPr>
          <p:cNvPr id="61" name="Google Shape;61;p12"/>
          <p:cNvPicPr preferRelativeResize="0"/>
          <p:nvPr/>
        </p:nvPicPr>
        <p:blipFill rotWithShape="1">
          <a:blip r:embed="rId3">
            <a:alphaModFix/>
          </a:blip>
          <a:srcRect l="15988"/>
          <a:stretch/>
        </p:blipFill>
        <p:spPr>
          <a:xfrm flipH="1">
            <a:off x="13053051" y="6971351"/>
            <a:ext cx="5234926" cy="3315650"/>
          </a:xfrm>
          <a:prstGeom prst="rect">
            <a:avLst/>
          </a:prstGeom>
          <a:noFill/>
          <a:ln>
            <a:noFill/>
          </a:ln>
        </p:spPr>
      </p:pic>
    </p:spTree>
    <p:extLst>
      <p:ext uri="{BB962C8B-B14F-4D97-AF65-F5344CB8AC3E}">
        <p14:creationId xmlns:p14="http://schemas.microsoft.com/office/powerpoint/2010/main" val="868772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64" name="Google Shape;64;p1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605532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14"/>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 name="Google Shape;67;p14"/>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68" name="Google Shape;68;p14"/>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69" name="Google Shape;69;p14"/>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70" name="Google Shape;70;p1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1695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5"/>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73" name="Google Shape;73;p1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675706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6972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7"/>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78" name="Google Shape;78;p17"/>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79" name="Google Shape;79;p1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065227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5CBA47"/>
        </a:solidFill>
        <a:effectLst/>
      </p:bgPr>
    </p:bg>
    <p:spTree>
      <p:nvGrpSpPr>
        <p:cNvPr id="1" name="Shape 80"/>
        <p:cNvGrpSpPr/>
        <p:nvPr/>
      </p:nvGrpSpPr>
      <p:grpSpPr>
        <a:xfrm>
          <a:off x="0" y="0"/>
          <a:ext cx="0" cy="0"/>
          <a:chOff x="0" y="0"/>
          <a:chExt cx="0" cy="0"/>
        </a:xfrm>
      </p:grpSpPr>
      <p:sp>
        <p:nvSpPr>
          <p:cNvPr id="81" name="Google Shape;81;p1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
        <p:nvSpPr>
          <p:cNvPr id="82" name="Google Shape;82;p18"/>
          <p:cNvSpPr/>
          <p:nvPr/>
        </p:nvSpPr>
        <p:spPr>
          <a:xfrm>
            <a:off x="5064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sp>
        <p:nvSpPr>
          <p:cNvPr id="83" name="Google Shape;83;p18"/>
          <p:cNvSpPr/>
          <p:nvPr/>
        </p:nvSpPr>
        <p:spPr>
          <a:xfrm>
            <a:off x="62976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sp>
        <p:nvSpPr>
          <p:cNvPr id="84" name="Google Shape;84;p18"/>
          <p:cNvSpPr/>
          <p:nvPr/>
        </p:nvSpPr>
        <p:spPr>
          <a:xfrm>
            <a:off x="120888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3600"/>
          </a:p>
        </p:txBody>
      </p:sp>
      <p:sp>
        <p:nvSpPr>
          <p:cNvPr id="85" name="Google Shape;85;p18"/>
          <p:cNvSpPr txBox="1">
            <a:spLocks noGrp="1"/>
          </p:cNvSpPr>
          <p:nvPr>
            <p:ph type="title"/>
          </p:nvPr>
        </p:nvSpPr>
        <p:spPr>
          <a:xfrm>
            <a:off x="623400" y="2038350"/>
            <a:ext cx="5320200" cy="10104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4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6" name="Google Shape;86;p18"/>
          <p:cNvSpPr txBox="1">
            <a:spLocks noGrp="1"/>
          </p:cNvSpPr>
          <p:nvPr>
            <p:ph type="body" idx="1"/>
          </p:nvPr>
        </p:nvSpPr>
        <p:spPr>
          <a:xfrm>
            <a:off x="623400" y="3261514"/>
            <a:ext cx="5320200" cy="602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35000">
              <a:spcBef>
                <a:spcPts val="0"/>
              </a:spcBef>
              <a:spcAft>
                <a:spcPts val="0"/>
              </a:spcAft>
              <a:buSzPts val="1400"/>
              <a:buChar char="■"/>
              <a:defRPr/>
            </a:lvl9pPr>
          </a:lstStyle>
          <a:p>
            <a:endParaRPr/>
          </a:p>
        </p:txBody>
      </p:sp>
      <p:sp>
        <p:nvSpPr>
          <p:cNvPr id="87" name="Google Shape;87;p18"/>
          <p:cNvSpPr txBox="1">
            <a:spLocks noGrp="1"/>
          </p:cNvSpPr>
          <p:nvPr>
            <p:ph type="title" idx="2"/>
          </p:nvPr>
        </p:nvSpPr>
        <p:spPr>
          <a:xfrm>
            <a:off x="6567000" y="2038350"/>
            <a:ext cx="5320200" cy="10104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4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 name="Google Shape;88;p18"/>
          <p:cNvSpPr txBox="1">
            <a:spLocks noGrp="1"/>
          </p:cNvSpPr>
          <p:nvPr>
            <p:ph type="body" idx="3"/>
          </p:nvPr>
        </p:nvSpPr>
        <p:spPr>
          <a:xfrm>
            <a:off x="6567000" y="3413914"/>
            <a:ext cx="5320200" cy="602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35000">
              <a:spcBef>
                <a:spcPts val="0"/>
              </a:spcBef>
              <a:spcAft>
                <a:spcPts val="0"/>
              </a:spcAft>
              <a:buSzPts val="1400"/>
              <a:buChar char="■"/>
              <a:defRPr/>
            </a:lvl9pPr>
          </a:lstStyle>
          <a:p>
            <a:endParaRPr/>
          </a:p>
        </p:txBody>
      </p:sp>
      <p:sp>
        <p:nvSpPr>
          <p:cNvPr id="89" name="Google Shape;89;p18"/>
          <p:cNvSpPr txBox="1">
            <a:spLocks noGrp="1"/>
          </p:cNvSpPr>
          <p:nvPr>
            <p:ph type="body" idx="4"/>
          </p:nvPr>
        </p:nvSpPr>
        <p:spPr>
          <a:xfrm>
            <a:off x="12358200" y="3413914"/>
            <a:ext cx="5320200" cy="602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35000">
              <a:spcBef>
                <a:spcPts val="0"/>
              </a:spcBef>
              <a:spcAft>
                <a:spcPts val="0"/>
              </a:spcAft>
              <a:buSzPts val="1400"/>
              <a:buChar char="■"/>
              <a:defRPr/>
            </a:lvl9pPr>
          </a:lstStyle>
          <a:p>
            <a:endParaRPr/>
          </a:p>
        </p:txBody>
      </p:sp>
      <p:sp>
        <p:nvSpPr>
          <p:cNvPr id="90" name="Google Shape;90;p18"/>
          <p:cNvSpPr txBox="1">
            <a:spLocks noGrp="1"/>
          </p:cNvSpPr>
          <p:nvPr>
            <p:ph type="title" idx="5"/>
          </p:nvPr>
        </p:nvSpPr>
        <p:spPr>
          <a:xfrm>
            <a:off x="12358200" y="2038350"/>
            <a:ext cx="5320200" cy="10104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4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8809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91"/>
        <p:cNvGrpSpPr/>
        <p:nvPr/>
      </p:nvGrpSpPr>
      <p:grpSpPr>
        <a:xfrm>
          <a:off x="0" y="0"/>
          <a:ext cx="0" cy="0"/>
          <a:chOff x="0" y="0"/>
          <a:chExt cx="0" cy="0"/>
        </a:xfrm>
      </p:grpSpPr>
      <p:sp>
        <p:nvSpPr>
          <p:cNvPr id="92" name="Google Shape;92;p19"/>
          <p:cNvSpPr txBox="1">
            <a:spLocks noGrp="1"/>
          </p:cNvSpPr>
          <p:nvPr>
            <p:ph type="sldNum" idx="12"/>
          </p:nvPr>
        </p:nvSpPr>
        <p:spPr>
          <a:xfrm>
            <a:off x="17072604" y="9499702"/>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05412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02"/>
        <p:cNvGrpSpPr/>
        <p:nvPr/>
      </p:nvGrpSpPr>
      <p:grpSpPr>
        <a:xfrm>
          <a:off x="0" y="0"/>
          <a:ext cx="0" cy="0"/>
          <a:chOff x="0" y="0"/>
          <a:chExt cx="0" cy="0"/>
        </a:xfrm>
      </p:grpSpPr>
      <p:sp>
        <p:nvSpPr>
          <p:cNvPr id="103" name="Google Shape;103;p21"/>
          <p:cNvSpPr/>
          <p:nvPr/>
        </p:nvSpPr>
        <p:spPr>
          <a:xfrm>
            <a:off x="4764" y="9601200"/>
            <a:ext cx="18283200" cy="685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21"/>
          <p:cNvSpPr/>
          <p:nvPr/>
        </p:nvSpPr>
        <p:spPr>
          <a:xfrm>
            <a:off x="24" y="9501474"/>
            <a:ext cx="18283200" cy="96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21"/>
          <p:cNvSpPr txBox="1">
            <a:spLocks noGrp="1"/>
          </p:cNvSpPr>
          <p:nvPr>
            <p:ph type="ctrTitle"/>
          </p:nvPr>
        </p:nvSpPr>
        <p:spPr>
          <a:xfrm>
            <a:off x="1645920" y="1138428"/>
            <a:ext cx="15087600" cy="5349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16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1"/>
          <p:cNvSpPr txBox="1">
            <a:spLocks noGrp="1"/>
          </p:cNvSpPr>
          <p:nvPr>
            <p:ph type="subTitle" idx="1"/>
          </p:nvPr>
        </p:nvSpPr>
        <p:spPr>
          <a:xfrm>
            <a:off x="1650076" y="6683432"/>
            <a:ext cx="15087600" cy="1714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400"/>
              </a:spcBef>
              <a:spcAft>
                <a:spcPts val="0"/>
              </a:spcAft>
              <a:buSzPts val="2400"/>
              <a:buNone/>
              <a:defRPr sz="4800" cap="none">
                <a:solidFill>
                  <a:schemeClr val="dk2"/>
                </a:solidFill>
                <a:latin typeface="Calibri"/>
                <a:ea typeface="Calibri"/>
                <a:cs typeface="Calibri"/>
                <a:sym typeface="Calibri"/>
              </a:defRPr>
            </a:lvl1pPr>
            <a:lvl2pPr lvl="1" algn="ctr">
              <a:lnSpc>
                <a:spcPct val="90000"/>
              </a:lnSpc>
              <a:spcBef>
                <a:spcPts val="400"/>
              </a:spcBef>
              <a:spcAft>
                <a:spcPts val="0"/>
              </a:spcAft>
              <a:buSzPts val="2400"/>
              <a:buNone/>
              <a:defRPr sz="4800"/>
            </a:lvl2pPr>
            <a:lvl3pPr lvl="2" algn="ctr">
              <a:lnSpc>
                <a:spcPct val="90000"/>
              </a:lnSpc>
              <a:spcBef>
                <a:spcPts val="800"/>
              </a:spcBef>
              <a:spcAft>
                <a:spcPts val="0"/>
              </a:spcAft>
              <a:buSzPts val="2400"/>
              <a:buNone/>
              <a:defRPr sz="4800"/>
            </a:lvl3pPr>
            <a:lvl4pPr lvl="3" algn="ctr">
              <a:lnSpc>
                <a:spcPct val="90000"/>
              </a:lnSpc>
              <a:spcBef>
                <a:spcPts val="800"/>
              </a:spcBef>
              <a:spcAft>
                <a:spcPts val="0"/>
              </a:spcAft>
              <a:buSzPts val="2000"/>
              <a:buNone/>
              <a:defRPr sz="4000"/>
            </a:lvl4pPr>
            <a:lvl5pPr lvl="4" algn="ctr">
              <a:lnSpc>
                <a:spcPct val="90000"/>
              </a:lnSpc>
              <a:spcBef>
                <a:spcPts val="800"/>
              </a:spcBef>
              <a:spcAft>
                <a:spcPts val="0"/>
              </a:spcAft>
              <a:buSzPts val="2000"/>
              <a:buNone/>
              <a:defRPr sz="4000"/>
            </a:lvl5pPr>
            <a:lvl6pPr lvl="5" algn="ctr">
              <a:lnSpc>
                <a:spcPct val="90000"/>
              </a:lnSpc>
              <a:spcBef>
                <a:spcPts val="800"/>
              </a:spcBef>
              <a:spcAft>
                <a:spcPts val="0"/>
              </a:spcAft>
              <a:buSzPts val="2000"/>
              <a:buNone/>
              <a:defRPr sz="4000"/>
            </a:lvl6pPr>
            <a:lvl7pPr lvl="6" algn="ctr">
              <a:lnSpc>
                <a:spcPct val="90000"/>
              </a:lnSpc>
              <a:spcBef>
                <a:spcPts val="800"/>
              </a:spcBef>
              <a:spcAft>
                <a:spcPts val="0"/>
              </a:spcAft>
              <a:buSzPts val="2000"/>
              <a:buNone/>
              <a:defRPr sz="4000"/>
            </a:lvl7pPr>
            <a:lvl8pPr lvl="7" algn="ctr">
              <a:lnSpc>
                <a:spcPct val="90000"/>
              </a:lnSpc>
              <a:spcBef>
                <a:spcPts val="800"/>
              </a:spcBef>
              <a:spcAft>
                <a:spcPts val="0"/>
              </a:spcAft>
              <a:buSzPts val="2000"/>
              <a:buNone/>
              <a:defRPr sz="4000"/>
            </a:lvl8pPr>
            <a:lvl9pPr lvl="8" algn="ctr">
              <a:lnSpc>
                <a:spcPct val="90000"/>
              </a:lnSpc>
              <a:spcBef>
                <a:spcPts val="800"/>
              </a:spcBef>
              <a:spcAft>
                <a:spcPts val="800"/>
              </a:spcAft>
              <a:buSzPts val="2000"/>
              <a:buNone/>
              <a:defRPr sz="4000"/>
            </a:lvl9pPr>
          </a:lstStyle>
          <a:p>
            <a:endParaRPr/>
          </a:p>
        </p:txBody>
      </p:sp>
      <p:sp>
        <p:nvSpPr>
          <p:cNvPr id="107" name="Google Shape;107;p21"/>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1"/>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1"/>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cxnSp>
        <p:nvCxnSpPr>
          <p:cNvPr id="110" name="Google Shape;110;p21"/>
          <p:cNvCxnSpPr/>
          <p:nvPr/>
        </p:nvCxnSpPr>
        <p:spPr>
          <a:xfrm>
            <a:off x="1811488" y="6515100"/>
            <a:ext cx="148134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685444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2"/>
          <p:cNvSpPr txBox="1">
            <a:spLocks noGrp="1"/>
          </p:cNvSpPr>
          <p:nvPr>
            <p:ph type="body" idx="1"/>
          </p:nvPr>
        </p:nvSpPr>
        <p:spPr>
          <a:xfrm>
            <a:off x="1645918" y="2768600"/>
            <a:ext cx="15087600" cy="60348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14" name="Google Shape;114;p22"/>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2"/>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2"/>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710968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3"/>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3"/>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3"/>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544711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ew FSG Layout - no grey box blank">
  <p:cSld name="New FSG Layout - no grey box blank">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788988" y="790034"/>
            <a:ext cx="16710000" cy="989400"/>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rgbClr val="3F3F3F"/>
              </a:buClr>
              <a:buSzPts val="2700"/>
              <a:buFont typeface="Calibri"/>
              <a:buNone/>
              <a:defRPr sz="54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32121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4"/>
        <p:cNvGrpSpPr/>
        <p:nvPr/>
      </p:nvGrpSpPr>
      <p:grpSpPr>
        <a:xfrm>
          <a:off x="0" y="0"/>
          <a:ext cx="0" cy="0"/>
          <a:chOff x="0" y="0"/>
          <a:chExt cx="0" cy="0"/>
        </a:xfrm>
      </p:grpSpPr>
      <p:sp>
        <p:nvSpPr>
          <p:cNvPr id="125" name="Google Shape;125;p25"/>
          <p:cNvSpPr/>
          <p:nvPr/>
        </p:nvSpPr>
        <p:spPr>
          <a:xfrm>
            <a:off x="4764" y="9601200"/>
            <a:ext cx="18283200" cy="685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 name="Google Shape;126;p25"/>
          <p:cNvSpPr/>
          <p:nvPr/>
        </p:nvSpPr>
        <p:spPr>
          <a:xfrm>
            <a:off x="24" y="9501474"/>
            <a:ext cx="18283200" cy="96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7" name="Google Shape;127;p25"/>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5"/>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5"/>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095936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6"/>
          <p:cNvSpPr txBox="1">
            <a:spLocks noGrp="1"/>
          </p:cNvSpPr>
          <p:nvPr>
            <p:ph type="body" idx="1"/>
          </p:nvPr>
        </p:nvSpPr>
        <p:spPr>
          <a:xfrm>
            <a:off x="1645920" y="2768602"/>
            <a:ext cx="7406400" cy="60348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33" name="Google Shape;133;p26"/>
          <p:cNvSpPr txBox="1">
            <a:spLocks noGrp="1"/>
          </p:cNvSpPr>
          <p:nvPr>
            <p:ph type="body" idx="2"/>
          </p:nvPr>
        </p:nvSpPr>
        <p:spPr>
          <a:xfrm>
            <a:off x="9326880" y="2768602"/>
            <a:ext cx="7406400" cy="60348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34" name="Google Shape;134;p26"/>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6"/>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6"/>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520116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137"/>
        <p:cNvGrpSpPr/>
        <p:nvPr/>
      </p:nvGrpSpPr>
      <p:grpSpPr>
        <a:xfrm>
          <a:off x="0" y="0"/>
          <a:ext cx="0" cy="0"/>
          <a:chOff x="0" y="0"/>
          <a:chExt cx="0" cy="0"/>
        </a:xfrm>
      </p:grpSpPr>
      <p:sp>
        <p:nvSpPr>
          <p:cNvPr id="138" name="Google Shape;138;p27"/>
          <p:cNvSpPr/>
          <p:nvPr/>
        </p:nvSpPr>
        <p:spPr>
          <a:xfrm>
            <a:off x="4764" y="9601200"/>
            <a:ext cx="18283200" cy="685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 name="Google Shape;139;p27"/>
          <p:cNvSpPr/>
          <p:nvPr/>
        </p:nvSpPr>
        <p:spPr>
          <a:xfrm>
            <a:off x="24" y="9501474"/>
            <a:ext cx="18283200" cy="96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27"/>
          <p:cNvSpPr txBox="1">
            <a:spLocks noGrp="1"/>
          </p:cNvSpPr>
          <p:nvPr>
            <p:ph type="title"/>
          </p:nvPr>
        </p:nvSpPr>
        <p:spPr>
          <a:xfrm>
            <a:off x="1645920" y="1138428"/>
            <a:ext cx="15087600" cy="5349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1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7"/>
          <p:cNvSpPr txBox="1">
            <a:spLocks noGrp="1"/>
          </p:cNvSpPr>
          <p:nvPr>
            <p:ph type="body" idx="1"/>
          </p:nvPr>
        </p:nvSpPr>
        <p:spPr>
          <a:xfrm>
            <a:off x="1645920" y="6679692"/>
            <a:ext cx="15087600" cy="1714800"/>
          </a:xfrm>
          <a:prstGeom prst="rect">
            <a:avLst/>
          </a:prstGeom>
          <a:noFill/>
          <a:ln>
            <a:noFill/>
          </a:ln>
        </p:spPr>
        <p:txBody>
          <a:bodyPr spcFirstLastPara="1" wrap="square" lIns="91425" tIns="45700" rIns="91425" bIns="45700" anchor="t" anchorCtr="0">
            <a:normAutofit/>
          </a:bodyPr>
          <a:lstStyle>
            <a:lvl1pPr marL="914400" lvl="0" indent="-457200" algn="l">
              <a:lnSpc>
                <a:spcPct val="90000"/>
              </a:lnSpc>
              <a:spcBef>
                <a:spcPts val="2400"/>
              </a:spcBef>
              <a:spcAft>
                <a:spcPts val="0"/>
              </a:spcAft>
              <a:buSzPts val="2400"/>
              <a:buNone/>
              <a:defRPr sz="4800" cap="none">
                <a:solidFill>
                  <a:schemeClr val="dk2"/>
                </a:solidFill>
                <a:latin typeface="Calibri"/>
                <a:ea typeface="Calibri"/>
                <a:cs typeface="Calibri"/>
                <a:sym typeface="Calibri"/>
              </a:defRPr>
            </a:lvl1pPr>
            <a:lvl2pPr marL="1828800" lvl="1" indent="-457200" algn="l">
              <a:lnSpc>
                <a:spcPct val="90000"/>
              </a:lnSpc>
              <a:spcBef>
                <a:spcPts val="400"/>
              </a:spcBef>
              <a:spcAft>
                <a:spcPts val="0"/>
              </a:spcAft>
              <a:buSzPts val="1800"/>
              <a:buNone/>
              <a:defRPr sz="3600">
                <a:solidFill>
                  <a:srgbClr val="888888"/>
                </a:solidFill>
              </a:defRPr>
            </a:lvl2pPr>
            <a:lvl3pPr marL="2743200" lvl="2" indent="-457200" algn="l">
              <a:lnSpc>
                <a:spcPct val="90000"/>
              </a:lnSpc>
              <a:spcBef>
                <a:spcPts val="800"/>
              </a:spcBef>
              <a:spcAft>
                <a:spcPts val="0"/>
              </a:spcAft>
              <a:buSzPts val="1600"/>
              <a:buNone/>
              <a:defRPr sz="3200">
                <a:solidFill>
                  <a:srgbClr val="888888"/>
                </a:solidFill>
              </a:defRPr>
            </a:lvl3pPr>
            <a:lvl4pPr marL="3657600" lvl="3" indent="-457200" algn="l">
              <a:lnSpc>
                <a:spcPct val="90000"/>
              </a:lnSpc>
              <a:spcBef>
                <a:spcPts val="800"/>
              </a:spcBef>
              <a:spcAft>
                <a:spcPts val="0"/>
              </a:spcAft>
              <a:buSzPts val="1400"/>
              <a:buNone/>
              <a:defRPr sz="2800">
                <a:solidFill>
                  <a:srgbClr val="888888"/>
                </a:solidFill>
              </a:defRPr>
            </a:lvl4pPr>
            <a:lvl5pPr marL="4572000" lvl="4" indent="-457200" algn="l">
              <a:lnSpc>
                <a:spcPct val="90000"/>
              </a:lnSpc>
              <a:spcBef>
                <a:spcPts val="800"/>
              </a:spcBef>
              <a:spcAft>
                <a:spcPts val="0"/>
              </a:spcAft>
              <a:buSzPts val="1400"/>
              <a:buNone/>
              <a:defRPr sz="2800">
                <a:solidFill>
                  <a:srgbClr val="888888"/>
                </a:solidFill>
              </a:defRPr>
            </a:lvl5pPr>
            <a:lvl6pPr marL="5486400" lvl="5" indent="-457200" algn="l">
              <a:lnSpc>
                <a:spcPct val="90000"/>
              </a:lnSpc>
              <a:spcBef>
                <a:spcPts val="800"/>
              </a:spcBef>
              <a:spcAft>
                <a:spcPts val="0"/>
              </a:spcAft>
              <a:buSzPts val="1400"/>
              <a:buNone/>
              <a:defRPr sz="2800">
                <a:solidFill>
                  <a:srgbClr val="888888"/>
                </a:solidFill>
              </a:defRPr>
            </a:lvl6pPr>
            <a:lvl7pPr marL="6400800" lvl="6" indent="-457200" algn="l">
              <a:lnSpc>
                <a:spcPct val="90000"/>
              </a:lnSpc>
              <a:spcBef>
                <a:spcPts val="800"/>
              </a:spcBef>
              <a:spcAft>
                <a:spcPts val="0"/>
              </a:spcAft>
              <a:buSzPts val="1400"/>
              <a:buNone/>
              <a:defRPr sz="2800">
                <a:solidFill>
                  <a:srgbClr val="888888"/>
                </a:solidFill>
              </a:defRPr>
            </a:lvl7pPr>
            <a:lvl8pPr marL="7315200" lvl="7" indent="-457200" algn="l">
              <a:lnSpc>
                <a:spcPct val="90000"/>
              </a:lnSpc>
              <a:spcBef>
                <a:spcPts val="800"/>
              </a:spcBef>
              <a:spcAft>
                <a:spcPts val="0"/>
              </a:spcAft>
              <a:buSzPts val="1400"/>
              <a:buNone/>
              <a:defRPr sz="2800">
                <a:solidFill>
                  <a:srgbClr val="888888"/>
                </a:solidFill>
              </a:defRPr>
            </a:lvl8pPr>
            <a:lvl9pPr marL="8229600" lvl="8" indent="-457200" algn="l">
              <a:lnSpc>
                <a:spcPct val="90000"/>
              </a:lnSpc>
              <a:spcBef>
                <a:spcPts val="800"/>
              </a:spcBef>
              <a:spcAft>
                <a:spcPts val="800"/>
              </a:spcAft>
              <a:buSzPts val="1400"/>
              <a:buNone/>
              <a:defRPr sz="2800">
                <a:solidFill>
                  <a:srgbClr val="888888"/>
                </a:solidFill>
              </a:defRPr>
            </a:lvl9pPr>
          </a:lstStyle>
          <a:p>
            <a:endParaRPr/>
          </a:p>
        </p:txBody>
      </p:sp>
      <p:sp>
        <p:nvSpPr>
          <p:cNvPr id="142" name="Google Shape;142;p27"/>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7"/>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7"/>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cxnSp>
        <p:nvCxnSpPr>
          <p:cNvPr id="145" name="Google Shape;145;p27"/>
          <p:cNvCxnSpPr/>
          <p:nvPr/>
        </p:nvCxnSpPr>
        <p:spPr>
          <a:xfrm>
            <a:off x="1811488" y="6515100"/>
            <a:ext cx="148134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4227962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8"/>
          <p:cNvSpPr txBox="1">
            <a:spLocks noGrp="1"/>
          </p:cNvSpPr>
          <p:nvPr>
            <p:ph type="body" idx="1"/>
          </p:nvPr>
        </p:nvSpPr>
        <p:spPr>
          <a:xfrm>
            <a:off x="1645920" y="2769078"/>
            <a:ext cx="7406400" cy="1104600"/>
          </a:xfrm>
          <a:prstGeom prst="rect">
            <a:avLst/>
          </a:prstGeom>
          <a:noFill/>
          <a:ln>
            <a:noFill/>
          </a:ln>
        </p:spPr>
        <p:txBody>
          <a:bodyPr spcFirstLastPara="1" wrap="square" lIns="91425" tIns="45700" rIns="91425" bIns="45700" anchor="ctr" anchorCtr="0">
            <a:normAutofit/>
          </a:bodyPr>
          <a:lstStyle>
            <a:lvl1pPr marL="914400" lvl="0" indent="-457200" algn="l">
              <a:lnSpc>
                <a:spcPct val="90000"/>
              </a:lnSpc>
              <a:spcBef>
                <a:spcPts val="2400"/>
              </a:spcBef>
              <a:spcAft>
                <a:spcPts val="0"/>
              </a:spcAft>
              <a:buSzPts val="2000"/>
              <a:buNone/>
              <a:defRPr sz="4000" b="0" cap="none">
                <a:solidFill>
                  <a:schemeClr val="dk2"/>
                </a:solidFill>
              </a:defRPr>
            </a:lvl1pPr>
            <a:lvl2pPr marL="1828800" lvl="1" indent="-457200" algn="l">
              <a:lnSpc>
                <a:spcPct val="90000"/>
              </a:lnSpc>
              <a:spcBef>
                <a:spcPts val="400"/>
              </a:spcBef>
              <a:spcAft>
                <a:spcPts val="0"/>
              </a:spcAft>
              <a:buSzPts val="2000"/>
              <a:buNone/>
              <a:defRPr sz="4000" b="1"/>
            </a:lvl2pPr>
            <a:lvl3pPr marL="2743200" lvl="2" indent="-457200" algn="l">
              <a:lnSpc>
                <a:spcPct val="90000"/>
              </a:lnSpc>
              <a:spcBef>
                <a:spcPts val="800"/>
              </a:spcBef>
              <a:spcAft>
                <a:spcPts val="0"/>
              </a:spcAft>
              <a:buSzPts val="1800"/>
              <a:buNone/>
              <a:defRPr sz="3600" b="1"/>
            </a:lvl3pPr>
            <a:lvl4pPr marL="3657600" lvl="3" indent="-457200" algn="l">
              <a:lnSpc>
                <a:spcPct val="90000"/>
              </a:lnSpc>
              <a:spcBef>
                <a:spcPts val="800"/>
              </a:spcBef>
              <a:spcAft>
                <a:spcPts val="0"/>
              </a:spcAft>
              <a:buSzPts val="1600"/>
              <a:buNone/>
              <a:defRPr sz="3200" b="1"/>
            </a:lvl4pPr>
            <a:lvl5pPr marL="4572000" lvl="4" indent="-457200" algn="l">
              <a:lnSpc>
                <a:spcPct val="90000"/>
              </a:lnSpc>
              <a:spcBef>
                <a:spcPts val="800"/>
              </a:spcBef>
              <a:spcAft>
                <a:spcPts val="0"/>
              </a:spcAft>
              <a:buSzPts val="1600"/>
              <a:buNone/>
              <a:defRPr sz="3200" b="1"/>
            </a:lvl5pPr>
            <a:lvl6pPr marL="5486400" lvl="5" indent="-457200" algn="l">
              <a:lnSpc>
                <a:spcPct val="90000"/>
              </a:lnSpc>
              <a:spcBef>
                <a:spcPts val="800"/>
              </a:spcBef>
              <a:spcAft>
                <a:spcPts val="0"/>
              </a:spcAft>
              <a:buSzPts val="1600"/>
              <a:buNone/>
              <a:defRPr sz="3200" b="1"/>
            </a:lvl6pPr>
            <a:lvl7pPr marL="6400800" lvl="6" indent="-457200" algn="l">
              <a:lnSpc>
                <a:spcPct val="90000"/>
              </a:lnSpc>
              <a:spcBef>
                <a:spcPts val="800"/>
              </a:spcBef>
              <a:spcAft>
                <a:spcPts val="0"/>
              </a:spcAft>
              <a:buSzPts val="1600"/>
              <a:buNone/>
              <a:defRPr sz="3200" b="1"/>
            </a:lvl7pPr>
            <a:lvl8pPr marL="7315200" lvl="7" indent="-457200" algn="l">
              <a:lnSpc>
                <a:spcPct val="90000"/>
              </a:lnSpc>
              <a:spcBef>
                <a:spcPts val="800"/>
              </a:spcBef>
              <a:spcAft>
                <a:spcPts val="0"/>
              </a:spcAft>
              <a:buSzPts val="1600"/>
              <a:buNone/>
              <a:defRPr sz="3200" b="1"/>
            </a:lvl8pPr>
            <a:lvl9pPr marL="8229600" lvl="8" indent="-457200" algn="l">
              <a:lnSpc>
                <a:spcPct val="90000"/>
              </a:lnSpc>
              <a:spcBef>
                <a:spcPts val="800"/>
              </a:spcBef>
              <a:spcAft>
                <a:spcPts val="800"/>
              </a:spcAft>
              <a:buSzPts val="1600"/>
              <a:buNone/>
              <a:defRPr sz="3200" b="1"/>
            </a:lvl9pPr>
          </a:lstStyle>
          <a:p>
            <a:endParaRPr/>
          </a:p>
        </p:txBody>
      </p:sp>
      <p:sp>
        <p:nvSpPr>
          <p:cNvPr id="149" name="Google Shape;149;p28"/>
          <p:cNvSpPr txBox="1">
            <a:spLocks noGrp="1"/>
          </p:cNvSpPr>
          <p:nvPr>
            <p:ph type="body" idx="2"/>
          </p:nvPr>
        </p:nvSpPr>
        <p:spPr>
          <a:xfrm>
            <a:off x="1645920" y="3873502"/>
            <a:ext cx="7406400" cy="49302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50" name="Google Shape;150;p28"/>
          <p:cNvSpPr txBox="1">
            <a:spLocks noGrp="1"/>
          </p:cNvSpPr>
          <p:nvPr>
            <p:ph type="body" idx="3"/>
          </p:nvPr>
        </p:nvSpPr>
        <p:spPr>
          <a:xfrm>
            <a:off x="9326880" y="2769078"/>
            <a:ext cx="7406400" cy="1104600"/>
          </a:xfrm>
          <a:prstGeom prst="rect">
            <a:avLst/>
          </a:prstGeom>
          <a:noFill/>
          <a:ln>
            <a:noFill/>
          </a:ln>
        </p:spPr>
        <p:txBody>
          <a:bodyPr spcFirstLastPara="1" wrap="square" lIns="91425" tIns="45700" rIns="91425" bIns="45700" anchor="ctr" anchorCtr="0">
            <a:normAutofit/>
          </a:bodyPr>
          <a:lstStyle>
            <a:lvl1pPr marL="914400" lvl="0" indent="-457200" algn="l">
              <a:lnSpc>
                <a:spcPct val="90000"/>
              </a:lnSpc>
              <a:spcBef>
                <a:spcPts val="2400"/>
              </a:spcBef>
              <a:spcAft>
                <a:spcPts val="0"/>
              </a:spcAft>
              <a:buSzPts val="2000"/>
              <a:buNone/>
              <a:defRPr sz="4000" b="0" cap="none">
                <a:solidFill>
                  <a:schemeClr val="dk2"/>
                </a:solidFill>
              </a:defRPr>
            </a:lvl1pPr>
            <a:lvl2pPr marL="1828800" lvl="1" indent="-457200" algn="l">
              <a:lnSpc>
                <a:spcPct val="90000"/>
              </a:lnSpc>
              <a:spcBef>
                <a:spcPts val="400"/>
              </a:spcBef>
              <a:spcAft>
                <a:spcPts val="0"/>
              </a:spcAft>
              <a:buSzPts val="2000"/>
              <a:buNone/>
              <a:defRPr sz="4000" b="1"/>
            </a:lvl2pPr>
            <a:lvl3pPr marL="2743200" lvl="2" indent="-457200" algn="l">
              <a:lnSpc>
                <a:spcPct val="90000"/>
              </a:lnSpc>
              <a:spcBef>
                <a:spcPts val="800"/>
              </a:spcBef>
              <a:spcAft>
                <a:spcPts val="0"/>
              </a:spcAft>
              <a:buSzPts val="1800"/>
              <a:buNone/>
              <a:defRPr sz="3600" b="1"/>
            </a:lvl3pPr>
            <a:lvl4pPr marL="3657600" lvl="3" indent="-457200" algn="l">
              <a:lnSpc>
                <a:spcPct val="90000"/>
              </a:lnSpc>
              <a:spcBef>
                <a:spcPts val="800"/>
              </a:spcBef>
              <a:spcAft>
                <a:spcPts val="0"/>
              </a:spcAft>
              <a:buSzPts val="1600"/>
              <a:buNone/>
              <a:defRPr sz="3200" b="1"/>
            </a:lvl4pPr>
            <a:lvl5pPr marL="4572000" lvl="4" indent="-457200" algn="l">
              <a:lnSpc>
                <a:spcPct val="90000"/>
              </a:lnSpc>
              <a:spcBef>
                <a:spcPts val="800"/>
              </a:spcBef>
              <a:spcAft>
                <a:spcPts val="0"/>
              </a:spcAft>
              <a:buSzPts val="1600"/>
              <a:buNone/>
              <a:defRPr sz="3200" b="1"/>
            </a:lvl5pPr>
            <a:lvl6pPr marL="5486400" lvl="5" indent="-457200" algn="l">
              <a:lnSpc>
                <a:spcPct val="90000"/>
              </a:lnSpc>
              <a:spcBef>
                <a:spcPts val="800"/>
              </a:spcBef>
              <a:spcAft>
                <a:spcPts val="0"/>
              </a:spcAft>
              <a:buSzPts val="1600"/>
              <a:buNone/>
              <a:defRPr sz="3200" b="1"/>
            </a:lvl6pPr>
            <a:lvl7pPr marL="6400800" lvl="6" indent="-457200" algn="l">
              <a:lnSpc>
                <a:spcPct val="90000"/>
              </a:lnSpc>
              <a:spcBef>
                <a:spcPts val="800"/>
              </a:spcBef>
              <a:spcAft>
                <a:spcPts val="0"/>
              </a:spcAft>
              <a:buSzPts val="1600"/>
              <a:buNone/>
              <a:defRPr sz="3200" b="1"/>
            </a:lvl7pPr>
            <a:lvl8pPr marL="7315200" lvl="7" indent="-457200" algn="l">
              <a:lnSpc>
                <a:spcPct val="90000"/>
              </a:lnSpc>
              <a:spcBef>
                <a:spcPts val="800"/>
              </a:spcBef>
              <a:spcAft>
                <a:spcPts val="0"/>
              </a:spcAft>
              <a:buSzPts val="1600"/>
              <a:buNone/>
              <a:defRPr sz="3200" b="1"/>
            </a:lvl8pPr>
            <a:lvl9pPr marL="8229600" lvl="8" indent="-457200" algn="l">
              <a:lnSpc>
                <a:spcPct val="90000"/>
              </a:lnSpc>
              <a:spcBef>
                <a:spcPts val="800"/>
              </a:spcBef>
              <a:spcAft>
                <a:spcPts val="800"/>
              </a:spcAft>
              <a:buSzPts val="1600"/>
              <a:buNone/>
              <a:defRPr sz="3200" b="1"/>
            </a:lvl9pPr>
          </a:lstStyle>
          <a:p>
            <a:endParaRPr/>
          </a:p>
        </p:txBody>
      </p:sp>
      <p:sp>
        <p:nvSpPr>
          <p:cNvPr id="151" name="Google Shape;151;p28"/>
          <p:cNvSpPr txBox="1">
            <a:spLocks noGrp="1"/>
          </p:cNvSpPr>
          <p:nvPr>
            <p:ph type="body" idx="4"/>
          </p:nvPr>
        </p:nvSpPr>
        <p:spPr>
          <a:xfrm>
            <a:off x="9326880" y="3873500"/>
            <a:ext cx="7406400" cy="49302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52" name="Google Shape;152;p28"/>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8"/>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8"/>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190025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55"/>
        <p:cNvGrpSpPr/>
        <p:nvPr/>
      </p:nvGrpSpPr>
      <p:grpSpPr>
        <a:xfrm>
          <a:off x="0" y="0"/>
          <a:ext cx="0" cy="0"/>
          <a:chOff x="0" y="0"/>
          <a:chExt cx="0" cy="0"/>
        </a:xfrm>
      </p:grpSpPr>
      <p:sp>
        <p:nvSpPr>
          <p:cNvPr id="156" name="Google Shape;156;p29"/>
          <p:cNvSpPr/>
          <p:nvPr/>
        </p:nvSpPr>
        <p:spPr>
          <a:xfrm>
            <a:off x="26" y="0"/>
            <a:ext cx="6076200" cy="102870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7" name="Google Shape;157;p29"/>
          <p:cNvSpPr/>
          <p:nvPr/>
        </p:nvSpPr>
        <p:spPr>
          <a:xfrm>
            <a:off x="6060106" y="0"/>
            <a:ext cx="96000" cy="10287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 name="Google Shape;158;p29"/>
          <p:cNvSpPr txBox="1">
            <a:spLocks noGrp="1"/>
          </p:cNvSpPr>
          <p:nvPr>
            <p:ph type="title"/>
          </p:nvPr>
        </p:nvSpPr>
        <p:spPr>
          <a:xfrm>
            <a:off x="685800" y="891538"/>
            <a:ext cx="4800600" cy="3429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72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9"/>
          <p:cNvSpPr txBox="1">
            <a:spLocks noGrp="1"/>
          </p:cNvSpPr>
          <p:nvPr>
            <p:ph type="body" idx="1"/>
          </p:nvPr>
        </p:nvSpPr>
        <p:spPr>
          <a:xfrm>
            <a:off x="7200900" y="1097280"/>
            <a:ext cx="9738600" cy="7886400"/>
          </a:xfrm>
          <a:prstGeom prst="rect">
            <a:avLst/>
          </a:prstGeom>
          <a:noFill/>
          <a:ln>
            <a:noFill/>
          </a:ln>
        </p:spPr>
        <p:txBody>
          <a:bodyPr spcFirstLastPara="1" wrap="square" lIns="0" tIns="45700" rIns="0" bIns="4570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60" name="Google Shape;160;p29"/>
          <p:cNvSpPr txBox="1">
            <a:spLocks noGrp="1"/>
          </p:cNvSpPr>
          <p:nvPr>
            <p:ph type="body" idx="2"/>
          </p:nvPr>
        </p:nvSpPr>
        <p:spPr>
          <a:xfrm>
            <a:off x="685800" y="4389120"/>
            <a:ext cx="4800600" cy="5068800"/>
          </a:xfrm>
          <a:prstGeom prst="rect">
            <a:avLst/>
          </a:prstGeom>
          <a:noFill/>
          <a:ln>
            <a:noFill/>
          </a:ln>
        </p:spPr>
        <p:txBody>
          <a:bodyPr spcFirstLastPara="1" wrap="square" lIns="91425" tIns="45700" rIns="91425" bIns="45700" anchor="t" anchorCtr="0">
            <a:normAutofit/>
          </a:bodyPr>
          <a:lstStyle>
            <a:lvl1pPr marL="914400" lvl="0" indent="-457200" algn="l">
              <a:lnSpc>
                <a:spcPct val="90000"/>
              </a:lnSpc>
              <a:spcBef>
                <a:spcPts val="2400"/>
              </a:spcBef>
              <a:spcAft>
                <a:spcPts val="0"/>
              </a:spcAft>
              <a:buSzPts val="1500"/>
              <a:buNone/>
              <a:defRPr sz="3000">
                <a:solidFill>
                  <a:srgbClr val="FFFFFF"/>
                </a:solidFill>
              </a:defRPr>
            </a:lvl1pPr>
            <a:lvl2pPr marL="1828800" lvl="1" indent="-457200" algn="l">
              <a:lnSpc>
                <a:spcPct val="90000"/>
              </a:lnSpc>
              <a:spcBef>
                <a:spcPts val="400"/>
              </a:spcBef>
              <a:spcAft>
                <a:spcPts val="0"/>
              </a:spcAft>
              <a:buSzPts val="1200"/>
              <a:buNone/>
              <a:defRPr sz="2400"/>
            </a:lvl2pPr>
            <a:lvl3pPr marL="2743200" lvl="2" indent="-457200" algn="l">
              <a:lnSpc>
                <a:spcPct val="90000"/>
              </a:lnSpc>
              <a:spcBef>
                <a:spcPts val="800"/>
              </a:spcBef>
              <a:spcAft>
                <a:spcPts val="0"/>
              </a:spcAft>
              <a:buSzPts val="1000"/>
              <a:buNone/>
              <a:defRPr sz="2000"/>
            </a:lvl3pPr>
            <a:lvl4pPr marL="3657600" lvl="3" indent="-457200" algn="l">
              <a:lnSpc>
                <a:spcPct val="90000"/>
              </a:lnSpc>
              <a:spcBef>
                <a:spcPts val="800"/>
              </a:spcBef>
              <a:spcAft>
                <a:spcPts val="0"/>
              </a:spcAft>
              <a:buSzPts val="900"/>
              <a:buNone/>
              <a:defRPr sz="1800"/>
            </a:lvl4pPr>
            <a:lvl5pPr marL="4572000" lvl="4" indent="-457200" algn="l">
              <a:lnSpc>
                <a:spcPct val="90000"/>
              </a:lnSpc>
              <a:spcBef>
                <a:spcPts val="800"/>
              </a:spcBef>
              <a:spcAft>
                <a:spcPts val="0"/>
              </a:spcAft>
              <a:buSzPts val="900"/>
              <a:buNone/>
              <a:defRPr sz="1800"/>
            </a:lvl5pPr>
            <a:lvl6pPr marL="5486400" lvl="5" indent="-457200" algn="l">
              <a:lnSpc>
                <a:spcPct val="90000"/>
              </a:lnSpc>
              <a:spcBef>
                <a:spcPts val="800"/>
              </a:spcBef>
              <a:spcAft>
                <a:spcPts val="0"/>
              </a:spcAft>
              <a:buSzPts val="900"/>
              <a:buNone/>
              <a:defRPr sz="1800"/>
            </a:lvl6pPr>
            <a:lvl7pPr marL="6400800" lvl="6" indent="-457200" algn="l">
              <a:lnSpc>
                <a:spcPct val="90000"/>
              </a:lnSpc>
              <a:spcBef>
                <a:spcPts val="800"/>
              </a:spcBef>
              <a:spcAft>
                <a:spcPts val="0"/>
              </a:spcAft>
              <a:buSzPts val="900"/>
              <a:buNone/>
              <a:defRPr sz="1800"/>
            </a:lvl7pPr>
            <a:lvl8pPr marL="7315200" lvl="7" indent="-457200" algn="l">
              <a:lnSpc>
                <a:spcPct val="90000"/>
              </a:lnSpc>
              <a:spcBef>
                <a:spcPts val="800"/>
              </a:spcBef>
              <a:spcAft>
                <a:spcPts val="0"/>
              </a:spcAft>
              <a:buSzPts val="900"/>
              <a:buNone/>
              <a:defRPr sz="1800"/>
            </a:lvl8pPr>
            <a:lvl9pPr marL="8229600" lvl="8" indent="-457200" algn="l">
              <a:lnSpc>
                <a:spcPct val="90000"/>
              </a:lnSpc>
              <a:spcBef>
                <a:spcPts val="800"/>
              </a:spcBef>
              <a:spcAft>
                <a:spcPts val="800"/>
              </a:spcAft>
              <a:buSzPts val="900"/>
              <a:buNone/>
              <a:defRPr sz="1800"/>
            </a:lvl9pPr>
          </a:lstStyle>
          <a:p>
            <a:endParaRPr/>
          </a:p>
        </p:txBody>
      </p:sp>
      <p:sp>
        <p:nvSpPr>
          <p:cNvPr id="161" name="Google Shape;161;p29"/>
          <p:cNvSpPr txBox="1">
            <a:spLocks noGrp="1"/>
          </p:cNvSpPr>
          <p:nvPr>
            <p:ph type="dt" idx="10"/>
          </p:nvPr>
        </p:nvSpPr>
        <p:spPr>
          <a:xfrm>
            <a:off x="698268" y="9689680"/>
            <a:ext cx="3927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9"/>
          <p:cNvSpPr txBox="1">
            <a:spLocks noGrp="1"/>
          </p:cNvSpPr>
          <p:nvPr>
            <p:ph type="ftr" idx="11"/>
          </p:nvPr>
        </p:nvSpPr>
        <p:spPr>
          <a:xfrm>
            <a:off x="7200900" y="9689680"/>
            <a:ext cx="6972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9"/>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1pPr>
            <a:lvl2pPr marL="0" marR="0" lvl="1"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2pPr>
            <a:lvl3pPr marL="0" marR="0" lvl="2"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3pPr>
            <a:lvl4pPr marL="0" marR="0" lvl="3"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4pPr>
            <a:lvl5pPr marL="0" marR="0" lvl="4"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5pPr>
            <a:lvl6pPr marL="0" marR="0" lvl="5"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6pPr>
            <a:lvl7pPr marL="0" marR="0" lvl="6"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7pPr>
            <a:lvl8pPr marL="0" marR="0" lvl="7"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8pPr>
            <a:lvl9pPr marL="0" marR="0" lvl="8" indent="0" algn="r">
              <a:lnSpc>
                <a:spcPct val="100000"/>
              </a:lnSpc>
              <a:spcBef>
                <a:spcPts val="0"/>
              </a:spcBef>
              <a:spcAft>
                <a:spcPts val="0"/>
              </a:spcAft>
              <a:buClr>
                <a:srgbClr val="344068"/>
              </a:buClr>
              <a:buSzPts val="1050"/>
              <a:buFont typeface="Calibri"/>
              <a:buNone/>
              <a:defRPr sz="2100" b="0" i="0" u="none" strike="noStrike" cap="none">
                <a:solidFill>
                  <a:srgbClr val="344068"/>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03685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64"/>
        <p:cNvGrpSpPr/>
        <p:nvPr/>
      </p:nvGrpSpPr>
      <p:grpSpPr>
        <a:xfrm>
          <a:off x="0" y="0"/>
          <a:ext cx="0" cy="0"/>
          <a:chOff x="0" y="0"/>
          <a:chExt cx="0" cy="0"/>
        </a:xfrm>
      </p:grpSpPr>
      <p:sp>
        <p:nvSpPr>
          <p:cNvPr id="165" name="Google Shape;165;p30"/>
          <p:cNvSpPr/>
          <p:nvPr/>
        </p:nvSpPr>
        <p:spPr>
          <a:xfrm>
            <a:off x="0" y="7429500"/>
            <a:ext cx="18283200" cy="2857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6" name="Google Shape;166;p30"/>
          <p:cNvSpPr/>
          <p:nvPr/>
        </p:nvSpPr>
        <p:spPr>
          <a:xfrm>
            <a:off x="24" y="7372614"/>
            <a:ext cx="18283200" cy="96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 name="Google Shape;167;p30"/>
          <p:cNvSpPr txBox="1">
            <a:spLocks noGrp="1"/>
          </p:cNvSpPr>
          <p:nvPr>
            <p:ph type="title"/>
          </p:nvPr>
        </p:nvSpPr>
        <p:spPr>
          <a:xfrm>
            <a:off x="1645920" y="7612380"/>
            <a:ext cx="15178800" cy="12342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72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0"/>
          <p:cNvSpPr>
            <a:spLocks noGrp="1"/>
          </p:cNvSpPr>
          <p:nvPr>
            <p:ph type="pic" idx="2"/>
          </p:nvPr>
        </p:nvSpPr>
        <p:spPr>
          <a:xfrm>
            <a:off x="24" y="0"/>
            <a:ext cx="18288000" cy="7372800"/>
          </a:xfrm>
          <a:prstGeom prst="rect">
            <a:avLst/>
          </a:prstGeom>
          <a:solidFill>
            <a:srgbClr val="BECAD4"/>
          </a:solidFill>
          <a:ln>
            <a:noFill/>
          </a:ln>
        </p:spPr>
      </p:sp>
      <p:sp>
        <p:nvSpPr>
          <p:cNvPr id="169" name="Google Shape;169;p30"/>
          <p:cNvSpPr txBox="1">
            <a:spLocks noGrp="1"/>
          </p:cNvSpPr>
          <p:nvPr>
            <p:ph type="body" idx="1"/>
          </p:nvPr>
        </p:nvSpPr>
        <p:spPr>
          <a:xfrm>
            <a:off x="1645920" y="8860536"/>
            <a:ext cx="15178800" cy="891600"/>
          </a:xfrm>
          <a:prstGeom prst="rect">
            <a:avLst/>
          </a:prstGeom>
          <a:noFill/>
          <a:ln>
            <a:noFill/>
          </a:ln>
        </p:spPr>
        <p:txBody>
          <a:bodyPr spcFirstLastPara="1" wrap="square" lIns="91425" tIns="0" rIns="91425" bIns="0" anchor="t" anchorCtr="0">
            <a:normAutofit/>
          </a:bodyPr>
          <a:lstStyle>
            <a:lvl1pPr marL="914400" lvl="0" indent="-457200" algn="l">
              <a:lnSpc>
                <a:spcPct val="90000"/>
              </a:lnSpc>
              <a:spcBef>
                <a:spcPts val="0"/>
              </a:spcBef>
              <a:spcAft>
                <a:spcPts val="0"/>
              </a:spcAft>
              <a:buSzPts val="1500"/>
              <a:buNone/>
              <a:defRPr sz="3000">
                <a:solidFill>
                  <a:srgbClr val="FFFFFF"/>
                </a:solidFill>
              </a:defRPr>
            </a:lvl1pPr>
            <a:lvl2pPr marL="1828800" lvl="1" indent="-457200" algn="l">
              <a:lnSpc>
                <a:spcPct val="90000"/>
              </a:lnSpc>
              <a:spcBef>
                <a:spcPts val="1200"/>
              </a:spcBef>
              <a:spcAft>
                <a:spcPts val="0"/>
              </a:spcAft>
              <a:buSzPts val="1200"/>
              <a:buNone/>
              <a:defRPr sz="2400"/>
            </a:lvl2pPr>
            <a:lvl3pPr marL="2743200" lvl="2" indent="-457200" algn="l">
              <a:lnSpc>
                <a:spcPct val="90000"/>
              </a:lnSpc>
              <a:spcBef>
                <a:spcPts val="800"/>
              </a:spcBef>
              <a:spcAft>
                <a:spcPts val="0"/>
              </a:spcAft>
              <a:buSzPts val="1000"/>
              <a:buNone/>
              <a:defRPr sz="2000"/>
            </a:lvl3pPr>
            <a:lvl4pPr marL="3657600" lvl="3" indent="-457200" algn="l">
              <a:lnSpc>
                <a:spcPct val="90000"/>
              </a:lnSpc>
              <a:spcBef>
                <a:spcPts val="800"/>
              </a:spcBef>
              <a:spcAft>
                <a:spcPts val="0"/>
              </a:spcAft>
              <a:buSzPts val="900"/>
              <a:buNone/>
              <a:defRPr sz="1800"/>
            </a:lvl4pPr>
            <a:lvl5pPr marL="4572000" lvl="4" indent="-457200" algn="l">
              <a:lnSpc>
                <a:spcPct val="90000"/>
              </a:lnSpc>
              <a:spcBef>
                <a:spcPts val="800"/>
              </a:spcBef>
              <a:spcAft>
                <a:spcPts val="0"/>
              </a:spcAft>
              <a:buSzPts val="900"/>
              <a:buNone/>
              <a:defRPr sz="1800"/>
            </a:lvl5pPr>
            <a:lvl6pPr marL="5486400" lvl="5" indent="-457200" algn="l">
              <a:lnSpc>
                <a:spcPct val="90000"/>
              </a:lnSpc>
              <a:spcBef>
                <a:spcPts val="800"/>
              </a:spcBef>
              <a:spcAft>
                <a:spcPts val="0"/>
              </a:spcAft>
              <a:buSzPts val="900"/>
              <a:buNone/>
              <a:defRPr sz="1800"/>
            </a:lvl6pPr>
            <a:lvl7pPr marL="6400800" lvl="6" indent="-457200" algn="l">
              <a:lnSpc>
                <a:spcPct val="90000"/>
              </a:lnSpc>
              <a:spcBef>
                <a:spcPts val="800"/>
              </a:spcBef>
              <a:spcAft>
                <a:spcPts val="0"/>
              </a:spcAft>
              <a:buSzPts val="900"/>
              <a:buNone/>
              <a:defRPr sz="1800"/>
            </a:lvl7pPr>
            <a:lvl8pPr marL="7315200" lvl="7" indent="-457200" algn="l">
              <a:lnSpc>
                <a:spcPct val="90000"/>
              </a:lnSpc>
              <a:spcBef>
                <a:spcPts val="800"/>
              </a:spcBef>
              <a:spcAft>
                <a:spcPts val="0"/>
              </a:spcAft>
              <a:buSzPts val="900"/>
              <a:buNone/>
              <a:defRPr sz="1800"/>
            </a:lvl8pPr>
            <a:lvl9pPr marL="8229600" lvl="8" indent="-457200" algn="l">
              <a:lnSpc>
                <a:spcPct val="90000"/>
              </a:lnSpc>
              <a:spcBef>
                <a:spcPts val="800"/>
              </a:spcBef>
              <a:spcAft>
                <a:spcPts val="800"/>
              </a:spcAft>
              <a:buSzPts val="900"/>
              <a:buNone/>
              <a:defRPr sz="1800"/>
            </a:lvl9pPr>
          </a:lstStyle>
          <a:p>
            <a:endParaRPr/>
          </a:p>
        </p:txBody>
      </p:sp>
      <p:sp>
        <p:nvSpPr>
          <p:cNvPr id="170" name="Google Shape;170;p30"/>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0"/>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0"/>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23783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31"/>
          <p:cNvSpPr txBox="1">
            <a:spLocks noGrp="1"/>
          </p:cNvSpPr>
          <p:nvPr>
            <p:ph type="body" idx="1"/>
          </p:nvPr>
        </p:nvSpPr>
        <p:spPr>
          <a:xfrm rot="5400000">
            <a:off x="6172320" y="-1757800"/>
            <a:ext cx="6034800" cy="15087600"/>
          </a:xfrm>
          <a:prstGeom prst="rect">
            <a:avLst/>
          </a:prstGeom>
          <a:noFill/>
          <a:ln>
            <a:noFill/>
          </a:ln>
        </p:spPr>
        <p:txBody>
          <a:bodyPr spcFirstLastPara="1" wrap="square" lIns="45700" tIns="0" rIns="45700" bIns="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76" name="Google Shape;176;p31"/>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334599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79"/>
        <p:cNvGrpSpPr/>
        <p:nvPr/>
      </p:nvGrpSpPr>
      <p:grpSpPr>
        <a:xfrm>
          <a:off x="0" y="0"/>
          <a:ext cx="0" cy="0"/>
          <a:chOff x="0" y="0"/>
          <a:chExt cx="0" cy="0"/>
        </a:xfrm>
      </p:grpSpPr>
      <p:sp>
        <p:nvSpPr>
          <p:cNvPr id="180" name="Google Shape;180;p32"/>
          <p:cNvSpPr/>
          <p:nvPr/>
        </p:nvSpPr>
        <p:spPr>
          <a:xfrm>
            <a:off x="4764" y="9601200"/>
            <a:ext cx="18283200" cy="685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1" name="Google Shape;181;p32"/>
          <p:cNvSpPr/>
          <p:nvPr/>
        </p:nvSpPr>
        <p:spPr>
          <a:xfrm>
            <a:off x="24" y="9501474"/>
            <a:ext cx="18283200" cy="960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2" name="Google Shape;182;p32"/>
          <p:cNvSpPr txBox="1">
            <a:spLocks noGrp="1"/>
          </p:cNvSpPr>
          <p:nvPr>
            <p:ph type="title"/>
          </p:nvPr>
        </p:nvSpPr>
        <p:spPr>
          <a:xfrm rot="5400000">
            <a:off x="10739100" y="2966854"/>
            <a:ext cx="8640000" cy="3943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2"/>
          <p:cNvSpPr txBox="1">
            <a:spLocks noGrp="1"/>
          </p:cNvSpPr>
          <p:nvPr>
            <p:ph type="body" idx="1"/>
          </p:nvPr>
        </p:nvSpPr>
        <p:spPr>
          <a:xfrm rot="5400000">
            <a:off x="2737950" y="-862348"/>
            <a:ext cx="8640000" cy="11601600"/>
          </a:xfrm>
          <a:prstGeom prst="rect">
            <a:avLst/>
          </a:prstGeom>
          <a:noFill/>
          <a:ln>
            <a:noFill/>
          </a:ln>
        </p:spPr>
        <p:txBody>
          <a:bodyPr spcFirstLastPara="1" wrap="square" lIns="45700" tIns="0" rIns="45700" bIns="0" anchor="t" anchorCtr="0">
            <a:normAutofit/>
          </a:bodyPr>
          <a:lstStyle>
            <a:lvl1pPr marL="914400" lvl="0" indent="-685800" algn="l">
              <a:lnSpc>
                <a:spcPct val="90000"/>
              </a:lnSpc>
              <a:spcBef>
                <a:spcPts val="2400"/>
              </a:spcBef>
              <a:spcAft>
                <a:spcPts val="0"/>
              </a:spcAft>
              <a:buSzPts val="1800"/>
              <a:buChar char=" "/>
              <a:defRPr/>
            </a:lvl1pPr>
            <a:lvl2pPr marL="1828800" lvl="1" indent="-685800" algn="l">
              <a:lnSpc>
                <a:spcPct val="90000"/>
              </a:lnSpc>
              <a:spcBef>
                <a:spcPts val="400"/>
              </a:spcBef>
              <a:spcAft>
                <a:spcPts val="0"/>
              </a:spcAft>
              <a:buSzPts val="1800"/>
              <a:buChar char="◦"/>
              <a:defRPr/>
            </a:lvl2pPr>
            <a:lvl3pPr marL="2743200" lvl="2" indent="-685800" algn="l">
              <a:lnSpc>
                <a:spcPct val="90000"/>
              </a:lnSpc>
              <a:spcBef>
                <a:spcPts val="800"/>
              </a:spcBef>
              <a:spcAft>
                <a:spcPts val="0"/>
              </a:spcAft>
              <a:buSzPts val="1800"/>
              <a:buChar char="◦"/>
              <a:defRPr/>
            </a:lvl3pPr>
            <a:lvl4pPr marL="3657600" lvl="3" indent="-685800" algn="l">
              <a:lnSpc>
                <a:spcPct val="90000"/>
              </a:lnSpc>
              <a:spcBef>
                <a:spcPts val="800"/>
              </a:spcBef>
              <a:spcAft>
                <a:spcPts val="0"/>
              </a:spcAft>
              <a:buSzPts val="1800"/>
              <a:buChar char="◦"/>
              <a:defRPr/>
            </a:lvl4pPr>
            <a:lvl5pPr marL="4572000" lvl="4" indent="-685800" algn="l">
              <a:lnSpc>
                <a:spcPct val="90000"/>
              </a:lnSpc>
              <a:spcBef>
                <a:spcPts val="800"/>
              </a:spcBef>
              <a:spcAft>
                <a:spcPts val="0"/>
              </a:spcAft>
              <a:buSzPts val="1800"/>
              <a:buChar char="◦"/>
              <a:defRPr/>
            </a:lvl5pPr>
            <a:lvl6pPr marL="5486400" lvl="5" indent="-685800" algn="l">
              <a:lnSpc>
                <a:spcPct val="90000"/>
              </a:lnSpc>
              <a:spcBef>
                <a:spcPts val="800"/>
              </a:spcBef>
              <a:spcAft>
                <a:spcPts val="0"/>
              </a:spcAft>
              <a:buSzPts val="1800"/>
              <a:buChar char="◦"/>
              <a:defRPr/>
            </a:lvl6pPr>
            <a:lvl7pPr marL="6400800" lvl="6" indent="-685800" algn="l">
              <a:lnSpc>
                <a:spcPct val="90000"/>
              </a:lnSpc>
              <a:spcBef>
                <a:spcPts val="800"/>
              </a:spcBef>
              <a:spcAft>
                <a:spcPts val="0"/>
              </a:spcAft>
              <a:buSzPts val="1800"/>
              <a:buChar char="◦"/>
              <a:defRPr/>
            </a:lvl7pPr>
            <a:lvl8pPr marL="7315200" lvl="7" indent="-685800" algn="l">
              <a:lnSpc>
                <a:spcPct val="90000"/>
              </a:lnSpc>
              <a:spcBef>
                <a:spcPts val="800"/>
              </a:spcBef>
              <a:spcAft>
                <a:spcPts val="0"/>
              </a:spcAft>
              <a:buSzPts val="1800"/>
              <a:buChar char="◦"/>
              <a:defRPr/>
            </a:lvl8pPr>
            <a:lvl9pPr marL="8229600" lvl="8" indent="-685800" algn="l">
              <a:lnSpc>
                <a:spcPct val="90000"/>
              </a:lnSpc>
              <a:spcBef>
                <a:spcPts val="800"/>
              </a:spcBef>
              <a:spcAft>
                <a:spcPts val="800"/>
              </a:spcAft>
              <a:buSzPts val="1800"/>
              <a:buChar char="◦"/>
              <a:defRPr/>
            </a:lvl9pPr>
          </a:lstStyle>
          <a:p>
            <a:endParaRPr/>
          </a:p>
        </p:txBody>
      </p:sp>
      <p:sp>
        <p:nvSpPr>
          <p:cNvPr id="184" name="Google Shape;184;p32"/>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2"/>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2"/>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511717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accent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86235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857270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accent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68624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063674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55493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83615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74446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1"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2"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2379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endParaRPr lang="en-US"/>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33611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endParaRPr lang="en-US"/>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826235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55405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4" name="Text Placeholder 3"/>
          <p:cNvSpPr>
            <a:spLocks noGrp="1"/>
          </p:cNvSpPr>
          <p:nvPr>
            <p:ph type="body" sz="half" idx="13"/>
          </p:nvPr>
        </p:nvSpPr>
        <p:spPr>
          <a:xfrm>
            <a:off x="2895601" y="5656761"/>
            <a:ext cx="10919474" cy="513261"/>
          </a:xfrm>
        </p:spPr>
        <p:txBody>
          <a:bodyPr anchor="t">
            <a:normAutofit/>
          </a:bodyPr>
          <a:lstStyle>
            <a:lvl1pPr marL="0" indent="0">
              <a:buNone/>
              <a:defRPr lang="en-US" sz="2100" b="0" i="0" kern="1200" cap="small" dirty="0">
                <a:solidFill>
                  <a:schemeClr val="accent1"/>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8300"/>
              <a:t>“</a:t>
            </a:r>
          </a:p>
        </p:txBody>
      </p:sp>
      <p:sp>
        <p:nvSpPr>
          <p:cNvPr id="13" name="TextBox 12"/>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1158822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accent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59398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75058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endParaRPr lang="en-US"/>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endParaRPr lang="en-US"/>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endParaRPr lang="en-US"/>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95217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5232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2023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0FBCDE-EE59-33A6-32CA-9F6279AA43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19050"/>
            <a:ext cx="18288000" cy="10287000"/>
          </a:xfrm>
          <a:prstGeom prst="rect">
            <a:avLst/>
          </a:prstGeom>
        </p:spPr>
      </p:pic>
      <p:pic>
        <p:nvPicPr>
          <p:cNvPr id="6" name="Graphic 5">
            <a:extLst>
              <a:ext uri="{FF2B5EF4-FFF2-40B4-BE49-F238E27FC236}">
                <a16:creationId xmlns:a16="http://schemas.microsoft.com/office/drawing/2014/main" id="{E45A58EF-738C-B1BA-F49A-84ADB68F8A8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49858"/>
          <a:stretch/>
        </p:blipFill>
        <p:spPr>
          <a:xfrm>
            <a:off x="12602031" y="14178"/>
            <a:ext cx="3429000" cy="1719372"/>
          </a:xfrm>
          <a:prstGeom prst="rect">
            <a:avLst/>
          </a:prstGeom>
        </p:spPr>
      </p:pic>
      <p:pic>
        <p:nvPicPr>
          <p:cNvPr id="7" name="Graphic 6">
            <a:extLst>
              <a:ext uri="{FF2B5EF4-FFF2-40B4-BE49-F238E27FC236}">
                <a16:creationId xmlns:a16="http://schemas.microsoft.com/office/drawing/2014/main" id="{37F78E2C-6843-1373-E993-79393D85843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49858"/>
          <a:stretch/>
        </p:blipFill>
        <p:spPr>
          <a:xfrm>
            <a:off x="16031027" y="14178"/>
            <a:ext cx="2256974" cy="1719372"/>
          </a:xfrm>
          <a:prstGeom prst="rect">
            <a:avLst/>
          </a:prstGeom>
        </p:spPr>
      </p:pic>
      <p:pic>
        <p:nvPicPr>
          <p:cNvPr id="8" name="Graphic 7">
            <a:extLst>
              <a:ext uri="{FF2B5EF4-FFF2-40B4-BE49-F238E27FC236}">
                <a16:creationId xmlns:a16="http://schemas.microsoft.com/office/drawing/2014/main" id="{9559DD38-C8CC-7B28-F492-ACB263A81476}"/>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9" name="Graphic 8">
            <a:extLst>
              <a:ext uri="{FF2B5EF4-FFF2-40B4-BE49-F238E27FC236}">
                <a16:creationId xmlns:a16="http://schemas.microsoft.com/office/drawing/2014/main" id="{8DEFF3B2-90E8-5D9B-CEA8-00B05000BF0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9BAE121A-5259-1180-7385-CE2C03431052}"/>
              </a:ext>
            </a:extLst>
          </p:cNvPr>
          <p:cNvSpPr>
            <a:spLocks noGrp="1"/>
          </p:cNvSpPr>
          <p:nvPr>
            <p:ph type="title"/>
          </p:nvPr>
        </p:nvSpPr>
        <p:spPr>
          <a:xfrm>
            <a:off x="1261872" y="1261872"/>
            <a:ext cx="15718536" cy="836676"/>
          </a:xfrm>
        </p:spPr>
        <p:txBody>
          <a:bodyPr anchor="t"/>
          <a:lstStyle>
            <a:lvl1pPr>
              <a:defRPr sz="3000" b="1" cap="all" spc="450" baseline="0">
                <a:solidFill>
                  <a:schemeClr val="bg1">
                    <a:lumMod val="95000"/>
                  </a:schemeClr>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B810682D-F26A-B1BF-CD97-BB8BD31B2F32}"/>
              </a:ext>
            </a:extLst>
          </p:cNvPr>
          <p:cNvSpPr>
            <a:spLocks noGrp="1"/>
          </p:cNvSpPr>
          <p:nvPr>
            <p:ph type="body" sz="quarter" idx="10"/>
          </p:nvPr>
        </p:nvSpPr>
        <p:spPr>
          <a:xfrm>
            <a:off x="1261871" y="2304288"/>
            <a:ext cx="15718823" cy="6720840"/>
          </a:xfrm>
        </p:spPr>
        <p:txBody>
          <a:bodyPr/>
          <a:lstStyle>
            <a:lvl1pPr marL="0" indent="0">
              <a:lnSpc>
                <a:spcPct val="75000"/>
              </a:lnSpc>
              <a:buNone/>
              <a:defRPr sz="12000">
                <a:solidFill>
                  <a:schemeClr val="bg1">
                    <a:lumMod val="95000"/>
                  </a:schemeClr>
                </a:solidFill>
              </a:defRPr>
            </a:lvl1pPr>
          </a:lstStyle>
          <a:p>
            <a:pPr lvl="0"/>
            <a:r>
              <a:rPr lang="en-US"/>
              <a:t>Click to edit Master text styles</a:t>
            </a:r>
          </a:p>
        </p:txBody>
      </p:sp>
    </p:spTree>
    <p:extLst>
      <p:ext uri="{BB962C8B-B14F-4D97-AF65-F5344CB8AC3E}">
        <p14:creationId xmlns:p14="http://schemas.microsoft.com/office/powerpoint/2010/main" val="265743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EF8CAB-74EE-F5E0-2A98-D49729C5739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0000" t="1" b="49999"/>
          <a:stretch/>
        </p:blipFill>
        <p:spPr>
          <a:xfrm>
            <a:off x="9144001" y="0"/>
            <a:ext cx="9143999" cy="5143500"/>
          </a:xfrm>
          <a:prstGeom prst="rect">
            <a:avLst/>
          </a:prstGeom>
        </p:spPr>
      </p:pic>
      <p:pic>
        <p:nvPicPr>
          <p:cNvPr id="6" name="Graphic 5">
            <a:extLst>
              <a:ext uri="{FF2B5EF4-FFF2-40B4-BE49-F238E27FC236}">
                <a16:creationId xmlns:a16="http://schemas.microsoft.com/office/drawing/2014/main" id="{8783521D-ED5D-D5DB-16FA-CD1B1203DF6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83283" r="87659"/>
          <a:stretch/>
        </p:blipFill>
        <p:spPr>
          <a:xfrm>
            <a:off x="1" y="8597969"/>
            <a:ext cx="2256968" cy="1719612"/>
          </a:xfrm>
          <a:prstGeom prst="rect">
            <a:avLst/>
          </a:prstGeom>
        </p:spPr>
      </p:pic>
      <p:pic>
        <p:nvPicPr>
          <p:cNvPr id="7" name="Graphic 6">
            <a:extLst>
              <a:ext uri="{FF2B5EF4-FFF2-40B4-BE49-F238E27FC236}">
                <a16:creationId xmlns:a16="http://schemas.microsoft.com/office/drawing/2014/main" id="{9381EED1-F8B1-76DD-2AF9-959C65437FF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14178"/>
            <a:ext cx="3429000" cy="3429000"/>
          </a:xfrm>
          <a:prstGeom prst="rect">
            <a:avLst/>
          </a:prstGeom>
        </p:spPr>
      </p:pic>
      <p:pic>
        <p:nvPicPr>
          <p:cNvPr id="8" name="Graphic 7">
            <a:extLst>
              <a:ext uri="{FF2B5EF4-FFF2-40B4-BE49-F238E27FC236}">
                <a16:creationId xmlns:a16="http://schemas.microsoft.com/office/drawing/2014/main" id="{1D23ADF4-87AF-5693-9986-341478D502BD}"/>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pic>
        <p:nvPicPr>
          <p:cNvPr id="9" name="Graphic 8">
            <a:extLst>
              <a:ext uri="{FF2B5EF4-FFF2-40B4-BE49-F238E27FC236}">
                <a16:creationId xmlns:a16="http://schemas.microsoft.com/office/drawing/2014/main" id="{2E5EE104-2241-C262-895C-BCA76913401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14" name="Content Placeholder 12">
            <a:extLst>
              <a:ext uri="{FF2B5EF4-FFF2-40B4-BE49-F238E27FC236}">
                <a16:creationId xmlns:a16="http://schemas.microsoft.com/office/drawing/2014/main" id="{19B7E7AC-A0E6-BE9A-4728-8FE036CF3538}"/>
              </a:ext>
            </a:extLst>
          </p:cNvPr>
          <p:cNvSpPr>
            <a:spLocks noGrp="1"/>
          </p:cNvSpPr>
          <p:nvPr>
            <p:ph sz="quarter" idx="13"/>
          </p:nvPr>
        </p:nvSpPr>
        <p:spPr>
          <a:xfrm>
            <a:off x="1261873" y="2305241"/>
            <a:ext cx="9834563" cy="6719888"/>
          </a:xfrm>
        </p:spPr>
        <p:txBody>
          <a:bodyPr>
            <a:normAutofit/>
          </a:bodyPr>
          <a:lstStyle>
            <a:lvl1pPr>
              <a:lnSpc>
                <a:spcPct val="140000"/>
              </a:lnSpc>
              <a:spcAft>
                <a:spcPts val="0"/>
              </a:spcAft>
              <a:defRPr sz="4200"/>
            </a:lvl1pPr>
            <a:lvl2pPr>
              <a:defRPr sz="4200"/>
            </a:lvl2pPr>
            <a:lvl3pPr>
              <a:defRPr sz="3600"/>
            </a:lvl3pPr>
            <a:lvl4pPr>
              <a:defRPr sz="36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spTree>
    <p:extLst>
      <p:ext uri="{BB962C8B-B14F-4D97-AF65-F5344CB8AC3E}">
        <p14:creationId xmlns:p14="http://schemas.microsoft.com/office/powerpoint/2010/main" val="3043333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18B122A-848F-E50E-C503-3930933A5C6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68908"/>
          <a:stretch/>
        </p:blipFill>
        <p:spPr>
          <a:xfrm>
            <a:off x="12602031" y="1"/>
            <a:ext cx="5685969" cy="10286999"/>
          </a:xfrm>
          <a:prstGeom prst="rect">
            <a:avLst/>
          </a:prstGeom>
        </p:spPr>
      </p:pic>
      <p:pic>
        <p:nvPicPr>
          <p:cNvPr id="12" name="Graphic 11">
            <a:extLst>
              <a:ext uri="{FF2B5EF4-FFF2-40B4-BE49-F238E27FC236}">
                <a16:creationId xmlns:a16="http://schemas.microsoft.com/office/drawing/2014/main" id="{08CD9875-E4AF-D7EA-9F8B-D27F2C3104A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3445614"/>
            <a:ext cx="3429000" cy="3429000"/>
          </a:xfrm>
          <a:prstGeom prst="rect">
            <a:avLst/>
          </a:prstGeom>
        </p:spPr>
      </p:pic>
      <p:pic>
        <p:nvPicPr>
          <p:cNvPr id="13" name="Graphic 12">
            <a:extLst>
              <a:ext uri="{FF2B5EF4-FFF2-40B4-BE49-F238E27FC236}">
                <a16:creationId xmlns:a16="http://schemas.microsoft.com/office/drawing/2014/main" id="{8513E8A3-5E78-5821-6B7B-AF6343ACA73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3445614"/>
            <a:ext cx="2256974" cy="3429000"/>
          </a:xfrm>
          <a:prstGeom prst="rect">
            <a:avLst/>
          </a:prstGeom>
        </p:spPr>
      </p:pic>
      <p:pic>
        <p:nvPicPr>
          <p:cNvPr id="14" name="Graphic 13">
            <a:extLst>
              <a:ext uri="{FF2B5EF4-FFF2-40B4-BE49-F238E27FC236}">
                <a16:creationId xmlns:a16="http://schemas.microsoft.com/office/drawing/2014/main" id="{E256415C-5388-7D35-1C15-8DA4ACDCA1F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14178"/>
            <a:ext cx="3429000" cy="3429000"/>
          </a:xfrm>
          <a:prstGeom prst="rect">
            <a:avLst/>
          </a:prstGeom>
        </p:spPr>
      </p:pic>
      <p:pic>
        <p:nvPicPr>
          <p:cNvPr id="15" name="Graphic 14">
            <a:extLst>
              <a:ext uri="{FF2B5EF4-FFF2-40B4-BE49-F238E27FC236}">
                <a16:creationId xmlns:a16="http://schemas.microsoft.com/office/drawing/2014/main" id="{8B78E2E7-B83A-F17C-9869-FED59DD512EA}"/>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1261873" y="2305241"/>
            <a:ext cx="9834563" cy="6719888"/>
          </a:xfrm>
        </p:spPr>
        <p:txBody>
          <a:bodyPr>
            <a:normAutofit/>
          </a:bodyPr>
          <a:lstStyle>
            <a:lvl1pPr>
              <a:lnSpc>
                <a:spcPct val="90000"/>
              </a:lnSpc>
              <a:spcAft>
                <a:spcPts val="2700"/>
              </a:spcAft>
              <a:buSzPct val="100000"/>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spTree>
    <p:extLst>
      <p:ext uri="{BB962C8B-B14F-4D97-AF65-F5344CB8AC3E}">
        <p14:creationId xmlns:p14="http://schemas.microsoft.com/office/powerpoint/2010/main" val="3815422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with image 02">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321C850-160D-5CD7-B829-ADE752EA7AB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0000"/>
          <a:stretch/>
        </p:blipFill>
        <p:spPr>
          <a:xfrm>
            <a:off x="9144000" y="1"/>
            <a:ext cx="9144000" cy="10286999"/>
          </a:xfrm>
          <a:prstGeom prst="rect">
            <a:avLst/>
          </a:prstGeom>
        </p:spPr>
      </p:pic>
      <p:pic>
        <p:nvPicPr>
          <p:cNvPr id="6" name="Graphic 5">
            <a:extLst>
              <a:ext uri="{FF2B5EF4-FFF2-40B4-BE49-F238E27FC236}">
                <a16:creationId xmlns:a16="http://schemas.microsoft.com/office/drawing/2014/main" id="{33105707-8D59-D00C-596A-380479D0E0D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3445614"/>
            <a:ext cx="3429000" cy="3429000"/>
          </a:xfrm>
          <a:prstGeom prst="rect">
            <a:avLst/>
          </a:prstGeom>
        </p:spPr>
      </p:pic>
      <p:pic>
        <p:nvPicPr>
          <p:cNvPr id="7" name="Graphic 6">
            <a:extLst>
              <a:ext uri="{FF2B5EF4-FFF2-40B4-BE49-F238E27FC236}">
                <a16:creationId xmlns:a16="http://schemas.microsoft.com/office/drawing/2014/main" id="{3DC4FC4F-BE00-1554-FEBD-DE21F3AB35B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3445614"/>
            <a:ext cx="2256974" cy="3429000"/>
          </a:xfrm>
          <a:prstGeom prst="rect">
            <a:avLst/>
          </a:prstGeom>
        </p:spPr>
      </p:pic>
      <p:pic>
        <p:nvPicPr>
          <p:cNvPr id="8" name="Graphic 7">
            <a:extLst>
              <a:ext uri="{FF2B5EF4-FFF2-40B4-BE49-F238E27FC236}">
                <a16:creationId xmlns:a16="http://schemas.microsoft.com/office/drawing/2014/main" id="{0A310F08-0B34-7E1C-7605-4F81502355F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14178"/>
            <a:ext cx="3429000" cy="3429000"/>
          </a:xfrm>
          <a:prstGeom prst="rect">
            <a:avLst/>
          </a:prstGeom>
        </p:spPr>
      </p:pic>
      <p:pic>
        <p:nvPicPr>
          <p:cNvPr id="9" name="Graphic 8">
            <a:extLst>
              <a:ext uri="{FF2B5EF4-FFF2-40B4-BE49-F238E27FC236}">
                <a16:creationId xmlns:a16="http://schemas.microsoft.com/office/drawing/2014/main" id="{63371AFC-6FAC-3C10-CCC0-ECE8DB9E997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sp>
        <p:nvSpPr>
          <p:cNvPr id="2" name="Title 1">
            <a:extLst>
              <a:ext uri="{FF2B5EF4-FFF2-40B4-BE49-F238E27FC236}">
                <a16:creationId xmlns:a16="http://schemas.microsoft.com/office/drawing/2014/main" id="{9BAE121A-5259-1180-7385-CE2C03431052}"/>
              </a:ext>
            </a:extLst>
          </p:cNvPr>
          <p:cNvSpPr>
            <a:spLocks noGrp="1"/>
          </p:cNvSpPr>
          <p:nvPr>
            <p:ph type="title"/>
          </p:nvPr>
        </p:nvSpPr>
        <p:spPr>
          <a:xfrm>
            <a:off x="1261872" y="1261872"/>
            <a:ext cx="15718536" cy="836676"/>
          </a:xfrm>
        </p:spPr>
        <p:txBody>
          <a:bodyPr anchor="t"/>
          <a:lstStyle>
            <a:lvl1pPr>
              <a:defRPr sz="3000" b="1" cap="all" spc="450" baseline="0">
                <a:solidFill>
                  <a:schemeClr val="bg1">
                    <a:lumMod val="95000"/>
                  </a:schemeClr>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B810682D-F26A-B1BF-CD97-BB8BD31B2F32}"/>
              </a:ext>
            </a:extLst>
          </p:cNvPr>
          <p:cNvSpPr>
            <a:spLocks noGrp="1"/>
          </p:cNvSpPr>
          <p:nvPr>
            <p:ph type="body" sz="quarter" idx="10"/>
          </p:nvPr>
        </p:nvSpPr>
        <p:spPr>
          <a:xfrm>
            <a:off x="1261871" y="2304288"/>
            <a:ext cx="15718536" cy="4018788"/>
          </a:xfrm>
        </p:spPr>
        <p:txBody>
          <a:bodyPr/>
          <a:lstStyle>
            <a:lvl1pPr marL="0" indent="0">
              <a:lnSpc>
                <a:spcPct val="75000"/>
              </a:lnSpc>
              <a:buNone/>
              <a:defRPr sz="12000">
                <a:solidFill>
                  <a:schemeClr val="bg1">
                    <a:lumMod val="95000"/>
                  </a:schemeClr>
                </a:solidFill>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id="{7E35C9AB-B94F-CACD-3F8A-C5FE3B695994}"/>
              </a:ext>
            </a:extLst>
          </p:cNvPr>
          <p:cNvSpPr>
            <a:spLocks noGrp="1"/>
          </p:cNvSpPr>
          <p:nvPr>
            <p:ph type="pic" sz="quarter" idx="11"/>
          </p:nvPr>
        </p:nvSpPr>
        <p:spPr>
          <a:xfrm>
            <a:off x="0" y="6693408"/>
            <a:ext cx="18283428" cy="3593592"/>
          </a:xfrm>
          <a:solidFill>
            <a:schemeClr val="accent6">
              <a:lumMod val="75000"/>
            </a:schemeClr>
          </a:solidFill>
        </p:spPr>
        <p:txBody>
          <a:bodyPr/>
          <a:lstStyle>
            <a:lvl1pPr marL="0" indent="0" algn="ctr">
              <a:buNone/>
              <a:defRPr>
                <a:solidFill>
                  <a:sysClr val="windowText" lastClr="000000"/>
                </a:solidFill>
              </a:defRPr>
            </a:lvl1pPr>
          </a:lstStyle>
          <a:p>
            <a:endParaRPr lang="en-US"/>
          </a:p>
        </p:txBody>
      </p:sp>
    </p:spTree>
    <p:extLst>
      <p:ext uri="{BB962C8B-B14F-4D97-AF65-F5344CB8AC3E}">
        <p14:creationId xmlns:p14="http://schemas.microsoft.com/office/powerpoint/2010/main" val="786091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59F316-9319-477C-3BD8-C3B19F248AF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87659"/>
          <a:stretch/>
        </p:blipFill>
        <p:spPr>
          <a:xfrm>
            <a:off x="16031026" y="19050"/>
            <a:ext cx="2256974" cy="10287000"/>
          </a:xfrm>
          <a:prstGeom prst="rect">
            <a:avLst/>
          </a:prstGeom>
        </p:spPr>
      </p:pic>
      <p:pic>
        <p:nvPicPr>
          <p:cNvPr id="12" name="Graphic 11">
            <a:extLst>
              <a:ext uri="{FF2B5EF4-FFF2-40B4-BE49-F238E27FC236}">
                <a16:creationId xmlns:a16="http://schemas.microsoft.com/office/drawing/2014/main" id="{AEF98D51-D262-470D-2214-A8A0EDB73625}"/>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6877050"/>
            <a:ext cx="2256974" cy="3429000"/>
          </a:xfrm>
          <a:prstGeom prst="rect">
            <a:avLst/>
          </a:prstGeom>
        </p:spPr>
      </p:pic>
      <p:pic>
        <p:nvPicPr>
          <p:cNvPr id="13" name="Graphic 12">
            <a:extLst>
              <a:ext uri="{FF2B5EF4-FFF2-40B4-BE49-F238E27FC236}">
                <a16:creationId xmlns:a16="http://schemas.microsoft.com/office/drawing/2014/main" id="{3480B83D-EEC7-5C2D-9338-841D0054570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3445614"/>
            <a:ext cx="2256974" cy="3429000"/>
          </a:xfrm>
          <a:prstGeom prst="rect">
            <a:avLst/>
          </a:prstGeom>
        </p:spPr>
      </p:pic>
      <p:pic>
        <p:nvPicPr>
          <p:cNvPr id="14" name="Graphic 13">
            <a:extLst>
              <a:ext uri="{FF2B5EF4-FFF2-40B4-BE49-F238E27FC236}">
                <a16:creationId xmlns:a16="http://schemas.microsoft.com/office/drawing/2014/main" id="{69BE97B1-E4D2-AA2A-1E85-0D598735135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83283" r="50000"/>
          <a:stretch/>
        </p:blipFill>
        <p:spPr>
          <a:xfrm>
            <a:off x="0" y="8597969"/>
            <a:ext cx="9144000" cy="1719612"/>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1261872" y="2305241"/>
            <a:ext cx="4293108" cy="6719888"/>
          </a:xfrm>
        </p:spPr>
        <p:txBody>
          <a:bodyPr>
            <a:normAutofit/>
          </a:bodyPr>
          <a:lstStyle>
            <a:lvl1pPr marL="0" indent="0">
              <a:lnSpc>
                <a:spcPct val="90000"/>
              </a:lnSpc>
              <a:spcAft>
                <a:spcPts val="2700"/>
              </a:spcAft>
              <a:buSzPct val="100000"/>
              <a:buNone/>
              <a:defRPr sz="3000" b="1"/>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7187184" y="2305241"/>
            <a:ext cx="8476488" cy="6720840"/>
          </a:xfrm>
        </p:spPr>
        <p:txBody>
          <a:bodyPr>
            <a:normAutofit/>
          </a:bodyPr>
          <a:lstStyle>
            <a:lvl1pPr marL="685800" indent="-685800">
              <a:lnSpc>
                <a:spcPct val="90000"/>
              </a:lnSpc>
              <a:spcBef>
                <a:spcPts val="1500"/>
              </a:spcBef>
              <a:spcAft>
                <a:spcPts val="0"/>
              </a:spcAft>
              <a:buSzPct val="100000"/>
              <a:buFont typeface="+mj-lt"/>
              <a:buAutoNum type="arabicPeriod"/>
              <a:defRPr sz="3000"/>
            </a:lvl1pPr>
            <a:lvl2pPr marL="1371600" indent="-685800">
              <a:buSzPct val="100000"/>
              <a:buFont typeface="+mj-lt"/>
              <a:buAutoNum type="alphaLcPeriod"/>
              <a:defRPr sz="3000"/>
            </a:lvl2pPr>
            <a:lvl3pPr marL="2057400" indent="-685800">
              <a:buSzPct val="100000"/>
              <a:buFont typeface="+mj-lt"/>
              <a:buAutoNum type="romanLcPeriod"/>
              <a:defRPr sz="2700"/>
            </a:lvl3pPr>
            <a:lvl4pPr marL="2743200" indent="-685800">
              <a:buSzPct val="100000"/>
              <a:buFont typeface="+mj-lt"/>
              <a:buAutoNum type="arabicParenR"/>
              <a:defRPr sz="2700"/>
            </a:lvl4pPr>
            <a:lvl5pPr marL="3429000" indent="-685800">
              <a:buSzPct val="100000"/>
              <a:buFont typeface="+mj-lt"/>
              <a:buAutoNum type="alphaLcParen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spTree>
    <p:extLst>
      <p:ext uri="{BB962C8B-B14F-4D97-AF65-F5344CB8AC3E}">
        <p14:creationId xmlns:p14="http://schemas.microsoft.com/office/powerpoint/2010/main" val="2702836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03">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83283" r="50000"/>
          <a:stretch/>
        </p:blipFill>
        <p:spPr>
          <a:xfrm>
            <a:off x="0" y="8597969"/>
            <a:ext cx="9144000" cy="1719612"/>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1261872" y="2305241"/>
            <a:ext cx="4293108" cy="6719888"/>
          </a:xfrm>
        </p:spPr>
        <p:txBody>
          <a:bodyPr>
            <a:normAutofit/>
          </a:bodyPr>
          <a:lstStyle>
            <a:lvl1pPr marL="514350" indent="-514350">
              <a:lnSpc>
                <a:spcPct val="90000"/>
              </a:lnSpc>
              <a:spcAft>
                <a:spcPts val="2700"/>
              </a:spcAft>
              <a:buSzPct val="100000"/>
              <a:buFont typeface="Arial" panose="020B0604020202020204" pitchFamily="34" charset="0"/>
              <a:buChar char="•"/>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7091172" y="2305241"/>
            <a:ext cx="9889236" cy="6720840"/>
          </a:xfrm>
        </p:spPr>
        <p:txBody>
          <a:bodyPr>
            <a:normAutofit/>
          </a:bodyPr>
          <a:lstStyle>
            <a:lvl1pPr marL="0" indent="0">
              <a:lnSpc>
                <a:spcPct val="90000"/>
              </a:lnSpc>
              <a:spcBef>
                <a:spcPts val="1500"/>
              </a:spcBef>
              <a:spcAft>
                <a:spcPts val="2700"/>
              </a:spcAft>
              <a:buSzPct val="100000"/>
              <a:buNone/>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pic>
        <p:nvPicPr>
          <p:cNvPr id="5" name="Graphic 4">
            <a:extLst>
              <a:ext uri="{FF2B5EF4-FFF2-40B4-BE49-F238E27FC236}">
                <a16:creationId xmlns:a16="http://schemas.microsoft.com/office/drawing/2014/main" id="{3FD831DA-EDBD-A492-3E6D-6ABBF4438FC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87659" b="83148"/>
          <a:stretch/>
        </p:blipFill>
        <p:spPr>
          <a:xfrm>
            <a:off x="16031026" y="19050"/>
            <a:ext cx="2256974" cy="1733550"/>
          </a:xfrm>
          <a:prstGeom prst="rect">
            <a:avLst/>
          </a:prstGeom>
        </p:spPr>
      </p:pic>
      <p:pic>
        <p:nvPicPr>
          <p:cNvPr id="6" name="Graphic 5">
            <a:extLst>
              <a:ext uri="{FF2B5EF4-FFF2-40B4-BE49-F238E27FC236}">
                <a16:creationId xmlns:a16="http://schemas.microsoft.com/office/drawing/2014/main" id="{00071AEB-E268-A464-7197-69FA762C3C5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49444"/>
          <a:stretch/>
        </p:blipFill>
        <p:spPr>
          <a:xfrm>
            <a:off x="16031027" y="14178"/>
            <a:ext cx="2256974" cy="1733550"/>
          </a:xfrm>
          <a:prstGeom prst="rect">
            <a:avLst/>
          </a:prstGeom>
        </p:spPr>
      </p:pic>
    </p:spTree>
    <p:extLst>
      <p:ext uri="{BB962C8B-B14F-4D97-AF65-F5344CB8AC3E}">
        <p14:creationId xmlns:p14="http://schemas.microsoft.com/office/powerpoint/2010/main" val="1876608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59F316-9319-477C-3BD8-C3B19F248AF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87659"/>
          <a:stretch/>
        </p:blipFill>
        <p:spPr>
          <a:xfrm>
            <a:off x="16031026" y="19050"/>
            <a:ext cx="2256974" cy="10287000"/>
          </a:xfrm>
          <a:prstGeom prst="rect">
            <a:avLst/>
          </a:prstGeom>
        </p:spPr>
      </p:pic>
      <p:pic>
        <p:nvPicPr>
          <p:cNvPr id="12" name="Graphic 11">
            <a:extLst>
              <a:ext uri="{FF2B5EF4-FFF2-40B4-BE49-F238E27FC236}">
                <a16:creationId xmlns:a16="http://schemas.microsoft.com/office/drawing/2014/main" id="{AEF98D51-D262-470D-2214-A8A0EDB73625}"/>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6877050"/>
            <a:ext cx="2256974" cy="3429000"/>
          </a:xfrm>
          <a:prstGeom prst="rect">
            <a:avLst/>
          </a:prstGeom>
        </p:spPr>
      </p:pic>
      <p:pic>
        <p:nvPicPr>
          <p:cNvPr id="13" name="Graphic 12">
            <a:extLst>
              <a:ext uri="{FF2B5EF4-FFF2-40B4-BE49-F238E27FC236}">
                <a16:creationId xmlns:a16="http://schemas.microsoft.com/office/drawing/2014/main" id="{3480B83D-EEC7-5C2D-9338-841D0054570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3445614"/>
            <a:ext cx="2256974" cy="3429000"/>
          </a:xfrm>
          <a:prstGeom prst="rect">
            <a:avLst/>
          </a:prstGeom>
        </p:spPr>
      </p:pic>
      <p:pic>
        <p:nvPicPr>
          <p:cNvPr id="14" name="Graphic 13">
            <a:extLst>
              <a:ext uri="{FF2B5EF4-FFF2-40B4-BE49-F238E27FC236}">
                <a16:creationId xmlns:a16="http://schemas.microsoft.com/office/drawing/2014/main" id="{69BE97B1-E4D2-AA2A-1E85-0D598735135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83283" r="50000"/>
          <a:stretch/>
        </p:blipFill>
        <p:spPr>
          <a:xfrm>
            <a:off x="0" y="8597969"/>
            <a:ext cx="9144000" cy="1719612"/>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1261872" y="2305241"/>
            <a:ext cx="4293108" cy="6719888"/>
          </a:xfrm>
        </p:spPr>
        <p:txBody>
          <a:bodyPr>
            <a:normAutofit/>
          </a:bodyPr>
          <a:lstStyle>
            <a:lvl1pPr marL="0" indent="0">
              <a:lnSpc>
                <a:spcPct val="90000"/>
              </a:lnSpc>
              <a:spcAft>
                <a:spcPts val="2700"/>
              </a:spcAft>
              <a:buSzPct val="100000"/>
              <a:buNone/>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7187184" y="2305241"/>
            <a:ext cx="8476488" cy="6720840"/>
          </a:xfrm>
        </p:spPr>
        <p:txBody>
          <a:bodyPr>
            <a:normAutofit/>
          </a:bodyPr>
          <a:lstStyle>
            <a:lvl1pPr marL="0" indent="0">
              <a:lnSpc>
                <a:spcPct val="90000"/>
              </a:lnSpc>
              <a:spcBef>
                <a:spcPts val="1500"/>
              </a:spcBef>
              <a:spcAft>
                <a:spcPts val="2700"/>
              </a:spcAft>
              <a:buSzPct val="100000"/>
              <a:buNone/>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spTree>
    <p:extLst>
      <p:ext uri="{BB962C8B-B14F-4D97-AF65-F5344CB8AC3E}">
        <p14:creationId xmlns:p14="http://schemas.microsoft.com/office/powerpoint/2010/main" val="2166633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C5788EE-4EDA-20FA-8EB9-2F0639E8A2B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0000" t="1" b="49999"/>
          <a:stretch/>
        </p:blipFill>
        <p:spPr>
          <a:xfrm>
            <a:off x="9144001" y="0"/>
            <a:ext cx="9143999" cy="5143500"/>
          </a:xfrm>
          <a:prstGeom prst="rect">
            <a:avLst/>
          </a:prstGeom>
        </p:spPr>
      </p:pic>
      <p:pic>
        <p:nvPicPr>
          <p:cNvPr id="8" name="Graphic 7">
            <a:extLst>
              <a:ext uri="{FF2B5EF4-FFF2-40B4-BE49-F238E27FC236}">
                <a16:creationId xmlns:a16="http://schemas.microsoft.com/office/drawing/2014/main" id="{9D053CA0-7A9F-FC49-AD3F-F3280344D76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83283" r="50000"/>
          <a:stretch/>
        </p:blipFill>
        <p:spPr>
          <a:xfrm>
            <a:off x="0" y="8597969"/>
            <a:ext cx="9144000" cy="1719612"/>
          </a:xfrm>
          <a:prstGeom prst="rect">
            <a:avLst/>
          </a:prstGeom>
        </p:spPr>
      </p:pic>
      <p:pic>
        <p:nvPicPr>
          <p:cNvPr id="10" name="Graphic 9">
            <a:extLst>
              <a:ext uri="{FF2B5EF4-FFF2-40B4-BE49-F238E27FC236}">
                <a16:creationId xmlns:a16="http://schemas.microsoft.com/office/drawing/2014/main" id="{767F6939-7B7E-F49F-8219-DC8CDAC85D5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602031" y="14178"/>
            <a:ext cx="3429000" cy="3429000"/>
          </a:xfrm>
          <a:prstGeom prst="rect">
            <a:avLst/>
          </a:prstGeom>
        </p:spPr>
      </p:pic>
      <p:pic>
        <p:nvPicPr>
          <p:cNvPr id="11" name="Graphic 10">
            <a:extLst>
              <a:ext uri="{FF2B5EF4-FFF2-40B4-BE49-F238E27FC236}">
                <a16:creationId xmlns:a16="http://schemas.microsoft.com/office/drawing/2014/main" id="{FACCA700-291A-CD50-0CF3-749300C8D7A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a:stretch/>
        </p:blipFill>
        <p:spPr>
          <a:xfrm>
            <a:off x="16031027" y="14178"/>
            <a:ext cx="2256974" cy="3429000"/>
          </a:xfrm>
          <a:prstGeom prst="rect">
            <a:avLst/>
          </a:prstGeom>
        </p:spPr>
      </p:pic>
      <p:pic>
        <p:nvPicPr>
          <p:cNvPr id="12" name="Graphic 11">
            <a:extLst>
              <a:ext uri="{FF2B5EF4-FFF2-40B4-BE49-F238E27FC236}">
                <a16:creationId xmlns:a16="http://schemas.microsoft.com/office/drawing/2014/main" id="{0EFADD4D-8EF2-3DF8-F5F4-9459752D546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13" name="Graphic 12">
            <a:extLst>
              <a:ext uri="{FF2B5EF4-FFF2-40B4-BE49-F238E27FC236}">
                <a16:creationId xmlns:a16="http://schemas.microsoft.com/office/drawing/2014/main" id="{B5B36F67-81DA-36AC-5D17-0172FF5A70CA}"/>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1261872" y="1261872"/>
            <a:ext cx="15718536" cy="836676"/>
          </a:xfrm>
        </p:spPr>
        <p:txBody>
          <a:bodyPr anchor="t"/>
          <a:lstStyle>
            <a:lvl1pPr>
              <a:defRPr sz="3000" cap="all" spc="450" baseline="0"/>
            </a:lvl1pPr>
          </a:lstStyle>
          <a:p>
            <a:r>
              <a:rPr lang="en-US"/>
              <a:t>Click to edit Master title style</a:t>
            </a:r>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1261872" y="2290572"/>
            <a:ext cx="15718536" cy="6748272"/>
          </a:xfrm>
        </p:spPr>
        <p:txBody>
          <a:bodyPr>
            <a:normAutofit/>
          </a:bodyPr>
          <a:lstStyle>
            <a:lvl1pPr marL="0" indent="0">
              <a:lnSpc>
                <a:spcPct val="90000"/>
              </a:lnSpc>
              <a:spcBef>
                <a:spcPts val="1500"/>
              </a:spcBef>
              <a:spcAft>
                <a:spcPts val="2700"/>
              </a:spcAft>
              <a:buSzPct val="100000"/>
              <a:buNone/>
              <a:defRPr sz="3000"/>
            </a:lvl1pPr>
            <a:lvl2pPr>
              <a:buSzPct val="100000"/>
              <a:defRPr sz="3000"/>
            </a:lvl2pPr>
            <a:lvl3pPr>
              <a:buSzPct val="100000"/>
              <a:defRPr sz="2700"/>
            </a:lvl3pPr>
            <a:lvl4pPr>
              <a:buSzPct val="100000"/>
              <a:defRPr sz="2700"/>
            </a:lvl4pPr>
            <a:lvl5pPr>
              <a:buSzPct val="10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a:p>
        </p:txBody>
      </p:sp>
    </p:spTree>
    <p:extLst>
      <p:ext uri="{BB962C8B-B14F-4D97-AF65-F5344CB8AC3E}">
        <p14:creationId xmlns:p14="http://schemas.microsoft.com/office/powerpoint/2010/main" val="312559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0FBCDE-EE59-33A6-32CA-9F6279AA43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19050"/>
            <a:ext cx="18288000" cy="10287000"/>
          </a:xfrm>
          <a:prstGeom prst="rect">
            <a:avLst/>
          </a:prstGeom>
        </p:spPr>
      </p:pic>
      <p:pic>
        <p:nvPicPr>
          <p:cNvPr id="6" name="Graphic 5">
            <a:extLst>
              <a:ext uri="{FF2B5EF4-FFF2-40B4-BE49-F238E27FC236}">
                <a16:creationId xmlns:a16="http://schemas.microsoft.com/office/drawing/2014/main" id="{E45A58EF-738C-B1BA-F49A-84ADB68F8A8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49858"/>
          <a:stretch/>
        </p:blipFill>
        <p:spPr>
          <a:xfrm>
            <a:off x="12602031" y="14178"/>
            <a:ext cx="3429000" cy="1719372"/>
          </a:xfrm>
          <a:prstGeom prst="rect">
            <a:avLst/>
          </a:prstGeom>
        </p:spPr>
      </p:pic>
      <p:pic>
        <p:nvPicPr>
          <p:cNvPr id="7" name="Graphic 6">
            <a:extLst>
              <a:ext uri="{FF2B5EF4-FFF2-40B4-BE49-F238E27FC236}">
                <a16:creationId xmlns:a16="http://schemas.microsoft.com/office/drawing/2014/main" id="{37F78E2C-6843-1373-E993-79393D85843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49858"/>
          <a:stretch/>
        </p:blipFill>
        <p:spPr>
          <a:xfrm>
            <a:off x="16031027" y="14178"/>
            <a:ext cx="2256974" cy="1719372"/>
          </a:xfrm>
          <a:prstGeom prst="rect">
            <a:avLst/>
          </a:prstGeom>
        </p:spPr>
      </p:pic>
      <p:pic>
        <p:nvPicPr>
          <p:cNvPr id="8" name="Graphic 7">
            <a:extLst>
              <a:ext uri="{FF2B5EF4-FFF2-40B4-BE49-F238E27FC236}">
                <a16:creationId xmlns:a16="http://schemas.microsoft.com/office/drawing/2014/main" id="{9559DD38-C8CC-7B28-F492-ACB263A81476}"/>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b="50186"/>
          <a:stretch/>
        </p:blipFill>
        <p:spPr>
          <a:xfrm rot="10800000">
            <a:off x="2256969" y="8597972"/>
            <a:ext cx="3429000" cy="1708077"/>
          </a:xfrm>
          <a:prstGeom prst="rect">
            <a:avLst/>
          </a:prstGeom>
        </p:spPr>
      </p:pic>
      <p:pic>
        <p:nvPicPr>
          <p:cNvPr id="9" name="Graphic 8">
            <a:extLst>
              <a:ext uri="{FF2B5EF4-FFF2-40B4-BE49-F238E27FC236}">
                <a16:creationId xmlns:a16="http://schemas.microsoft.com/office/drawing/2014/main" id="{8DEFF3B2-90E8-5D9B-CEA8-00B05000BF0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34180" b="50186"/>
          <a:stretch/>
        </p:blipFill>
        <p:spPr>
          <a:xfrm rot="10800000">
            <a:off x="-4" y="8597970"/>
            <a:ext cx="2256974" cy="1708080"/>
          </a:xfrm>
          <a:prstGeom prst="rect">
            <a:avLst/>
          </a:prstGeom>
        </p:spPr>
      </p:pic>
      <p:sp>
        <p:nvSpPr>
          <p:cNvPr id="13" name="Title 123">
            <a:extLst>
              <a:ext uri="{FF2B5EF4-FFF2-40B4-BE49-F238E27FC236}">
                <a16:creationId xmlns:a16="http://schemas.microsoft.com/office/drawing/2014/main" id="{0B9C7C4B-FC2C-5D51-5679-3D5ED85185DA}"/>
              </a:ext>
            </a:extLst>
          </p:cNvPr>
          <p:cNvSpPr>
            <a:spLocks noGrp="1"/>
          </p:cNvSpPr>
          <p:nvPr>
            <p:ph type="title"/>
          </p:nvPr>
        </p:nvSpPr>
        <p:spPr>
          <a:xfrm>
            <a:off x="1261865" y="1248157"/>
            <a:ext cx="15718632" cy="3881438"/>
          </a:xfrm>
        </p:spPr>
        <p:txBody>
          <a:bodyPr anchor="t"/>
          <a:lstStyle>
            <a:lvl1pPr>
              <a:lnSpc>
                <a:spcPct val="75000"/>
              </a:lnSpc>
              <a:defRPr sz="12000" b="0" spc="0" baseline="0">
                <a:solidFill>
                  <a:schemeClr val="bg1"/>
                </a:solidFill>
                <a:latin typeface="+mn-lt"/>
              </a:defRPr>
            </a:lvl1pPr>
          </a:lstStyle>
          <a:p>
            <a:r>
              <a:rPr lang="en-US"/>
              <a:t>Click to edit Master title style</a:t>
            </a:r>
          </a:p>
        </p:txBody>
      </p:sp>
      <p:sp>
        <p:nvSpPr>
          <p:cNvPr id="10" name="Text Placeholder 9">
            <a:extLst>
              <a:ext uri="{FF2B5EF4-FFF2-40B4-BE49-F238E27FC236}">
                <a16:creationId xmlns:a16="http://schemas.microsoft.com/office/drawing/2014/main" id="{C79F5B69-7199-E3E6-5554-6CC2207D48E4}"/>
              </a:ext>
            </a:extLst>
          </p:cNvPr>
          <p:cNvSpPr>
            <a:spLocks noGrp="1"/>
          </p:cNvSpPr>
          <p:nvPr>
            <p:ph type="body" sz="quarter" idx="11"/>
          </p:nvPr>
        </p:nvSpPr>
        <p:spPr>
          <a:xfrm>
            <a:off x="1262063" y="5557964"/>
            <a:ext cx="15718632" cy="3881438"/>
          </a:xfrm>
        </p:spPr>
        <p:txBody>
          <a:bodyPr/>
          <a:lstStyle>
            <a:lvl1pPr marL="0" indent="0">
              <a:lnSpc>
                <a:spcPct val="130000"/>
              </a:lnSpc>
              <a:spcAft>
                <a:spcPts val="1500"/>
              </a:spcAft>
              <a:buNone/>
              <a:defRPr b="1" i="0" cap="all" spc="450"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69091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image" Target="../media/image12.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11.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4.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4.xml"/><Relationship Id="rId30"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72D6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Raleway"/>
              <a:buNone/>
              <a:defRPr sz="2800" b="1">
                <a:solidFill>
                  <a:schemeClr val="lt1"/>
                </a:solidFill>
                <a:latin typeface="Raleway"/>
                <a:ea typeface="Raleway"/>
                <a:cs typeface="Raleway"/>
                <a:sym typeface="Raleway"/>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Raleway"/>
              <a:buChar char="●"/>
              <a:defRPr sz="1800">
                <a:solidFill>
                  <a:schemeClr val="lt1"/>
                </a:solidFill>
                <a:latin typeface="Raleway"/>
                <a:ea typeface="Raleway"/>
                <a:cs typeface="Raleway"/>
                <a:sym typeface="Raleway"/>
              </a:defRPr>
            </a:lvl1pPr>
            <a:lvl2pPr marL="914400" lvl="1"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2pPr>
            <a:lvl3pPr marL="1371600" lvl="2"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3pPr>
            <a:lvl4pPr marL="1828800" lvl="3"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4pPr>
            <a:lvl5pPr marL="2286000" lvl="4"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5pPr>
            <a:lvl6pPr marL="2743200" lvl="5"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6pPr>
            <a:lvl7pPr marL="3200400" lvl="6"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7pPr>
            <a:lvl8pPr marL="3657600" lvl="7"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8pPr>
            <a:lvl9pPr marL="4114800" lvl="8" indent="-317500">
              <a:lnSpc>
                <a:spcPct val="115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lt1"/>
                </a:solidFill>
              </a:defRPr>
            </a:lvl1pPr>
            <a:lvl2pPr lvl="1" algn="r">
              <a:buNone/>
              <a:defRPr sz="2000">
                <a:solidFill>
                  <a:schemeClr val="lt1"/>
                </a:solidFill>
              </a:defRPr>
            </a:lvl2pPr>
            <a:lvl3pPr lvl="2" algn="r">
              <a:buNone/>
              <a:defRPr sz="2000">
                <a:solidFill>
                  <a:schemeClr val="lt1"/>
                </a:solidFill>
              </a:defRPr>
            </a:lvl3pPr>
            <a:lvl4pPr lvl="3" algn="r">
              <a:buNone/>
              <a:defRPr sz="2000">
                <a:solidFill>
                  <a:schemeClr val="lt1"/>
                </a:solidFill>
              </a:defRPr>
            </a:lvl4pPr>
            <a:lvl5pPr lvl="4" algn="r">
              <a:buNone/>
              <a:defRPr sz="2000">
                <a:solidFill>
                  <a:schemeClr val="lt1"/>
                </a:solidFill>
              </a:defRPr>
            </a:lvl5pPr>
            <a:lvl6pPr lvl="5" algn="r">
              <a:buNone/>
              <a:defRPr sz="2000">
                <a:solidFill>
                  <a:schemeClr val="lt1"/>
                </a:solidFill>
              </a:defRPr>
            </a:lvl6pPr>
            <a:lvl7pPr lvl="6" algn="r">
              <a:buNone/>
              <a:defRPr sz="2000">
                <a:solidFill>
                  <a:schemeClr val="lt1"/>
                </a:solidFill>
              </a:defRPr>
            </a:lvl7pPr>
            <a:lvl8pPr lvl="7" algn="r">
              <a:buNone/>
              <a:defRPr sz="2000">
                <a:solidFill>
                  <a:schemeClr val="lt1"/>
                </a:solidFill>
              </a:defRPr>
            </a:lvl8pPr>
            <a:lvl9pPr lvl="8" algn="r">
              <a:buNone/>
              <a:defRPr sz="2000">
                <a:solidFill>
                  <a:schemeClr val="lt1"/>
                </a:solidFil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4770370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0"/>
          <p:cNvSpPr/>
          <p:nvPr/>
        </p:nvSpPr>
        <p:spPr>
          <a:xfrm>
            <a:off x="0" y="9601200"/>
            <a:ext cx="18288000" cy="685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20"/>
          <p:cNvSpPr/>
          <p:nvPr/>
        </p:nvSpPr>
        <p:spPr>
          <a:xfrm>
            <a:off x="0" y="9501474"/>
            <a:ext cx="18288000" cy="1002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20"/>
          <p:cNvSpPr txBox="1">
            <a:spLocks noGrp="1"/>
          </p:cNvSpPr>
          <p:nvPr>
            <p:ph type="title"/>
          </p:nvPr>
        </p:nvSpPr>
        <p:spPr>
          <a:xfrm>
            <a:off x="1645920" y="429906"/>
            <a:ext cx="15087600" cy="2176200"/>
          </a:xfrm>
          <a:prstGeom prst="rect">
            <a:avLst/>
          </a:prstGeom>
          <a:noFill/>
          <a:ln>
            <a:noFill/>
          </a:ln>
        </p:spPr>
        <p:txBody>
          <a:bodyPr spcFirstLastPara="1" wrap="square" lIns="91425" tIns="45700" rIns="91425" bIns="45700" anchor="b" anchorCtr="0">
            <a:normAutofit/>
          </a:bodyPr>
          <a:lstStyle>
            <a:lvl1pPr marR="0" lvl="0" algn="l">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20"/>
          <p:cNvSpPr txBox="1">
            <a:spLocks noGrp="1"/>
          </p:cNvSpPr>
          <p:nvPr>
            <p:ph type="body" idx="1"/>
          </p:nvPr>
        </p:nvSpPr>
        <p:spPr>
          <a:xfrm>
            <a:off x="1645918" y="2768600"/>
            <a:ext cx="15087600" cy="6034800"/>
          </a:xfrm>
          <a:prstGeom prst="rect">
            <a:avLst/>
          </a:prstGeom>
          <a:noFill/>
          <a:ln>
            <a:noFill/>
          </a:ln>
        </p:spPr>
        <p:txBody>
          <a:bodyPr spcFirstLastPara="1" wrap="square" lIns="0" tIns="45700" rIns="0" bIns="45700" anchor="t" anchorCtr="0">
            <a:norm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Google Shape;98;p20"/>
          <p:cNvSpPr txBox="1">
            <a:spLocks noGrp="1"/>
          </p:cNvSpPr>
          <p:nvPr>
            <p:ph type="dt" idx="10"/>
          </p:nvPr>
        </p:nvSpPr>
        <p:spPr>
          <a:xfrm>
            <a:off x="1645922" y="9689680"/>
            <a:ext cx="3708600" cy="5478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800" b="0" i="0" u="none" strike="noStrike" cap="none">
                <a:solidFill>
                  <a:srgbClr val="FFFFFF"/>
                </a:solidFill>
                <a:latin typeface="Calibri"/>
                <a:ea typeface="Calibri"/>
                <a:cs typeface="Calibri"/>
                <a:sym typeface="Calibri"/>
              </a:defRPr>
            </a:lvl1pPr>
            <a:lvl2pPr marR="0" lvl="1" algn="l">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99" name="Google Shape;99;p20"/>
          <p:cNvSpPr txBox="1">
            <a:spLocks noGrp="1"/>
          </p:cNvSpPr>
          <p:nvPr>
            <p:ph type="ftr" idx="11"/>
          </p:nvPr>
        </p:nvSpPr>
        <p:spPr>
          <a:xfrm>
            <a:off x="5529278" y="9689680"/>
            <a:ext cx="7234200" cy="5478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800" b="0" i="0" u="none" strike="noStrike" cap="none">
                <a:solidFill>
                  <a:srgbClr val="FFFFFF"/>
                </a:solidFill>
                <a:latin typeface="Calibri"/>
                <a:ea typeface="Calibri"/>
                <a:cs typeface="Calibri"/>
                <a:sym typeface="Calibri"/>
              </a:defRPr>
            </a:lvl1pPr>
            <a:lvl2pPr marR="0" lvl="1" algn="l">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100" name="Google Shape;100;p20"/>
          <p:cNvSpPr txBox="1">
            <a:spLocks noGrp="1"/>
          </p:cNvSpPr>
          <p:nvPr>
            <p:ph type="sldNum" idx="12"/>
          </p:nvPr>
        </p:nvSpPr>
        <p:spPr>
          <a:xfrm>
            <a:off x="14850688" y="9689680"/>
            <a:ext cx="19680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2100" b="0" i="0" u="none" strike="noStrike" cap="none">
                <a:solidFill>
                  <a:srgbClr val="FFFFFF"/>
                </a:solidFill>
                <a:latin typeface="Calibri"/>
                <a:ea typeface="Calibri"/>
                <a:cs typeface="Calibri"/>
                <a:sym typeface="Calibri"/>
              </a:defRPr>
            </a:lvl9pPr>
          </a:lstStyle>
          <a:p>
            <a:fld id="{00000000-1234-1234-1234-123412341234}" type="slidenum">
              <a:rPr lang="en-CA" smtClean="0"/>
              <a:pPr/>
              <a:t>‹#›</a:t>
            </a:fld>
            <a:endParaRPr lang="en-CA"/>
          </a:p>
        </p:txBody>
      </p:sp>
      <p:cxnSp>
        <p:nvCxnSpPr>
          <p:cNvPr id="101" name="Google Shape;101;p20"/>
          <p:cNvCxnSpPr/>
          <p:nvPr/>
        </p:nvCxnSpPr>
        <p:spPr>
          <a:xfrm>
            <a:off x="1790298" y="2606768"/>
            <a:ext cx="149502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83598344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8">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9">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700"/>
          </a:p>
        </p:txBody>
      </p:sp>
      <p:pic>
        <p:nvPicPr>
          <p:cNvPr id="9" name="Picture 8"/>
          <p:cNvPicPr>
            <a:picLocks noChangeAspect="1"/>
          </p:cNvPicPr>
          <p:nvPr/>
        </p:nvPicPr>
        <p:blipFill rotWithShape="1">
          <a:blip r:embed="rId30">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31">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700"/>
          </a:p>
        </p:txBody>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4509A250-FF31-4206-8172-F9D3106AACB1}" type="datetimeFigureOut">
              <a:rPr lang="en-US" dirty="0"/>
              <a:t>4/8/2026</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3660963620"/>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Lst>
  <p:hf sldNum="0" hdr="0" ftr="0" dt="0"/>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7.png"/><Relationship Id="rId3" Type="http://schemas.openxmlformats.org/officeDocument/2006/relationships/image" Target="../media/image10.jpeg"/><Relationship Id="rId7" Type="http://schemas.openxmlformats.org/officeDocument/2006/relationships/image" Target="../media/image14.png"/><Relationship Id="rId12"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13.png"/><Relationship Id="rId11" Type="http://schemas.openxmlformats.org/officeDocument/2006/relationships/diagramColors" Target="../diagrams/colors1.xml"/><Relationship Id="rId5" Type="http://schemas.openxmlformats.org/officeDocument/2006/relationships/image" Target="../media/image12.png"/><Relationship Id="rId10" Type="http://schemas.openxmlformats.org/officeDocument/2006/relationships/diagramQuickStyle" Target="../diagrams/quickStyle1.xml"/><Relationship Id="rId4" Type="http://schemas.openxmlformats.org/officeDocument/2006/relationships/image" Target="../media/image11.pn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47.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47.png"/><Relationship Id="rId3" Type="http://schemas.openxmlformats.org/officeDocument/2006/relationships/image" Target="../media/image10.jpeg"/><Relationship Id="rId7" Type="http://schemas.openxmlformats.org/officeDocument/2006/relationships/image" Target="../media/image14.png"/><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6.xml"/><Relationship Id="rId16" Type="http://schemas.openxmlformats.org/officeDocument/2006/relationships/diagramColors" Target="../diagrams/colors4.xml"/><Relationship Id="rId1" Type="http://schemas.openxmlformats.org/officeDocument/2006/relationships/slideLayout" Target="../slideLayouts/slideLayout65.xml"/><Relationship Id="rId6" Type="http://schemas.openxmlformats.org/officeDocument/2006/relationships/image" Target="../media/image13.png"/><Relationship Id="rId11" Type="http://schemas.openxmlformats.org/officeDocument/2006/relationships/diagramColors" Target="../diagrams/colors3.xml"/><Relationship Id="rId5" Type="http://schemas.openxmlformats.org/officeDocument/2006/relationships/image" Target="../media/image12.png"/><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image" Target="../media/image11.png"/><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4.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1.png"/><Relationship Id="rId7" Type="http://schemas.openxmlformats.org/officeDocument/2006/relationships/diagramData" Target="../diagrams/data5.xml"/><Relationship Id="rId12" Type="http://schemas.openxmlformats.org/officeDocument/2006/relationships/image" Target="../media/image47.png"/><Relationship Id="rId2" Type="http://schemas.openxmlformats.org/officeDocument/2006/relationships/image" Target="../media/image10.jpeg"/><Relationship Id="rId1" Type="http://schemas.openxmlformats.org/officeDocument/2006/relationships/slideLayout" Target="../slideLayouts/slideLayout66.xml"/><Relationship Id="rId6" Type="http://schemas.openxmlformats.org/officeDocument/2006/relationships/image" Target="../media/image14.png"/><Relationship Id="rId11" Type="http://schemas.microsoft.com/office/2007/relationships/diagramDrawing" Target="../diagrams/drawing5.xml"/><Relationship Id="rId5" Type="http://schemas.openxmlformats.org/officeDocument/2006/relationships/image" Target="../media/image13.png"/><Relationship Id="rId10" Type="http://schemas.openxmlformats.org/officeDocument/2006/relationships/diagramColors" Target="../diagrams/colors5.xml"/><Relationship Id="rId4" Type="http://schemas.openxmlformats.org/officeDocument/2006/relationships/image" Target="../media/image12.png"/><Relationship Id="rId9"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image" Target="../media/image11.png"/><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image" Target="../media/image47.png"/><Relationship Id="rId2" Type="http://schemas.openxmlformats.org/officeDocument/2006/relationships/image" Target="../media/image10.jpeg"/><Relationship Id="rId16" Type="http://schemas.microsoft.com/office/2007/relationships/diagramDrawing" Target="../diagrams/drawing7.xml"/><Relationship Id="rId1" Type="http://schemas.openxmlformats.org/officeDocument/2006/relationships/slideLayout" Target="../slideLayouts/slideLayout66.xml"/><Relationship Id="rId6" Type="http://schemas.openxmlformats.org/officeDocument/2006/relationships/image" Target="../media/image14.png"/><Relationship Id="rId11" Type="http://schemas.microsoft.com/office/2007/relationships/diagramDrawing" Target="../diagrams/drawing6.xml"/><Relationship Id="rId5" Type="http://schemas.openxmlformats.org/officeDocument/2006/relationships/image" Target="../media/image13.png"/><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image" Target="../media/image12.png"/><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71.png"/><Relationship Id="rId2" Type="http://schemas.openxmlformats.org/officeDocument/2006/relationships/image" Target="../media/image10.jpeg"/><Relationship Id="rId1" Type="http://schemas.openxmlformats.org/officeDocument/2006/relationships/slideLayout" Target="../slideLayouts/slideLayout5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7.xml"/><Relationship Id="rId5" Type="http://schemas.openxmlformats.org/officeDocument/2006/relationships/image" Target="../media/image47.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sv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6.xml.rels><?xml version="1.0" encoding="UTF-8" standalone="yes"?>
<Relationships xmlns="http://schemas.openxmlformats.org/package/2006/relationships"><Relationship Id="rId3" Type="http://schemas.openxmlformats.org/officeDocument/2006/relationships/hyperlink" Target="mailto:adrienne@partnerships.nyc"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0.sv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34.sv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0.sv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3.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0.sv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svg"/><Relationship Id="rId7" Type="http://schemas.openxmlformats.org/officeDocument/2006/relationships/hyperlink" Target="https://centerforhealthsecurity.org/2024/new-policy-analysis-offers-pathways-for-collaboration-across-primary-care-public-health-and-community-based-organization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www.apha.org/news-and-media/multimedia/infographics/how-climate-change-affects-your-health" TargetMode="Externa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s://centerforhealthsecurity.org/2024/new-policy-analysis-offers-pathways-for-collaboration-across-primary-care-public-health-and-community-based-organizations" TargetMode="Externa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870" y="7731679"/>
            <a:ext cx="3741644" cy="4355848"/>
            <a:chOff x="0" y="0"/>
            <a:chExt cx="985453" cy="1147219"/>
          </a:xfrm>
        </p:grpSpPr>
        <p:sp>
          <p:nvSpPr>
            <p:cNvPr id="3" name="Freeform 3"/>
            <p:cNvSpPr/>
            <p:nvPr/>
          </p:nvSpPr>
          <p:spPr>
            <a:xfrm>
              <a:off x="0" y="0"/>
              <a:ext cx="985454" cy="1147219"/>
            </a:xfrm>
            <a:custGeom>
              <a:avLst/>
              <a:gdLst/>
              <a:ahLst/>
              <a:cxnLst/>
              <a:rect l="l" t="t" r="r" b="b"/>
              <a:pathLst>
                <a:path w="985454" h="1147219">
                  <a:moveTo>
                    <a:pt x="0" y="0"/>
                  </a:moveTo>
                  <a:lnTo>
                    <a:pt x="985454" y="0"/>
                  </a:lnTo>
                  <a:lnTo>
                    <a:pt x="985454" y="1147219"/>
                  </a:lnTo>
                  <a:lnTo>
                    <a:pt x="0" y="1147219"/>
                  </a:lnTo>
                  <a:close/>
                </a:path>
              </a:pathLst>
            </a:custGeom>
            <a:solidFill>
              <a:srgbClr val="011C50"/>
            </a:solidFill>
          </p:spPr>
          <p:txBody>
            <a:bodyPr/>
            <a:lstStyle/>
            <a:p>
              <a:endParaRPr lang="en-US"/>
            </a:p>
          </p:txBody>
        </p:sp>
        <p:sp>
          <p:nvSpPr>
            <p:cNvPr id="4" name="TextBox 4"/>
            <p:cNvSpPr txBox="1"/>
            <p:nvPr/>
          </p:nvSpPr>
          <p:spPr>
            <a:xfrm>
              <a:off x="0" y="-38100"/>
              <a:ext cx="985453" cy="118531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46356" y="0"/>
            <a:ext cx="3741644" cy="4355848"/>
            <a:chOff x="0" y="0"/>
            <a:chExt cx="985453" cy="1147219"/>
          </a:xfrm>
        </p:grpSpPr>
        <p:sp>
          <p:nvSpPr>
            <p:cNvPr id="6" name="Freeform 6"/>
            <p:cNvSpPr/>
            <p:nvPr/>
          </p:nvSpPr>
          <p:spPr>
            <a:xfrm>
              <a:off x="0" y="0"/>
              <a:ext cx="985454" cy="1147219"/>
            </a:xfrm>
            <a:custGeom>
              <a:avLst/>
              <a:gdLst/>
              <a:ahLst/>
              <a:cxnLst/>
              <a:rect l="l" t="t" r="r" b="b"/>
              <a:pathLst>
                <a:path w="985454" h="1147219">
                  <a:moveTo>
                    <a:pt x="0" y="0"/>
                  </a:moveTo>
                  <a:lnTo>
                    <a:pt x="985454" y="0"/>
                  </a:lnTo>
                  <a:lnTo>
                    <a:pt x="985454" y="1147219"/>
                  </a:lnTo>
                  <a:lnTo>
                    <a:pt x="0" y="1147219"/>
                  </a:lnTo>
                  <a:close/>
                </a:path>
              </a:pathLst>
            </a:custGeom>
            <a:solidFill>
              <a:srgbClr val="011C50"/>
            </a:solidFill>
          </p:spPr>
          <p:txBody>
            <a:bodyPr/>
            <a:lstStyle/>
            <a:p>
              <a:endParaRPr lang="en-US"/>
            </a:p>
          </p:txBody>
        </p:sp>
        <p:sp>
          <p:nvSpPr>
            <p:cNvPr id="7" name="TextBox 7"/>
            <p:cNvSpPr txBox="1"/>
            <p:nvPr/>
          </p:nvSpPr>
          <p:spPr>
            <a:xfrm>
              <a:off x="0" y="-38100"/>
              <a:ext cx="985453" cy="118531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124889" y="1309685"/>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1593364" y="8756490"/>
            <a:ext cx="7315200" cy="146304"/>
          </a:xfrm>
          <a:custGeom>
            <a:avLst/>
            <a:gdLst/>
            <a:ahLst/>
            <a:cxnLst/>
            <a:rect l="l" t="t" r="r" b="b"/>
            <a:pathLst>
              <a:path w="7315200" h="146304">
                <a:moveTo>
                  <a:pt x="0" y="0"/>
                </a:moveTo>
                <a:lnTo>
                  <a:pt x="7315200" y="0"/>
                </a:lnTo>
                <a:lnTo>
                  <a:pt x="7315200" y="146304"/>
                </a:lnTo>
                <a:lnTo>
                  <a:pt x="0" y="1463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788583" y="453197"/>
            <a:ext cx="2219480" cy="1023735"/>
          </a:xfrm>
          <a:custGeom>
            <a:avLst/>
            <a:gdLst/>
            <a:ahLst/>
            <a:cxnLst/>
            <a:rect l="l" t="t" r="r" b="b"/>
            <a:pathLst>
              <a:path w="2219480" h="1023735">
                <a:moveTo>
                  <a:pt x="0" y="0"/>
                </a:moveTo>
                <a:lnTo>
                  <a:pt x="2219481" y="0"/>
                </a:lnTo>
                <a:lnTo>
                  <a:pt x="2219481" y="1023736"/>
                </a:lnTo>
                <a:lnTo>
                  <a:pt x="0" y="1023736"/>
                </a:lnTo>
                <a:lnTo>
                  <a:pt x="0" y="0"/>
                </a:lnTo>
                <a:close/>
              </a:path>
            </a:pathLst>
          </a:custGeom>
          <a:blipFill>
            <a:blip r:embed="rId5"/>
            <a:stretch>
              <a:fillRect/>
            </a:stretch>
          </a:blipFill>
        </p:spPr>
        <p:txBody>
          <a:bodyPr/>
          <a:lstStyle/>
          <a:p>
            <a:endParaRPr lang="en-US"/>
          </a:p>
        </p:txBody>
      </p:sp>
      <p:sp>
        <p:nvSpPr>
          <p:cNvPr id="11" name="Freeform 11"/>
          <p:cNvSpPr/>
          <p:nvPr/>
        </p:nvSpPr>
        <p:spPr>
          <a:xfrm>
            <a:off x="678774" y="453197"/>
            <a:ext cx="1816133" cy="1023735"/>
          </a:xfrm>
          <a:custGeom>
            <a:avLst/>
            <a:gdLst/>
            <a:ahLst/>
            <a:cxnLst/>
            <a:rect l="l" t="t" r="r" b="b"/>
            <a:pathLst>
              <a:path w="1816133" h="1023735">
                <a:moveTo>
                  <a:pt x="0" y="0"/>
                </a:moveTo>
                <a:lnTo>
                  <a:pt x="1816133" y="0"/>
                </a:lnTo>
                <a:lnTo>
                  <a:pt x="1816133" y="1023736"/>
                </a:lnTo>
                <a:lnTo>
                  <a:pt x="0" y="1023736"/>
                </a:lnTo>
                <a:lnTo>
                  <a:pt x="0" y="0"/>
                </a:lnTo>
                <a:close/>
              </a:path>
            </a:pathLst>
          </a:custGeom>
          <a:blipFill>
            <a:blip r:embed="rId6"/>
            <a:stretch>
              <a:fillRect/>
            </a:stretch>
          </a:blipFill>
        </p:spPr>
        <p:txBody>
          <a:bodyPr/>
          <a:lstStyle/>
          <a:p>
            <a:endParaRPr lang="en-US"/>
          </a:p>
        </p:txBody>
      </p:sp>
      <p:sp>
        <p:nvSpPr>
          <p:cNvPr id="12" name="Freeform 12"/>
          <p:cNvSpPr/>
          <p:nvPr/>
        </p:nvSpPr>
        <p:spPr>
          <a:xfrm>
            <a:off x="8676056" y="190079"/>
            <a:ext cx="1816133" cy="1278020"/>
          </a:xfrm>
          <a:custGeom>
            <a:avLst/>
            <a:gdLst/>
            <a:ahLst/>
            <a:cxnLst/>
            <a:rect l="l" t="t" r="r" b="b"/>
            <a:pathLst>
              <a:path w="1816133" h="1278020">
                <a:moveTo>
                  <a:pt x="0" y="0"/>
                </a:moveTo>
                <a:lnTo>
                  <a:pt x="1816133" y="0"/>
                </a:lnTo>
                <a:lnTo>
                  <a:pt x="1816133" y="1278019"/>
                </a:lnTo>
                <a:lnTo>
                  <a:pt x="0" y="1278019"/>
                </a:lnTo>
                <a:lnTo>
                  <a:pt x="0" y="0"/>
                </a:lnTo>
                <a:close/>
              </a:path>
            </a:pathLst>
          </a:custGeom>
          <a:blipFill>
            <a:blip r:embed="rId7"/>
            <a:stretch>
              <a:fillRect/>
            </a:stretch>
          </a:blipFill>
        </p:spPr>
        <p:txBody>
          <a:bodyPr/>
          <a:lstStyle/>
          <a:p>
            <a:endParaRPr lang="en-US"/>
          </a:p>
        </p:txBody>
      </p:sp>
      <p:sp>
        <p:nvSpPr>
          <p:cNvPr id="13" name="Freeform 13"/>
          <p:cNvSpPr/>
          <p:nvPr/>
        </p:nvSpPr>
        <p:spPr>
          <a:xfrm>
            <a:off x="5303339" y="453197"/>
            <a:ext cx="3077442" cy="1014901"/>
          </a:xfrm>
          <a:custGeom>
            <a:avLst/>
            <a:gdLst/>
            <a:ahLst/>
            <a:cxnLst/>
            <a:rect l="l" t="t" r="r" b="b"/>
            <a:pathLst>
              <a:path w="3077442" h="1014901">
                <a:moveTo>
                  <a:pt x="0" y="0"/>
                </a:moveTo>
                <a:lnTo>
                  <a:pt x="3077442" y="0"/>
                </a:lnTo>
                <a:lnTo>
                  <a:pt x="3077442" y="1014901"/>
                </a:lnTo>
                <a:lnTo>
                  <a:pt x="0" y="1014901"/>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1520660" y="3016633"/>
            <a:ext cx="10271589" cy="2802255"/>
          </a:xfrm>
          <a:prstGeom prst="rect">
            <a:avLst/>
          </a:prstGeom>
        </p:spPr>
        <p:txBody>
          <a:bodyPr lIns="0" tIns="0" rIns="0" bIns="0" rtlCol="0" anchor="t">
            <a:spAutoFit/>
          </a:bodyPr>
          <a:lstStyle/>
          <a:p>
            <a:pPr algn="l">
              <a:lnSpc>
                <a:spcPts val="7200"/>
              </a:lnSpc>
            </a:pPr>
            <a:r>
              <a:rPr lang="en-US" sz="7200">
                <a:solidFill>
                  <a:srgbClr val="803137"/>
                </a:solidFill>
                <a:latin typeface="Bernoru"/>
                <a:ea typeface="Bernoru"/>
                <a:cs typeface="Bernoru"/>
                <a:sym typeface="Bernoru"/>
              </a:rPr>
              <a:t>ADDRESSING CLIMATE IMPACTS ON PUBLIC HEALTH</a:t>
            </a:r>
          </a:p>
        </p:txBody>
      </p:sp>
      <p:sp>
        <p:nvSpPr>
          <p:cNvPr id="15" name="TextBox 15"/>
          <p:cNvSpPr txBox="1"/>
          <p:nvPr/>
        </p:nvSpPr>
        <p:spPr>
          <a:xfrm>
            <a:off x="1520660" y="6170778"/>
            <a:ext cx="9803114" cy="910589"/>
          </a:xfrm>
          <a:prstGeom prst="rect">
            <a:avLst/>
          </a:prstGeom>
        </p:spPr>
        <p:txBody>
          <a:bodyPr lIns="0" tIns="0" rIns="0" bIns="0" rtlCol="0" anchor="t">
            <a:spAutoFit/>
          </a:bodyPr>
          <a:lstStyle/>
          <a:p>
            <a:pPr algn="l">
              <a:lnSpc>
                <a:spcPts val="3599"/>
              </a:lnSpc>
            </a:pPr>
            <a:r>
              <a:rPr lang="en-US" sz="3599" b="1">
                <a:solidFill>
                  <a:srgbClr val="767687"/>
                </a:solidFill>
                <a:latin typeface="Montserrat Bold"/>
                <a:ea typeface="Montserrat Bold"/>
                <a:cs typeface="Montserrat Bold"/>
                <a:sym typeface="Montserrat Bold"/>
              </a:rPr>
              <a:t>FROM COMMUNITY CONDITIONS TO HEALTH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51" name="Picture 5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53" name="Oval 5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55" name="Picture 5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57" name="Picture 5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59" name="Rectangle 5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2" name="Title 1">
            <a:extLst>
              <a:ext uri="{FF2B5EF4-FFF2-40B4-BE49-F238E27FC236}">
                <a16:creationId xmlns:a16="http://schemas.microsoft.com/office/drawing/2014/main" id="{AFF447E1-E538-505E-A9FC-98920829EC8C}"/>
              </a:ext>
            </a:extLst>
          </p:cNvPr>
          <p:cNvSpPr>
            <a:spLocks noGrp="1"/>
          </p:cNvSpPr>
          <p:nvPr>
            <p:ph type="title"/>
          </p:nvPr>
        </p:nvSpPr>
        <p:spPr>
          <a:xfrm>
            <a:off x="1037365" y="2140808"/>
            <a:ext cx="8256152" cy="5009817"/>
          </a:xfrm>
        </p:spPr>
        <p:txBody>
          <a:bodyPr vert="horz" lIns="137160" tIns="68580" rIns="137160" bIns="68580" rtlCol="0" anchor="b">
            <a:normAutofit/>
          </a:bodyPr>
          <a:lstStyle/>
          <a:p>
            <a:pPr>
              <a:lnSpc>
                <a:spcPct val="90000"/>
              </a:lnSpc>
            </a:pPr>
            <a:r>
              <a:rPr lang="en-US" sz="5100" dirty="0"/>
              <a:t>Community </a:t>
            </a:r>
            <a:r>
              <a:rPr lang="en-US" sz="5100"/>
              <a:t>Operations, </a:t>
            </a:r>
            <a:br>
              <a:rPr lang="en-US" sz="5100" dirty="0"/>
            </a:br>
            <a:r>
              <a:rPr lang="en-US" sz="5100"/>
              <a:t>Health </a:t>
            </a:r>
            <a:r>
              <a:rPr lang="en-US" sz="5100" dirty="0"/>
              <a:t>Department's Office of Emergency Preparedness and </a:t>
            </a:r>
            <a:r>
              <a:rPr lang="en-US" sz="5100"/>
              <a:t>Response (OEPR)</a:t>
            </a:r>
            <a:endParaRPr lang="en-US" sz="5100" dirty="0"/>
          </a:p>
        </p:txBody>
      </p:sp>
      <p:sp>
        <p:nvSpPr>
          <p:cNvPr id="61" name="Freeform 7">
            <a:extLst>
              <a:ext uri="{FF2B5EF4-FFF2-40B4-BE49-F238E27FC236}">
                <a16:creationId xmlns:a16="http://schemas.microsoft.com/office/drawing/2014/main" id="{897D890B-9AFB-4A90-9960-C92E65728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74" y="-2"/>
            <a:ext cx="839208" cy="556446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1371600"/>
            <a:endParaRPr lang="en-US" sz="2700">
              <a:solidFill>
                <a:prstClr val="white"/>
              </a:solidFill>
              <a:latin typeface="Century Gothic" panose="020B0502020202020204"/>
            </a:endParaRPr>
          </a:p>
        </p:txBody>
      </p:sp>
      <p:sp>
        <p:nvSpPr>
          <p:cNvPr id="63" name="Rectangle 62">
            <a:extLst>
              <a:ext uri="{FF2B5EF4-FFF2-40B4-BE49-F238E27FC236}">
                <a16:creationId xmlns:a16="http://schemas.microsoft.com/office/drawing/2014/main" id="{98ED2387-9C78-40F9-B794-A735DCB3A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00164" y="0"/>
            <a:ext cx="7487838"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65" name="Freeform 5">
            <a:extLst>
              <a:ext uri="{FF2B5EF4-FFF2-40B4-BE49-F238E27FC236}">
                <a16:creationId xmlns:a16="http://schemas.microsoft.com/office/drawing/2014/main" id="{477FCF5B-12FA-4ED2-B449-20BD744A7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308509" y="4134964"/>
            <a:ext cx="10287000" cy="2017073"/>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defTabSz="1371600"/>
            <a:endParaRPr lang="en-US" sz="2700">
              <a:solidFill>
                <a:prstClr val="white"/>
              </a:solidFill>
              <a:latin typeface="Century Gothic" panose="020B0502020202020204"/>
            </a:endParaRPr>
          </a:p>
        </p:txBody>
      </p:sp>
      <p:sp>
        <p:nvSpPr>
          <p:cNvPr id="67" name="Rectangle 66">
            <a:extLst>
              <a:ext uri="{FF2B5EF4-FFF2-40B4-BE49-F238E27FC236}">
                <a16:creationId xmlns:a16="http://schemas.microsoft.com/office/drawing/2014/main" id="{1780B2A6-1181-456F-8B6E-AD86960CD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3" name="Picture 2">
            <a:extLst>
              <a:ext uri="{FF2B5EF4-FFF2-40B4-BE49-F238E27FC236}">
                <a16:creationId xmlns:a16="http://schemas.microsoft.com/office/drawing/2014/main" id="{6E75F79A-5E7C-A801-C7A1-866679366551}"/>
              </a:ext>
            </a:extLst>
          </p:cNvPr>
          <p:cNvPicPr>
            <a:picLocks noChangeAspect="1"/>
          </p:cNvPicPr>
          <p:nvPr/>
        </p:nvPicPr>
        <p:blipFill>
          <a:blip r:embed="rId7"/>
          <a:stretch>
            <a:fillRect/>
          </a:stretch>
        </p:blipFill>
        <p:spPr>
          <a:xfrm>
            <a:off x="11070302" y="1521812"/>
            <a:ext cx="4271963" cy="8201025"/>
          </a:xfrm>
          <a:prstGeom prst="rect">
            <a:avLst/>
          </a:prstGeom>
        </p:spPr>
      </p:pic>
    </p:spTree>
    <p:extLst>
      <p:ext uri="{BB962C8B-B14F-4D97-AF65-F5344CB8AC3E}">
        <p14:creationId xmlns:p14="http://schemas.microsoft.com/office/powerpoint/2010/main" val="209387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B1F694BD-7848-7596-C132-46DC4F8F4BD0}"/>
            </a:ext>
          </a:extLst>
        </p:cNvPr>
        <p:cNvGrpSpPr/>
        <p:nvPr/>
      </p:nvGrpSpPr>
      <p:grpSpPr>
        <a:xfrm>
          <a:off x="0" y="0"/>
          <a:ext cx="0" cy="0"/>
          <a:chOff x="0" y="0"/>
          <a:chExt cx="0" cy="0"/>
        </a:xfrm>
      </p:grpSpPr>
      <p:pic>
        <p:nvPicPr>
          <p:cNvPr id="201" name="Picture 200">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203" name="Picture 202">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205" name="Oval 204">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207" name="Picture 206">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209" name="Picture 208">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211" name="Rectangle 210">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120" name="Slide Number Placeholder 3">
            <a:extLst>
              <a:ext uri="{FF2B5EF4-FFF2-40B4-BE49-F238E27FC236}">
                <a16:creationId xmlns:a16="http://schemas.microsoft.com/office/drawing/2014/main" id="{2BF0C1B5-031E-F565-1CE8-B73D415F5141}"/>
              </a:ext>
            </a:extLst>
          </p:cNvPr>
          <p:cNvSpPr>
            <a:spLocks noGrp="1"/>
          </p:cNvSpPr>
          <p:nvPr>
            <p:ph type="sldNum" sz="quarter" idx="11"/>
          </p:nvPr>
        </p:nvSpPr>
        <p:spPr>
          <a:xfrm>
            <a:off x="15528811" y="443594"/>
            <a:ext cx="1257299" cy="1151531"/>
          </a:xfrm>
        </p:spPr>
        <p:txBody>
          <a:bodyPr vert="horz" lIns="137160" tIns="68580" rIns="137160" bIns="68580" rtlCol="0" anchor="b">
            <a:normAutofit/>
          </a:bodyPr>
          <a:lstStyle/>
          <a:p>
            <a:pPr defTabSz="685800">
              <a:spcAft>
                <a:spcPts val="900"/>
              </a:spcAft>
            </a:pPr>
            <a:fld id="{B67B645E-C5E5-4727-B977-D372A0AA71D9}" type="slidenum">
              <a:rPr lang="en-US">
                <a:solidFill>
                  <a:srgbClr val="FFFFFF"/>
                </a:solidFill>
                <a:latin typeface="Century Gothic" panose="020B0502020202020204"/>
              </a:rPr>
              <a:pPr defTabSz="685800">
                <a:spcAft>
                  <a:spcPts val="900"/>
                </a:spcAft>
              </a:pPr>
              <a:t>11</a:t>
            </a:fld>
            <a:endParaRPr lang="en-US">
              <a:solidFill>
                <a:srgbClr val="FFFFFF"/>
              </a:solidFill>
              <a:latin typeface="Century Gothic" panose="020B0502020202020204"/>
            </a:endParaRPr>
          </a:p>
        </p:txBody>
      </p:sp>
      <p:graphicFrame>
        <p:nvGraphicFramePr>
          <p:cNvPr id="182" name="Content Placeholder 2">
            <a:extLst>
              <a:ext uri="{FF2B5EF4-FFF2-40B4-BE49-F238E27FC236}">
                <a16:creationId xmlns:a16="http://schemas.microsoft.com/office/drawing/2014/main" id="{055FC873-A17A-BD15-1A50-38277B4E9B6E}"/>
              </a:ext>
            </a:extLst>
          </p:cNvPr>
          <p:cNvGraphicFramePr>
            <a:graphicFrameLocks/>
          </p:cNvGraphicFramePr>
          <p:nvPr/>
        </p:nvGraphicFramePr>
        <p:xfrm>
          <a:off x="4259" y="1711733"/>
          <a:ext cx="18436743" cy="9635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2" name="Title 1">
            <a:extLst>
              <a:ext uri="{FF2B5EF4-FFF2-40B4-BE49-F238E27FC236}">
                <a16:creationId xmlns:a16="http://schemas.microsoft.com/office/drawing/2014/main" id="{E10BAD3C-37EB-DB8D-67BA-DC6075A73BF6}"/>
              </a:ext>
            </a:extLst>
          </p:cNvPr>
          <p:cNvSpPr txBox="1">
            <a:spLocks/>
          </p:cNvSpPr>
          <p:nvPr/>
        </p:nvSpPr>
        <p:spPr>
          <a:xfrm>
            <a:off x="228870" y="-1141344"/>
            <a:ext cx="13238487" cy="4994372"/>
          </a:xfrm>
          <a:prstGeom prst="rect">
            <a:avLst/>
          </a:prstGeom>
        </p:spPr>
        <p:txBody>
          <a:bodyPr vert="horz" lIns="137160" tIns="68580" rIns="137160" bIns="68580" rtlCol="0" anchor="b">
            <a:normAutofit/>
          </a:bodyPr>
          <a:lstStyle>
            <a:lvl1pPr algn="l" defTabSz="457200" rtl="0" eaLnBrk="1" latinLnBrk="0" hangingPunct="1">
              <a:spcBef>
                <a:spcPct val="0"/>
              </a:spcBef>
              <a:buNone/>
              <a:defRPr sz="2000" b="0" i="0" kern="1200" cap="all" spc="30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r>
              <a:rPr lang="en-US" sz="8100" b="1" spc="450" dirty="0">
                <a:solidFill>
                  <a:srgbClr val="EBEBEB"/>
                </a:solidFill>
                <a:latin typeface="Century Gothic" panose="020B0502020202020204"/>
              </a:rPr>
              <a:t>ADDRESSING THE PROBLEM </a:t>
            </a:r>
          </a:p>
        </p:txBody>
      </p:sp>
      <p:grpSp>
        <p:nvGrpSpPr>
          <p:cNvPr id="18" name="Group 17">
            <a:extLst>
              <a:ext uri="{FF2B5EF4-FFF2-40B4-BE49-F238E27FC236}">
                <a16:creationId xmlns:a16="http://schemas.microsoft.com/office/drawing/2014/main" id="{9BD3A364-FC10-8F20-DDCF-60C7DB88278C}"/>
              </a:ext>
            </a:extLst>
          </p:cNvPr>
          <p:cNvGrpSpPr/>
          <p:nvPr/>
        </p:nvGrpSpPr>
        <p:grpSpPr>
          <a:xfrm>
            <a:off x="16484434" y="9236774"/>
            <a:ext cx="1707080" cy="964871"/>
            <a:chOff x="10128661" y="6019304"/>
            <a:chExt cx="1138053" cy="643247"/>
          </a:xfrm>
        </p:grpSpPr>
        <p:sp>
          <p:nvSpPr>
            <p:cNvPr id="16" name="Rectangle 15">
              <a:extLst>
                <a:ext uri="{FF2B5EF4-FFF2-40B4-BE49-F238E27FC236}">
                  <a16:creationId xmlns:a16="http://schemas.microsoft.com/office/drawing/2014/main" id="{379709BE-8E19-CA8D-BF3A-E69F3DAA699E}"/>
                </a:ext>
              </a:extLst>
            </p:cNvPr>
            <p:cNvSpPr/>
            <p:nvPr/>
          </p:nvSpPr>
          <p:spPr>
            <a:xfrm>
              <a:off x="10128661" y="6019304"/>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pic>
          <p:nvPicPr>
            <p:cNvPr id="17" name="Picture 16">
              <a:extLst>
                <a:ext uri="{FF2B5EF4-FFF2-40B4-BE49-F238E27FC236}">
                  <a16:creationId xmlns:a16="http://schemas.microsoft.com/office/drawing/2014/main" id="{D7B4AAD9-3685-D005-7532-CC1F42237993}"/>
                </a:ext>
              </a:extLst>
            </p:cNvPr>
            <p:cNvPicPr>
              <a:picLocks noChangeAspect="1"/>
            </p:cNvPicPr>
            <p:nvPr/>
          </p:nvPicPr>
          <p:blipFill>
            <a:blip r:embed="rId13"/>
            <a:stretch>
              <a:fillRect/>
            </a:stretch>
          </p:blipFill>
          <p:spPr>
            <a:xfrm>
              <a:off x="10197626" y="6119751"/>
              <a:ext cx="1000125" cy="457200"/>
            </a:xfrm>
            <a:prstGeom prst="rect">
              <a:avLst/>
            </a:prstGeom>
          </p:spPr>
        </p:pic>
      </p:grpSp>
    </p:spTree>
    <p:extLst>
      <p:ext uri="{BB962C8B-B14F-4D97-AF65-F5344CB8AC3E}">
        <p14:creationId xmlns:p14="http://schemas.microsoft.com/office/powerpoint/2010/main" val="788627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124" name="Picture 123">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25" name="Oval 124">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126" name="Picture 12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27" name="Picture 126">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128" name="Rectangle 127">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useBgFill="1">
        <p:nvSpPr>
          <p:cNvPr id="129" name="Rectangle 128">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8000" cy="10287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13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66956" y="0"/>
            <a:ext cx="839208" cy="556446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defTabSz="1371600"/>
            <a:endParaRPr lang="en-US" sz="2700">
              <a:solidFill>
                <a:prstClr val="black"/>
              </a:solidFill>
              <a:latin typeface="Century Gothic" panose="020B0502020202020204"/>
            </a:endParaRPr>
          </a:p>
        </p:txBody>
      </p:sp>
      <p:sp>
        <p:nvSpPr>
          <p:cNvPr id="131" name="Freeform: Shape 130">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7486367" cy="10287002"/>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132" name="Rectangle 13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4" name="Slide Number Placeholder 3">
            <a:extLst>
              <a:ext uri="{FF2B5EF4-FFF2-40B4-BE49-F238E27FC236}">
                <a16:creationId xmlns:a16="http://schemas.microsoft.com/office/drawing/2014/main" id="{58FEA6BC-F3A8-6DDC-F1F8-6348F54E8BE2}"/>
              </a:ext>
            </a:extLst>
          </p:cNvPr>
          <p:cNvSpPr>
            <a:spLocks noGrp="1"/>
          </p:cNvSpPr>
          <p:nvPr>
            <p:ph type="sldNum" sz="quarter" idx="11"/>
          </p:nvPr>
        </p:nvSpPr>
        <p:spPr>
          <a:xfrm>
            <a:off x="15528811" y="443594"/>
            <a:ext cx="1257299" cy="1151531"/>
          </a:xfrm>
        </p:spPr>
        <p:txBody>
          <a:bodyPr vert="horz" lIns="137160" tIns="68580" rIns="137160" bIns="68580" rtlCol="0" anchor="b">
            <a:normAutofit/>
          </a:bodyPr>
          <a:lstStyle/>
          <a:p>
            <a:pPr defTabSz="685800">
              <a:spcAft>
                <a:spcPts val="900"/>
              </a:spcAft>
            </a:pPr>
            <a:fld id="{B67B645E-C5E5-4727-B977-D372A0AA71D9}" type="slidenum">
              <a:rPr lang="en-US">
                <a:solidFill>
                  <a:srgbClr val="FFFFFF"/>
                </a:solidFill>
                <a:latin typeface="Century Gothic" panose="020B0502020202020204"/>
              </a:rPr>
              <a:pPr defTabSz="685800">
                <a:spcAft>
                  <a:spcPts val="900"/>
                </a:spcAft>
              </a:pPr>
              <a:t>12</a:t>
            </a:fld>
            <a:endParaRPr lang="en-US">
              <a:solidFill>
                <a:srgbClr val="FFFFFF"/>
              </a:solidFill>
              <a:latin typeface="Century Gothic" panose="020B0502020202020204"/>
            </a:endParaRPr>
          </a:p>
        </p:txBody>
      </p:sp>
      <p:sp>
        <p:nvSpPr>
          <p:cNvPr id="7" name="Title 1">
            <a:extLst>
              <a:ext uri="{FF2B5EF4-FFF2-40B4-BE49-F238E27FC236}">
                <a16:creationId xmlns:a16="http://schemas.microsoft.com/office/drawing/2014/main" id="{3C0F96B1-1614-6434-DF1D-82A8171A9A22}"/>
              </a:ext>
            </a:extLst>
          </p:cNvPr>
          <p:cNvSpPr txBox="1">
            <a:spLocks/>
          </p:cNvSpPr>
          <p:nvPr/>
        </p:nvSpPr>
        <p:spPr>
          <a:xfrm>
            <a:off x="979715" y="2468881"/>
            <a:ext cx="5284319" cy="6706232"/>
          </a:xfrm>
          <a:prstGeom prst="rect">
            <a:avLst/>
          </a:prstGeom>
        </p:spPr>
        <p:txBody>
          <a:bodyPr vert="horz" lIns="137160" tIns="68580" rIns="137160" bIns="68580" rtlCol="0" anchor="t">
            <a:normAutofit/>
          </a:bodyPr>
          <a:lstStyle>
            <a:lvl1pPr algn="l" defTabSz="914400" rtl="0" eaLnBrk="1" latinLnBrk="0" hangingPunct="1">
              <a:lnSpc>
                <a:spcPct val="90000"/>
              </a:lnSpc>
              <a:spcBef>
                <a:spcPct val="0"/>
              </a:spcBef>
              <a:buNone/>
              <a:defRPr lang="en-ZA" sz="2000" b="1" kern="1200" cap="all" spc="300" baseline="0">
                <a:solidFill>
                  <a:schemeClr val="tx1">
                    <a:lumMod val="85000"/>
                    <a:lumOff val="15000"/>
                  </a:schemeClr>
                </a:solidFill>
                <a:latin typeface="+mj-lt"/>
                <a:ea typeface="+mj-ea"/>
                <a:cs typeface="+mj-cs"/>
              </a:defRPr>
            </a:lvl1pPr>
          </a:lstStyle>
          <a:p>
            <a:pPr algn="r" defTabSz="685800">
              <a:spcAft>
                <a:spcPts val="900"/>
              </a:spcAft>
            </a:pPr>
            <a:r>
              <a:rPr lang="en-US" sz="6300" spc="450">
                <a:solidFill>
                  <a:srgbClr val="FFFFFF"/>
                </a:solidFill>
                <a:latin typeface="Century Gothic" panose="020B0502020202020204"/>
              </a:rPr>
              <a:t>Vision</a:t>
            </a:r>
          </a:p>
        </p:txBody>
      </p:sp>
      <p:sp>
        <p:nvSpPr>
          <p:cNvPr id="133" name="Text Placeholder 4">
            <a:extLst>
              <a:ext uri="{FF2B5EF4-FFF2-40B4-BE49-F238E27FC236}">
                <a16:creationId xmlns:a16="http://schemas.microsoft.com/office/drawing/2014/main" id="{DFFF7AA9-7C16-A939-67C8-DF700FEF7D83}"/>
              </a:ext>
            </a:extLst>
          </p:cNvPr>
          <p:cNvSpPr>
            <a:spLocks noGrp="1"/>
          </p:cNvSpPr>
          <p:nvPr>
            <p:ph sz="quarter" idx="13"/>
          </p:nvPr>
        </p:nvSpPr>
        <p:spPr>
          <a:xfrm>
            <a:off x="7389153" y="1706880"/>
            <a:ext cx="9308358" cy="8209065"/>
          </a:xfrm>
        </p:spPr>
        <p:txBody>
          <a:bodyPr vert="horz" lIns="137160" tIns="68580" rIns="137160" bIns="68580" rtlCol="0" anchor="t">
            <a:noAutofit/>
          </a:bodyPr>
          <a:lstStyle/>
          <a:p>
            <a:pPr marL="521018" indent="-521018">
              <a:lnSpc>
                <a:spcPct val="130000"/>
              </a:lnSpc>
            </a:pPr>
            <a:r>
              <a:rPr lang="en-US" sz="3000"/>
              <a:t>To collect input from Community-Based and Faith-Based Organizations (CFBOs) and other local groups on how climate change and extreme weather affect their operations, communities, and priorities. </a:t>
            </a:r>
          </a:p>
          <a:p>
            <a:pPr marL="521018" indent="-521018">
              <a:lnSpc>
                <a:spcPct val="130000"/>
              </a:lnSpc>
            </a:pPr>
            <a:endParaRPr lang="en-US" sz="3000"/>
          </a:p>
          <a:p>
            <a:pPr marL="521018" indent="-521018">
              <a:lnSpc>
                <a:spcPct val="130000"/>
              </a:lnSpc>
            </a:pPr>
            <a:r>
              <a:rPr lang="en-US" sz="3000"/>
              <a:t>Identify needs, gaps, and opportunities for resilience support and potential funding.</a:t>
            </a:r>
          </a:p>
          <a:p>
            <a:pPr marL="521018" indent="-521018">
              <a:lnSpc>
                <a:spcPct val="130000"/>
              </a:lnSpc>
            </a:pPr>
            <a:endParaRPr lang="en-US" sz="3000"/>
          </a:p>
          <a:p>
            <a:pPr marL="521018" indent="-521018">
              <a:lnSpc>
                <a:spcPct val="130000"/>
              </a:lnSpc>
            </a:pPr>
            <a:r>
              <a:rPr lang="en-US" sz="3000"/>
              <a:t>Creation of </a:t>
            </a:r>
            <a:r>
              <a:rPr lang="en-US" sz="3000">
                <a:ea typeface="+mj-lt"/>
                <a:cs typeface="+mj-lt"/>
              </a:rPr>
              <a:t>Communities for Climate Health Coalition</a:t>
            </a:r>
            <a:r>
              <a:rPr lang="en-US" sz="3000" dirty="0"/>
              <a:t> (CCC)</a:t>
            </a:r>
          </a:p>
          <a:p>
            <a:pPr marL="521018" indent="-521018">
              <a:lnSpc>
                <a:spcPct val="130000"/>
              </a:lnSpc>
            </a:pPr>
            <a:endParaRPr lang="en-US" sz="3000"/>
          </a:p>
        </p:txBody>
      </p:sp>
      <p:pic>
        <p:nvPicPr>
          <p:cNvPr id="2" name="Picture 1">
            <a:extLst>
              <a:ext uri="{FF2B5EF4-FFF2-40B4-BE49-F238E27FC236}">
                <a16:creationId xmlns:a16="http://schemas.microsoft.com/office/drawing/2014/main" id="{089BA9F9-7CBE-0BEA-668B-B6C69C424EEB}"/>
              </a:ext>
            </a:extLst>
          </p:cNvPr>
          <p:cNvPicPr>
            <a:picLocks noChangeAspect="1"/>
          </p:cNvPicPr>
          <p:nvPr/>
        </p:nvPicPr>
        <p:blipFill>
          <a:blip r:embed="rId7"/>
          <a:stretch>
            <a:fillRect/>
          </a:stretch>
        </p:blipFill>
        <p:spPr>
          <a:xfrm>
            <a:off x="3421578" y="3681350"/>
            <a:ext cx="2493819" cy="2434443"/>
          </a:xfrm>
          <a:prstGeom prst="rect">
            <a:avLst/>
          </a:prstGeom>
        </p:spPr>
      </p:pic>
      <p:grpSp>
        <p:nvGrpSpPr>
          <p:cNvPr id="10" name="Group 9">
            <a:extLst>
              <a:ext uri="{FF2B5EF4-FFF2-40B4-BE49-F238E27FC236}">
                <a16:creationId xmlns:a16="http://schemas.microsoft.com/office/drawing/2014/main" id="{480A297D-D4F1-E303-9EF2-24C4D4AC4F2A}"/>
              </a:ext>
            </a:extLst>
          </p:cNvPr>
          <p:cNvGrpSpPr/>
          <p:nvPr/>
        </p:nvGrpSpPr>
        <p:grpSpPr>
          <a:xfrm>
            <a:off x="16484434" y="9236774"/>
            <a:ext cx="1707080" cy="964871"/>
            <a:chOff x="10128661" y="6019304"/>
            <a:chExt cx="1138053" cy="643247"/>
          </a:xfrm>
        </p:grpSpPr>
        <p:sp>
          <p:nvSpPr>
            <p:cNvPr id="8" name="Rectangle 7">
              <a:extLst>
                <a:ext uri="{FF2B5EF4-FFF2-40B4-BE49-F238E27FC236}">
                  <a16:creationId xmlns:a16="http://schemas.microsoft.com/office/drawing/2014/main" id="{6A4A5F06-BF6A-9483-D658-213653DF2755}"/>
                </a:ext>
              </a:extLst>
            </p:cNvPr>
            <p:cNvSpPr/>
            <p:nvPr/>
          </p:nvSpPr>
          <p:spPr>
            <a:xfrm>
              <a:off x="10128661" y="6019304"/>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pic>
          <p:nvPicPr>
            <p:cNvPr id="9" name="Picture 8">
              <a:extLst>
                <a:ext uri="{FF2B5EF4-FFF2-40B4-BE49-F238E27FC236}">
                  <a16:creationId xmlns:a16="http://schemas.microsoft.com/office/drawing/2014/main" id="{EE006D13-0C78-BEA1-5122-C0900767558F}"/>
                </a:ext>
              </a:extLst>
            </p:cNvPr>
            <p:cNvPicPr>
              <a:picLocks noChangeAspect="1"/>
            </p:cNvPicPr>
            <p:nvPr/>
          </p:nvPicPr>
          <p:blipFill>
            <a:blip r:embed="rId8"/>
            <a:stretch>
              <a:fillRect/>
            </a:stretch>
          </p:blipFill>
          <p:spPr>
            <a:xfrm>
              <a:off x="10197626" y="6119751"/>
              <a:ext cx="1000125" cy="457200"/>
            </a:xfrm>
            <a:prstGeom prst="rect">
              <a:avLst/>
            </a:prstGeom>
          </p:spPr>
        </p:pic>
      </p:grpSp>
    </p:spTree>
    <p:extLst>
      <p:ext uri="{BB962C8B-B14F-4D97-AF65-F5344CB8AC3E}">
        <p14:creationId xmlns:p14="http://schemas.microsoft.com/office/powerpoint/2010/main" val="413263463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4AADA9B8-5A76-B581-023D-AA9C6C6CC1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43BE06-B60E-C345-9C8E-5EC8DE34215E}"/>
              </a:ext>
            </a:extLst>
          </p:cNvPr>
          <p:cNvSpPr>
            <a:spLocks noGrp="1"/>
          </p:cNvSpPr>
          <p:nvPr>
            <p:ph type="title"/>
          </p:nvPr>
        </p:nvSpPr>
        <p:spPr/>
        <p:txBody>
          <a:bodyPr vert="horz" lIns="137160" tIns="68580" rIns="137160" bIns="68580" rtlCol="0" anchor="t">
            <a:normAutofit/>
          </a:bodyPr>
          <a:lstStyle/>
          <a:p>
            <a:pPr marL="428625" indent="-428625"/>
            <a:endParaRPr lang="en-US" sz="6300" cap="all"/>
          </a:p>
          <a:p>
            <a:endParaRPr lang="en-US" sz="6300"/>
          </a:p>
        </p:txBody>
      </p:sp>
      <p:sp>
        <p:nvSpPr>
          <p:cNvPr id="3" name="Text Placeholder 2">
            <a:extLst>
              <a:ext uri="{FF2B5EF4-FFF2-40B4-BE49-F238E27FC236}">
                <a16:creationId xmlns:a16="http://schemas.microsoft.com/office/drawing/2014/main" id="{0CE1BE88-6D07-7F87-4484-24BF0E24336E}"/>
              </a:ext>
            </a:extLst>
          </p:cNvPr>
          <p:cNvSpPr>
            <a:spLocks noGrp="1"/>
          </p:cNvSpPr>
          <p:nvPr>
            <p:ph type="body" sz="half" idx="2"/>
          </p:nvPr>
        </p:nvSpPr>
        <p:spPr>
          <a:xfrm>
            <a:off x="2444949" y="1701140"/>
            <a:ext cx="14648754" cy="8499762"/>
          </a:xfrm>
        </p:spPr>
        <p:txBody>
          <a:bodyPr vert="horz" lIns="137160" tIns="68580" rIns="137160" bIns="68580" rtlCol="0" anchor="t">
            <a:normAutofit/>
          </a:bodyPr>
          <a:lstStyle/>
          <a:p>
            <a:pPr algn="ctr">
              <a:buFont typeface="Wingdings 3" charset="2"/>
              <a:buChar char=""/>
            </a:pPr>
            <a:r>
              <a:rPr lang="en-US" sz="5400" b="1" dirty="0"/>
              <a:t> What is Climate Resiliency?</a:t>
            </a:r>
          </a:p>
          <a:p>
            <a:pPr algn="ctr">
              <a:buFont typeface="Wingdings 3" charset="2"/>
              <a:buChar char=""/>
            </a:pPr>
            <a:endParaRPr lang="en-US" b="0"/>
          </a:p>
          <a:p>
            <a:pPr lvl="1" algn="ctr"/>
            <a:r>
              <a:rPr lang="en-US" sz="3000" dirty="0"/>
              <a:t>Climate Resiliency is a concept to describe how well people or ecosystems are prepared to bounce back from certain climate hazard events. The formal definition of the term is the "capacity of social, economic and ecosystems to cope with a hazardous event or trend or disturbance"</a:t>
            </a:r>
          </a:p>
          <a:p>
            <a:pPr lvl="2" algn="ctr"/>
            <a:endParaRPr lang="en-US" sz="3000"/>
          </a:p>
          <a:p>
            <a:pPr algn="ctr">
              <a:buFont typeface="Wingdings 3" charset="2"/>
              <a:buChar char=""/>
            </a:pPr>
            <a:endParaRPr lang="en-US" b="0"/>
          </a:p>
          <a:p>
            <a:pPr algn="ctr">
              <a:buFont typeface="Wingdings 3" charset="2"/>
              <a:buChar char=""/>
            </a:pPr>
            <a:endParaRPr lang="en-US" b="0"/>
          </a:p>
          <a:p>
            <a:pPr marL="428625" indent="-428625" algn="ctr">
              <a:buFont typeface="Wingdings 3" charset="2"/>
              <a:buChar char=""/>
            </a:pPr>
            <a:endParaRPr lang="en-US" b="0"/>
          </a:p>
          <a:p>
            <a:pPr marL="428625" indent="-428625" algn="ctr">
              <a:buFont typeface="Wingdings 3" charset="2"/>
              <a:buChar char=""/>
            </a:pPr>
            <a:endParaRPr lang="en-US" b="0"/>
          </a:p>
          <a:p>
            <a:pPr marL="428625" indent="-428625" algn="ctr">
              <a:buFont typeface="Wingdings 3" charset="2"/>
              <a:buChar char=""/>
            </a:pPr>
            <a:endParaRPr lang="en-US" b="0"/>
          </a:p>
          <a:p>
            <a:pPr marL="428625" indent="-428625" algn="ctr">
              <a:buFont typeface="Wingdings 3" charset="2"/>
              <a:buChar char=""/>
            </a:pPr>
            <a:endParaRPr lang="en-US" b="0"/>
          </a:p>
          <a:p>
            <a:pPr algn="ctr">
              <a:buFont typeface="Wingdings 3" charset="2"/>
              <a:buChar char=""/>
            </a:pPr>
            <a:endParaRPr lang="en-US" b="0"/>
          </a:p>
          <a:p>
            <a:pPr algn="ctr">
              <a:buFont typeface="Wingdings 3" charset="2"/>
              <a:buChar char=""/>
            </a:pPr>
            <a:endParaRPr lang="en-US" b="0"/>
          </a:p>
        </p:txBody>
      </p:sp>
      <p:pic>
        <p:nvPicPr>
          <p:cNvPr id="8" name="Picture 7">
            <a:extLst>
              <a:ext uri="{FF2B5EF4-FFF2-40B4-BE49-F238E27FC236}">
                <a16:creationId xmlns:a16="http://schemas.microsoft.com/office/drawing/2014/main" id="{35C672B7-CB5C-BC3E-3A9F-1FDB738028CF}"/>
              </a:ext>
            </a:extLst>
          </p:cNvPr>
          <p:cNvPicPr>
            <a:picLocks noChangeAspect="1"/>
          </p:cNvPicPr>
          <p:nvPr/>
        </p:nvPicPr>
        <p:blipFill>
          <a:blip r:embed="rId4"/>
          <a:stretch>
            <a:fillRect/>
          </a:stretch>
        </p:blipFill>
        <p:spPr>
          <a:xfrm>
            <a:off x="1" y="4657149"/>
            <a:ext cx="13834754" cy="5633766"/>
          </a:xfrm>
          <a:prstGeom prst="rect">
            <a:avLst/>
          </a:prstGeom>
        </p:spPr>
      </p:pic>
      <p:sp>
        <p:nvSpPr>
          <p:cNvPr id="5" name="Slide Number Placeholder 3">
            <a:extLst>
              <a:ext uri="{FF2B5EF4-FFF2-40B4-BE49-F238E27FC236}">
                <a16:creationId xmlns:a16="http://schemas.microsoft.com/office/drawing/2014/main" id="{77542881-BD71-C412-31FE-2FA51915120C}"/>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13</a:t>
            </a:fld>
            <a:endParaRPr lang="en-US" sz="4200">
              <a:solidFill>
                <a:srgbClr val="FFFFFF"/>
              </a:solidFill>
              <a:latin typeface="Century Gothic" panose="020B0502020202020204"/>
            </a:endParaRPr>
          </a:p>
        </p:txBody>
      </p:sp>
      <p:grpSp>
        <p:nvGrpSpPr>
          <p:cNvPr id="13" name="Group 12">
            <a:extLst>
              <a:ext uri="{FF2B5EF4-FFF2-40B4-BE49-F238E27FC236}">
                <a16:creationId xmlns:a16="http://schemas.microsoft.com/office/drawing/2014/main" id="{59E7D79D-24A2-BC2E-29A9-FEEA0888C9BD}"/>
              </a:ext>
            </a:extLst>
          </p:cNvPr>
          <p:cNvGrpSpPr/>
          <p:nvPr/>
        </p:nvGrpSpPr>
        <p:grpSpPr>
          <a:xfrm>
            <a:off x="16484434" y="9236774"/>
            <a:ext cx="1707080" cy="964871"/>
            <a:chOff x="10128661" y="6019304"/>
            <a:chExt cx="1138053" cy="643247"/>
          </a:xfrm>
        </p:grpSpPr>
        <p:sp>
          <p:nvSpPr>
            <p:cNvPr id="11" name="Rectangle 10">
              <a:extLst>
                <a:ext uri="{FF2B5EF4-FFF2-40B4-BE49-F238E27FC236}">
                  <a16:creationId xmlns:a16="http://schemas.microsoft.com/office/drawing/2014/main" id="{157813C9-43F8-2F1F-65C8-37563BE92B4E}"/>
                </a:ext>
              </a:extLst>
            </p:cNvPr>
            <p:cNvSpPr/>
            <p:nvPr/>
          </p:nvSpPr>
          <p:spPr>
            <a:xfrm>
              <a:off x="10128661" y="6019304"/>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pic>
          <p:nvPicPr>
            <p:cNvPr id="12" name="Picture 11">
              <a:extLst>
                <a:ext uri="{FF2B5EF4-FFF2-40B4-BE49-F238E27FC236}">
                  <a16:creationId xmlns:a16="http://schemas.microsoft.com/office/drawing/2014/main" id="{8196948E-5B34-F377-9B7E-9E4476338302}"/>
                </a:ext>
              </a:extLst>
            </p:cNvPr>
            <p:cNvPicPr>
              <a:picLocks noChangeAspect="1"/>
            </p:cNvPicPr>
            <p:nvPr/>
          </p:nvPicPr>
          <p:blipFill>
            <a:blip r:embed="rId5"/>
            <a:stretch>
              <a:fillRect/>
            </a:stretch>
          </p:blipFill>
          <p:spPr>
            <a:xfrm>
              <a:off x="10197626" y="6119751"/>
              <a:ext cx="1000125" cy="457200"/>
            </a:xfrm>
            <a:prstGeom prst="rect">
              <a:avLst/>
            </a:prstGeom>
          </p:spPr>
        </p:pic>
      </p:grpSp>
    </p:spTree>
    <p:extLst>
      <p:ext uri="{BB962C8B-B14F-4D97-AF65-F5344CB8AC3E}">
        <p14:creationId xmlns:p14="http://schemas.microsoft.com/office/powerpoint/2010/main" val="205958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103" name="Picture 102">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05" name="Oval 104">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107" name="Picture 106">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9" name="Picture 108">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111" name="Rectangle 110">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useBgFill="1">
        <p:nvSpPr>
          <p:cNvPr id="113" name="Rectangle 112">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8000" cy="10287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115"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66956" y="0"/>
            <a:ext cx="839208" cy="556446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defTabSz="1371600"/>
            <a:endParaRPr lang="en-US" sz="2700">
              <a:solidFill>
                <a:prstClr val="black"/>
              </a:solidFill>
              <a:latin typeface="Century Gothic" panose="020B0502020202020204"/>
            </a:endParaRPr>
          </a:p>
        </p:txBody>
      </p:sp>
      <p:sp>
        <p:nvSpPr>
          <p:cNvPr id="117" name="Freeform: Shape 116">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7486367" cy="10287002"/>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119" name="Rectangle 118">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4" name="Slide Number Placeholder 3">
            <a:extLst>
              <a:ext uri="{FF2B5EF4-FFF2-40B4-BE49-F238E27FC236}">
                <a16:creationId xmlns:a16="http://schemas.microsoft.com/office/drawing/2014/main" id="{D04F9477-0E09-541A-1BEE-18EAF43FE06E}"/>
              </a:ext>
            </a:extLst>
          </p:cNvPr>
          <p:cNvSpPr>
            <a:spLocks noGrp="1"/>
          </p:cNvSpPr>
          <p:nvPr>
            <p:ph type="sldNum" sz="quarter" idx="11"/>
          </p:nvPr>
        </p:nvSpPr>
        <p:spPr>
          <a:xfrm>
            <a:off x="15528811" y="443594"/>
            <a:ext cx="1257299" cy="1151531"/>
          </a:xfrm>
        </p:spPr>
        <p:txBody>
          <a:bodyPr vert="horz" lIns="137160" tIns="68580" rIns="137160" bIns="68580" rtlCol="0" anchor="b">
            <a:normAutofit/>
          </a:bodyPr>
          <a:lstStyle/>
          <a:p>
            <a:pPr defTabSz="685800">
              <a:spcAft>
                <a:spcPts val="900"/>
              </a:spcAft>
            </a:pPr>
            <a:fld id="{B67B645E-C5E5-4727-B977-D372A0AA71D9}" type="slidenum">
              <a:rPr lang="en-US" dirty="0">
                <a:solidFill>
                  <a:srgbClr val="FFFFFF"/>
                </a:solidFill>
                <a:latin typeface="Century Gothic" panose="020B0502020202020204"/>
              </a:rPr>
              <a:pPr defTabSz="685800">
                <a:spcAft>
                  <a:spcPts val="900"/>
                </a:spcAft>
              </a:pPr>
              <a:t>14</a:t>
            </a:fld>
            <a:endParaRPr lang="en-US">
              <a:solidFill>
                <a:srgbClr val="FFFFFF"/>
              </a:solidFill>
              <a:latin typeface="Century Gothic" panose="020B0502020202020204"/>
            </a:endParaRPr>
          </a:p>
        </p:txBody>
      </p:sp>
      <p:sp>
        <p:nvSpPr>
          <p:cNvPr id="2" name="Title 1">
            <a:extLst>
              <a:ext uri="{FF2B5EF4-FFF2-40B4-BE49-F238E27FC236}">
                <a16:creationId xmlns:a16="http://schemas.microsoft.com/office/drawing/2014/main" id="{A4A34DAF-F207-3061-24D6-6AFF552418DC}"/>
              </a:ext>
            </a:extLst>
          </p:cNvPr>
          <p:cNvSpPr>
            <a:spLocks noGrp="1"/>
          </p:cNvSpPr>
          <p:nvPr>
            <p:ph type="title"/>
          </p:nvPr>
        </p:nvSpPr>
        <p:spPr>
          <a:xfrm>
            <a:off x="2056466" y="2246768"/>
            <a:ext cx="3666308" cy="1287567"/>
          </a:xfrm>
        </p:spPr>
        <p:txBody>
          <a:bodyPr vert="horz" lIns="137160" tIns="68580" rIns="137160" bIns="68580" rtlCol="0" anchor="t">
            <a:noAutofit/>
          </a:bodyPr>
          <a:lstStyle/>
          <a:p>
            <a:pPr algn="r"/>
            <a:r>
              <a:rPr lang="en-US" sz="6600" b="1" dirty="0">
                <a:solidFill>
                  <a:srgbClr val="FFFFFF"/>
                </a:solidFill>
              </a:rPr>
              <a:t>Survey </a:t>
            </a:r>
            <a:endParaRPr lang="en-US" sz="6600" b="1" dirty="0"/>
          </a:p>
        </p:txBody>
      </p:sp>
      <p:sp>
        <p:nvSpPr>
          <p:cNvPr id="5" name="Content Placeholder 4">
            <a:extLst>
              <a:ext uri="{FF2B5EF4-FFF2-40B4-BE49-F238E27FC236}">
                <a16:creationId xmlns:a16="http://schemas.microsoft.com/office/drawing/2014/main" id="{8A94AC61-4F6E-98E2-D42B-F2114BBA120D}"/>
              </a:ext>
            </a:extLst>
          </p:cNvPr>
          <p:cNvSpPr>
            <a:spLocks noGrp="1"/>
          </p:cNvSpPr>
          <p:nvPr>
            <p:ph sz="quarter" idx="13"/>
          </p:nvPr>
        </p:nvSpPr>
        <p:spPr>
          <a:xfrm>
            <a:off x="7382831" y="1825637"/>
            <a:ext cx="9334751" cy="8124396"/>
          </a:xfrm>
        </p:spPr>
        <p:txBody>
          <a:bodyPr vert="horz" lIns="137160" tIns="68580" rIns="137160" bIns="68580" rtlCol="0" anchor="t">
            <a:noAutofit/>
          </a:bodyPr>
          <a:lstStyle/>
          <a:p>
            <a:pPr marL="0" indent="0">
              <a:lnSpc>
                <a:spcPct val="150000"/>
              </a:lnSpc>
              <a:spcAft>
                <a:spcPts val="0"/>
              </a:spcAft>
              <a:buSzPct val="80000"/>
            </a:pPr>
            <a:r>
              <a:rPr lang="en-US"/>
              <a:t> This survey will be used to help guide DOHMH staff, currently working on climate-related work, incorporate CBOs and FBOs feedback to improve the city's climate initiatives. </a:t>
            </a:r>
          </a:p>
          <a:p>
            <a:pPr marL="0" indent="0">
              <a:lnSpc>
                <a:spcPct val="150000"/>
              </a:lnSpc>
              <a:spcAft>
                <a:spcPts val="0"/>
              </a:spcAft>
              <a:buSzPct val="80000"/>
              <a:buNone/>
            </a:pPr>
            <a:endParaRPr lang="en-US"/>
          </a:p>
          <a:p>
            <a:pPr marL="0" indent="0">
              <a:lnSpc>
                <a:spcPct val="150000"/>
              </a:lnSpc>
              <a:spcAft>
                <a:spcPts val="0"/>
              </a:spcAft>
              <a:buSzPct val="80000"/>
            </a:pPr>
            <a:r>
              <a:rPr lang="en-US"/>
              <a:t>This survey is an opportunity to gather data and inform DOHMH's climate resiliency work and give a voice to those who are actively present in their communities. </a:t>
            </a:r>
          </a:p>
        </p:txBody>
      </p:sp>
      <p:pic>
        <p:nvPicPr>
          <p:cNvPr id="8" name="Picture 7">
            <a:extLst>
              <a:ext uri="{FF2B5EF4-FFF2-40B4-BE49-F238E27FC236}">
                <a16:creationId xmlns:a16="http://schemas.microsoft.com/office/drawing/2014/main" id="{B0685007-A145-309B-1E78-A5C8EBD65824}"/>
              </a:ext>
            </a:extLst>
          </p:cNvPr>
          <p:cNvPicPr>
            <a:picLocks noChangeAspect="1"/>
          </p:cNvPicPr>
          <p:nvPr/>
        </p:nvPicPr>
        <p:blipFill>
          <a:blip r:embed="rId7"/>
          <a:srcRect l="25197" t="36331" r="25827" b="14914"/>
          <a:stretch>
            <a:fillRect/>
          </a:stretch>
        </p:blipFill>
        <p:spPr>
          <a:xfrm>
            <a:off x="1574407" y="4334012"/>
            <a:ext cx="4623839" cy="4608069"/>
          </a:xfrm>
          <a:prstGeom prst="rect">
            <a:avLst/>
          </a:prstGeom>
        </p:spPr>
      </p:pic>
      <p:grpSp>
        <p:nvGrpSpPr>
          <p:cNvPr id="11" name="Group 10">
            <a:extLst>
              <a:ext uri="{FF2B5EF4-FFF2-40B4-BE49-F238E27FC236}">
                <a16:creationId xmlns:a16="http://schemas.microsoft.com/office/drawing/2014/main" id="{5601A319-E392-00C9-2461-206FE0C7A9DF}"/>
              </a:ext>
            </a:extLst>
          </p:cNvPr>
          <p:cNvGrpSpPr/>
          <p:nvPr/>
        </p:nvGrpSpPr>
        <p:grpSpPr>
          <a:xfrm>
            <a:off x="16484434" y="9236774"/>
            <a:ext cx="1707080" cy="964871"/>
            <a:chOff x="10128661" y="6019304"/>
            <a:chExt cx="1138053" cy="643247"/>
          </a:xfrm>
        </p:grpSpPr>
        <p:sp>
          <p:nvSpPr>
            <p:cNvPr id="9" name="Rectangle 8">
              <a:extLst>
                <a:ext uri="{FF2B5EF4-FFF2-40B4-BE49-F238E27FC236}">
                  <a16:creationId xmlns:a16="http://schemas.microsoft.com/office/drawing/2014/main" id="{A025D3F4-07F6-952D-2066-4CC0CF64EB3E}"/>
                </a:ext>
              </a:extLst>
            </p:cNvPr>
            <p:cNvSpPr/>
            <p:nvPr/>
          </p:nvSpPr>
          <p:spPr>
            <a:xfrm>
              <a:off x="10128661" y="6019304"/>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pic>
          <p:nvPicPr>
            <p:cNvPr id="10" name="Picture 9">
              <a:extLst>
                <a:ext uri="{FF2B5EF4-FFF2-40B4-BE49-F238E27FC236}">
                  <a16:creationId xmlns:a16="http://schemas.microsoft.com/office/drawing/2014/main" id="{0CB9492A-95E6-75CC-14F6-535F782DFB57}"/>
                </a:ext>
              </a:extLst>
            </p:cNvPr>
            <p:cNvPicPr>
              <a:picLocks noChangeAspect="1"/>
            </p:cNvPicPr>
            <p:nvPr/>
          </p:nvPicPr>
          <p:blipFill>
            <a:blip r:embed="rId8"/>
            <a:stretch>
              <a:fillRect/>
            </a:stretch>
          </p:blipFill>
          <p:spPr>
            <a:xfrm>
              <a:off x="10197626" y="6119751"/>
              <a:ext cx="1000125" cy="457200"/>
            </a:xfrm>
            <a:prstGeom prst="rect">
              <a:avLst/>
            </a:prstGeom>
            <a:ln>
              <a:noFill/>
            </a:ln>
          </p:spPr>
        </p:pic>
      </p:grpSp>
    </p:spTree>
    <p:extLst>
      <p:ext uri="{BB962C8B-B14F-4D97-AF65-F5344CB8AC3E}">
        <p14:creationId xmlns:p14="http://schemas.microsoft.com/office/powerpoint/2010/main" val="368847507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26DA25-1172-208C-2C26-5E3AF67E11D5}"/>
              </a:ext>
            </a:extLst>
          </p:cNvPr>
          <p:cNvSpPr>
            <a:spLocks noGrp="1"/>
          </p:cNvSpPr>
          <p:nvPr>
            <p:ph type="body" sz="quarter" idx="10"/>
          </p:nvPr>
        </p:nvSpPr>
        <p:spPr>
          <a:xfrm>
            <a:off x="1009520" y="2081625"/>
            <a:ext cx="15718536" cy="4018788"/>
          </a:xfrm>
        </p:spPr>
        <p:txBody>
          <a:bodyPr vert="horz" lIns="0" tIns="0" rIns="0" bIns="0" rtlCol="0" anchor="t">
            <a:noAutofit/>
          </a:bodyPr>
          <a:lstStyle/>
          <a:p>
            <a:pPr algn="ctr"/>
            <a:r>
              <a:rPr lang="en-US" dirty="0">
                <a:latin typeface="Century Gothic"/>
              </a:rPr>
              <a:t>Section 1: </a:t>
            </a:r>
            <a:r>
              <a:rPr lang="en-US" dirty="0">
                <a:ea typeface="+mn-lt"/>
                <a:cs typeface="+mn-lt"/>
              </a:rPr>
              <a:t>Learning More About Your Organization</a:t>
            </a:r>
            <a:endParaRPr lang="en-US"/>
          </a:p>
          <a:p>
            <a:pPr algn="ctr"/>
            <a:endParaRPr lang="en-US" dirty="0"/>
          </a:p>
        </p:txBody>
      </p:sp>
      <p:sp>
        <p:nvSpPr>
          <p:cNvPr id="7" name="Slide Number Placeholder 3">
            <a:extLst>
              <a:ext uri="{FF2B5EF4-FFF2-40B4-BE49-F238E27FC236}">
                <a16:creationId xmlns:a16="http://schemas.microsoft.com/office/drawing/2014/main" id="{FD8165B3-190F-C16F-7CAD-06C8CE38ECFE}"/>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15</a:t>
            </a:fld>
            <a:endParaRPr lang="en-US" sz="4200">
              <a:solidFill>
                <a:srgbClr val="FFFFFF"/>
              </a:solidFill>
              <a:latin typeface="Century Gothic" panose="020B0502020202020204"/>
            </a:endParaRPr>
          </a:p>
        </p:txBody>
      </p:sp>
      <p:pic>
        <p:nvPicPr>
          <p:cNvPr id="8" name="Picture 7">
            <a:extLst>
              <a:ext uri="{FF2B5EF4-FFF2-40B4-BE49-F238E27FC236}">
                <a16:creationId xmlns:a16="http://schemas.microsoft.com/office/drawing/2014/main" id="{25367EA4-4C9F-1962-BCC3-D51B11D4B0A5}"/>
              </a:ext>
            </a:extLst>
          </p:cNvPr>
          <p:cNvPicPr>
            <a:picLocks noChangeAspect="1"/>
          </p:cNvPicPr>
          <p:nvPr/>
        </p:nvPicPr>
        <p:blipFill>
          <a:blip r:embed="rId3"/>
          <a:stretch>
            <a:fillRect/>
          </a:stretch>
        </p:blipFill>
        <p:spPr>
          <a:xfrm>
            <a:off x="7177151" y="6264233"/>
            <a:ext cx="4052454" cy="4022768"/>
          </a:xfrm>
          <a:prstGeom prst="rect">
            <a:avLst/>
          </a:prstGeom>
        </p:spPr>
      </p:pic>
      <p:grpSp>
        <p:nvGrpSpPr>
          <p:cNvPr id="2" name="Group 1">
            <a:extLst>
              <a:ext uri="{FF2B5EF4-FFF2-40B4-BE49-F238E27FC236}">
                <a16:creationId xmlns:a16="http://schemas.microsoft.com/office/drawing/2014/main" id="{71797954-451E-6761-547D-2226999E0393}"/>
              </a:ext>
            </a:extLst>
          </p:cNvPr>
          <p:cNvGrpSpPr/>
          <p:nvPr/>
        </p:nvGrpSpPr>
        <p:grpSpPr>
          <a:xfrm>
            <a:off x="16484434" y="9236774"/>
            <a:ext cx="1707080" cy="964871"/>
            <a:chOff x="10989622" y="6157849"/>
            <a:chExt cx="1138053" cy="643247"/>
          </a:xfrm>
        </p:grpSpPr>
        <p:sp>
          <p:nvSpPr>
            <p:cNvPr id="3" name="Rectangle 2">
              <a:extLst>
                <a:ext uri="{FF2B5EF4-FFF2-40B4-BE49-F238E27FC236}">
                  <a16:creationId xmlns:a16="http://schemas.microsoft.com/office/drawing/2014/main" id="{8F734088-DD07-93B8-595D-6ABE7FA69B8D}"/>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5" name="Picture 4">
              <a:extLst>
                <a:ext uri="{FF2B5EF4-FFF2-40B4-BE49-F238E27FC236}">
                  <a16:creationId xmlns:a16="http://schemas.microsoft.com/office/drawing/2014/main" id="{FAC9E06B-60C0-B76C-F13B-E46B1B1A0AAF}"/>
                </a:ext>
              </a:extLst>
            </p:cNvPr>
            <p:cNvPicPr>
              <a:picLocks noChangeAspect="1"/>
            </p:cNvPicPr>
            <p:nvPr/>
          </p:nvPicPr>
          <p:blipFill>
            <a:blip r:embed="rId4"/>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170918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aphicFrame>
        <p:nvGraphicFramePr>
          <p:cNvPr id="10" name="Text Placeholder 2">
            <a:extLst>
              <a:ext uri="{FF2B5EF4-FFF2-40B4-BE49-F238E27FC236}">
                <a16:creationId xmlns:a16="http://schemas.microsoft.com/office/drawing/2014/main" id="{E35FA4BB-C156-8C4C-B0FC-DB462FCF49F0}"/>
              </a:ext>
            </a:extLst>
          </p:cNvPr>
          <p:cNvGraphicFramePr>
            <a:graphicFrameLocks noGrp="1"/>
          </p:cNvGraphicFramePr>
          <p:nvPr>
            <p:ph idx="1"/>
          </p:nvPr>
        </p:nvGraphicFramePr>
        <p:xfrm>
          <a:off x="1369960" y="2005226"/>
          <a:ext cx="14507321" cy="673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6" name="Group 145">
            <a:extLst>
              <a:ext uri="{FF2B5EF4-FFF2-40B4-BE49-F238E27FC236}">
                <a16:creationId xmlns:a16="http://schemas.microsoft.com/office/drawing/2014/main" id="{F0776CFA-5B87-BCBE-E018-EAA6BBEC381E}"/>
              </a:ext>
            </a:extLst>
          </p:cNvPr>
          <p:cNvGrpSpPr/>
          <p:nvPr/>
        </p:nvGrpSpPr>
        <p:grpSpPr>
          <a:xfrm>
            <a:off x="16484434" y="9236774"/>
            <a:ext cx="1707080" cy="964871"/>
            <a:chOff x="10989622" y="6157849"/>
            <a:chExt cx="1138053" cy="643247"/>
          </a:xfrm>
        </p:grpSpPr>
        <p:sp>
          <p:nvSpPr>
            <p:cNvPr id="144" name="Rectangle 143">
              <a:extLst>
                <a:ext uri="{FF2B5EF4-FFF2-40B4-BE49-F238E27FC236}">
                  <a16:creationId xmlns:a16="http://schemas.microsoft.com/office/drawing/2014/main" id="{7CC8BAF0-83A2-A9B1-0C63-8AC9B6F11088}"/>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145" name="Picture 144">
              <a:extLst>
                <a:ext uri="{FF2B5EF4-FFF2-40B4-BE49-F238E27FC236}">
                  <a16:creationId xmlns:a16="http://schemas.microsoft.com/office/drawing/2014/main" id="{81076108-39DC-3188-9F7C-F245013C8EC7}"/>
                </a:ext>
              </a:extLst>
            </p:cNvPr>
            <p:cNvPicPr>
              <a:picLocks noChangeAspect="1"/>
            </p:cNvPicPr>
            <p:nvPr/>
          </p:nvPicPr>
          <p:blipFill>
            <a:blip r:embed="rId8"/>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140264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4998-DE99-F362-FD3E-709ABA66777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5057492-B4B2-33BD-8EC0-99B1DB1FE16E}"/>
              </a:ext>
            </a:extLst>
          </p:cNvPr>
          <p:cNvSpPr>
            <a:spLocks noGrp="1"/>
          </p:cNvSpPr>
          <p:nvPr>
            <p:ph type="body" sz="quarter" idx="10"/>
          </p:nvPr>
        </p:nvSpPr>
        <p:spPr/>
        <p:txBody>
          <a:bodyPr vert="horz" lIns="0" tIns="0" rIns="0" bIns="0" rtlCol="0" anchor="t">
            <a:noAutofit/>
          </a:bodyPr>
          <a:lstStyle/>
          <a:p>
            <a:pPr algn="ctr"/>
            <a:r>
              <a:rPr lang="en-US" dirty="0">
                <a:latin typeface="Century Gothic"/>
              </a:rPr>
              <a:t>Section 2: </a:t>
            </a:r>
            <a:r>
              <a:rPr lang="en-US" dirty="0">
                <a:ea typeface="+mn-lt"/>
                <a:cs typeface="+mn-lt"/>
              </a:rPr>
              <a:t>Defining Climate Resiliency in Your Community </a:t>
            </a:r>
            <a:endParaRPr lang="en-US"/>
          </a:p>
          <a:p>
            <a:pPr algn="ctr"/>
            <a:endParaRPr lang="en-US" dirty="0"/>
          </a:p>
        </p:txBody>
      </p:sp>
      <p:sp>
        <p:nvSpPr>
          <p:cNvPr id="5" name="Slide Number Placeholder 3">
            <a:extLst>
              <a:ext uri="{FF2B5EF4-FFF2-40B4-BE49-F238E27FC236}">
                <a16:creationId xmlns:a16="http://schemas.microsoft.com/office/drawing/2014/main" id="{F5C8431E-4DAC-766B-98A2-945D61C563B4}"/>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17</a:t>
            </a:fld>
            <a:endParaRPr lang="en-US" sz="4200">
              <a:solidFill>
                <a:srgbClr val="FFFFFF"/>
              </a:solidFill>
              <a:latin typeface="Century Gothic" panose="020B0502020202020204"/>
            </a:endParaRPr>
          </a:p>
        </p:txBody>
      </p:sp>
      <p:pic>
        <p:nvPicPr>
          <p:cNvPr id="2" name="Picture 1">
            <a:extLst>
              <a:ext uri="{FF2B5EF4-FFF2-40B4-BE49-F238E27FC236}">
                <a16:creationId xmlns:a16="http://schemas.microsoft.com/office/drawing/2014/main" id="{33B78176-55C7-540A-AC17-87003FF5679A}"/>
              </a:ext>
            </a:extLst>
          </p:cNvPr>
          <p:cNvPicPr>
            <a:picLocks noChangeAspect="1"/>
          </p:cNvPicPr>
          <p:nvPr/>
        </p:nvPicPr>
        <p:blipFill>
          <a:blip r:embed="rId3"/>
          <a:stretch>
            <a:fillRect/>
          </a:stretch>
        </p:blipFill>
        <p:spPr>
          <a:xfrm>
            <a:off x="7028708" y="6086103"/>
            <a:ext cx="4200897" cy="4200897"/>
          </a:xfrm>
          <a:prstGeom prst="rect">
            <a:avLst/>
          </a:prstGeom>
        </p:spPr>
      </p:pic>
      <p:grpSp>
        <p:nvGrpSpPr>
          <p:cNvPr id="3" name="Group 2">
            <a:extLst>
              <a:ext uri="{FF2B5EF4-FFF2-40B4-BE49-F238E27FC236}">
                <a16:creationId xmlns:a16="http://schemas.microsoft.com/office/drawing/2014/main" id="{C23F539B-8D84-A46F-2543-0D19AC624C16}"/>
              </a:ext>
            </a:extLst>
          </p:cNvPr>
          <p:cNvGrpSpPr/>
          <p:nvPr/>
        </p:nvGrpSpPr>
        <p:grpSpPr>
          <a:xfrm>
            <a:off x="16484434" y="9236774"/>
            <a:ext cx="1707080" cy="964871"/>
            <a:chOff x="10989622" y="6157849"/>
            <a:chExt cx="1138053" cy="643247"/>
          </a:xfrm>
        </p:grpSpPr>
        <p:sp>
          <p:nvSpPr>
            <p:cNvPr id="6" name="Rectangle 5">
              <a:extLst>
                <a:ext uri="{FF2B5EF4-FFF2-40B4-BE49-F238E27FC236}">
                  <a16:creationId xmlns:a16="http://schemas.microsoft.com/office/drawing/2014/main" id="{082DD737-E2D2-76F4-6548-E6DDADDD72D2}"/>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45171419-B841-9799-89EB-A5CB772F2592}"/>
                </a:ext>
              </a:extLst>
            </p:cNvPr>
            <p:cNvPicPr>
              <a:picLocks noChangeAspect="1"/>
            </p:cNvPicPr>
            <p:nvPr/>
          </p:nvPicPr>
          <p:blipFill>
            <a:blip r:embed="rId4"/>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2185154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84" name="Picture 83">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86" name="Oval 85">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88" name="Picture 87">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90" name="Picture 89">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92" name="Rectangle 91">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graphicFrame>
        <p:nvGraphicFramePr>
          <p:cNvPr id="51" name="Picture Placeholder 3">
            <a:extLst>
              <a:ext uri="{FF2B5EF4-FFF2-40B4-BE49-F238E27FC236}">
                <a16:creationId xmlns:a16="http://schemas.microsoft.com/office/drawing/2014/main" id="{2421D292-3362-0014-ECC1-B85E31238C28}"/>
              </a:ext>
            </a:extLst>
          </p:cNvPr>
          <p:cNvGraphicFramePr>
            <a:graphicFrameLocks noGrp="1"/>
          </p:cNvGraphicFramePr>
          <p:nvPr>
            <p:ph sz="quarter" idx="13"/>
          </p:nvPr>
        </p:nvGraphicFramePr>
        <p:xfrm>
          <a:off x="1693220" y="-158340"/>
          <a:ext cx="13756866" cy="6661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Slide Number Placeholder 3">
            <a:extLst>
              <a:ext uri="{FF2B5EF4-FFF2-40B4-BE49-F238E27FC236}">
                <a16:creationId xmlns:a16="http://schemas.microsoft.com/office/drawing/2014/main" id="{9A2FCF9C-85DC-B8FD-32DE-11912068B9B1}"/>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18</a:t>
            </a:fld>
            <a:endParaRPr lang="en-US" sz="4200">
              <a:solidFill>
                <a:srgbClr val="FFFFFF"/>
              </a:solidFill>
              <a:latin typeface="Century Gothic" panose="020B0502020202020204"/>
            </a:endParaRPr>
          </a:p>
        </p:txBody>
      </p:sp>
      <p:graphicFrame>
        <p:nvGraphicFramePr>
          <p:cNvPr id="209" name="Picture Placeholder 3">
            <a:extLst>
              <a:ext uri="{FF2B5EF4-FFF2-40B4-BE49-F238E27FC236}">
                <a16:creationId xmlns:a16="http://schemas.microsoft.com/office/drawing/2014/main" id="{7E705955-BF85-B866-6C7A-749712CB5956}"/>
              </a:ext>
            </a:extLst>
          </p:cNvPr>
          <p:cNvGraphicFramePr>
            <a:graphicFrameLocks/>
          </p:cNvGraphicFramePr>
          <p:nvPr/>
        </p:nvGraphicFramePr>
        <p:xfrm>
          <a:off x="1693220" y="3523014"/>
          <a:ext cx="13652957" cy="66610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 name="Group 9">
            <a:extLst>
              <a:ext uri="{FF2B5EF4-FFF2-40B4-BE49-F238E27FC236}">
                <a16:creationId xmlns:a16="http://schemas.microsoft.com/office/drawing/2014/main" id="{C185159B-66A5-333A-A449-4326AD8DDE4E}"/>
              </a:ext>
            </a:extLst>
          </p:cNvPr>
          <p:cNvGrpSpPr/>
          <p:nvPr/>
        </p:nvGrpSpPr>
        <p:grpSpPr>
          <a:xfrm>
            <a:off x="16484434" y="9236774"/>
            <a:ext cx="1707080" cy="964871"/>
            <a:chOff x="10989622" y="6157849"/>
            <a:chExt cx="1138053" cy="643247"/>
          </a:xfrm>
        </p:grpSpPr>
        <p:sp>
          <p:nvSpPr>
            <p:cNvPr id="11" name="Rectangle 10">
              <a:extLst>
                <a:ext uri="{FF2B5EF4-FFF2-40B4-BE49-F238E27FC236}">
                  <a16:creationId xmlns:a16="http://schemas.microsoft.com/office/drawing/2014/main" id="{7ACC6EB2-C736-CDB7-0771-91F1B0DD60D5}"/>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12" name="Picture 11">
              <a:extLst>
                <a:ext uri="{FF2B5EF4-FFF2-40B4-BE49-F238E27FC236}">
                  <a16:creationId xmlns:a16="http://schemas.microsoft.com/office/drawing/2014/main" id="{376D8875-31C2-D096-04BC-25EF742F7412}"/>
                </a:ext>
              </a:extLst>
            </p:cNvPr>
            <p:cNvPicPr>
              <a:picLocks noChangeAspect="1"/>
            </p:cNvPicPr>
            <p:nvPr/>
          </p:nvPicPr>
          <p:blipFill>
            <a:blip r:embed="rId18"/>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141580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0BAE-B754-3508-DA93-B581EF9197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91567D-0B4F-55B9-0EE5-CE547A3E49DC}"/>
              </a:ext>
            </a:extLst>
          </p:cNvPr>
          <p:cNvSpPr>
            <a:spLocks noGrp="1"/>
          </p:cNvSpPr>
          <p:nvPr>
            <p:ph type="body" sz="quarter" idx="10"/>
          </p:nvPr>
        </p:nvSpPr>
        <p:spPr>
          <a:xfrm>
            <a:off x="1276715" y="2022248"/>
            <a:ext cx="15718536" cy="4018788"/>
          </a:xfrm>
        </p:spPr>
        <p:txBody>
          <a:bodyPr vert="horz" lIns="0" tIns="0" rIns="0" bIns="0" rtlCol="0" anchor="t">
            <a:noAutofit/>
          </a:bodyPr>
          <a:lstStyle/>
          <a:p>
            <a:pPr algn="ctr"/>
            <a:r>
              <a:rPr lang="en-US" sz="10800" dirty="0">
                <a:latin typeface="Century Gothic"/>
              </a:rPr>
              <a:t>Section 3: </a:t>
            </a:r>
            <a:r>
              <a:rPr lang="en-US" sz="10800" dirty="0">
                <a:ea typeface="+mn-lt"/>
                <a:cs typeface="+mn-lt"/>
              </a:rPr>
              <a:t>How Climate Change Shapes the Communities You Serve</a:t>
            </a:r>
            <a:endParaRPr lang="en-US" sz="10800"/>
          </a:p>
          <a:p>
            <a:pPr algn="ctr"/>
            <a:endParaRPr lang="en-US" dirty="0"/>
          </a:p>
        </p:txBody>
      </p:sp>
      <p:sp>
        <p:nvSpPr>
          <p:cNvPr id="5" name="Slide Number Placeholder 3">
            <a:extLst>
              <a:ext uri="{FF2B5EF4-FFF2-40B4-BE49-F238E27FC236}">
                <a16:creationId xmlns:a16="http://schemas.microsoft.com/office/drawing/2014/main" id="{0ECED780-C4A1-1D25-99FF-F876781E1F73}"/>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19</a:t>
            </a:fld>
            <a:endParaRPr lang="en-US" sz="4200">
              <a:solidFill>
                <a:srgbClr val="FFFFFF"/>
              </a:solidFill>
              <a:latin typeface="Century Gothic" panose="020B0502020202020204"/>
            </a:endParaRPr>
          </a:p>
        </p:txBody>
      </p:sp>
      <p:pic>
        <p:nvPicPr>
          <p:cNvPr id="6" name="Picture 5">
            <a:extLst>
              <a:ext uri="{FF2B5EF4-FFF2-40B4-BE49-F238E27FC236}">
                <a16:creationId xmlns:a16="http://schemas.microsoft.com/office/drawing/2014/main" id="{4D28C5EA-06ED-71FA-F1BA-C94867BD013D}"/>
              </a:ext>
            </a:extLst>
          </p:cNvPr>
          <p:cNvPicPr>
            <a:picLocks noChangeAspect="1"/>
          </p:cNvPicPr>
          <p:nvPr/>
        </p:nvPicPr>
        <p:blipFill>
          <a:blip r:embed="rId2"/>
          <a:stretch>
            <a:fillRect/>
          </a:stretch>
        </p:blipFill>
        <p:spPr>
          <a:xfrm>
            <a:off x="7239959" y="6044448"/>
            <a:ext cx="4283096" cy="4239675"/>
          </a:xfrm>
          <a:prstGeom prst="rect">
            <a:avLst/>
          </a:prstGeom>
        </p:spPr>
      </p:pic>
      <p:grpSp>
        <p:nvGrpSpPr>
          <p:cNvPr id="2" name="Group 1">
            <a:extLst>
              <a:ext uri="{FF2B5EF4-FFF2-40B4-BE49-F238E27FC236}">
                <a16:creationId xmlns:a16="http://schemas.microsoft.com/office/drawing/2014/main" id="{13E585AC-71B1-8AB7-E02B-65202D7D0EBA}"/>
              </a:ext>
            </a:extLst>
          </p:cNvPr>
          <p:cNvGrpSpPr/>
          <p:nvPr/>
        </p:nvGrpSpPr>
        <p:grpSpPr>
          <a:xfrm>
            <a:off x="16484434" y="9236774"/>
            <a:ext cx="1707080" cy="964871"/>
            <a:chOff x="10989622" y="6157849"/>
            <a:chExt cx="1138053" cy="643247"/>
          </a:xfrm>
        </p:grpSpPr>
        <p:sp>
          <p:nvSpPr>
            <p:cNvPr id="3" name="Rectangle 2">
              <a:extLst>
                <a:ext uri="{FF2B5EF4-FFF2-40B4-BE49-F238E27FC236}">
                  <a16:creationId xmlns:a16="http://schemas.microsoft.com/office/drawing/2014/main" id="{5C57E54E-7832-D8C4-DBE2-57CA170C555A}"/>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700A0740-D6E7-75ED-C908-22422412CFA1}"/>
                </a:ext>
              </a:extLst>
            </p:cNvPr>
            <p:cNvPicPr>
              <a:picLocks noChangeAspect="1"/>
            </p:cNvPicPr>
            <p:nvPr/>
          </p:nvPicPr>
          <p:blipFill>
            <a:blip r:embed="rId3"/>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37538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870" y="7731679"/>
            <a:ext cx="3741644" cy="4355848"/>
            <a:chOff x="0" y="0"/>
            <a:chExt cx="985453" cy="1147219"/>
          </a:xfrm>
        </p:grpSpPr>
        <p:sp>
          <p:nvSpPr>
            <p:cNvPr id="3" name="Freeform 3"/>
            <p:cNvSpPr/>
            <p:nvPr/>
          </p:nvSpPr>
          <p:spPr>
            <a:xfrm>
              <a:off x="0" y="0"/>
              <a:ext cx="985454" cy="1147219"/>
            </a:xfrm>
            <a:custGeom>
              <a:avLst/>
              <a:gdLst/>
              <a:ahLst/>
              <a:cxnLst/>
              <a:rect l="l" t="t" r="r" b="b"/>
              <a:pathLst>
                <a:path w="985454" h="1147219">
                  <a:moveTo>
                    <a:pt x="0" y="0"/>
                  </a:moveTo>
                  <a:lnTo>
                    <a:pt x="985454" y="0"/>
                  </a:lnTo>
                  <a:lnTo>
                    <a:pt x="985454" y="1147219"/>
                  </a:lnTo>
                  <a:lnTo>
                    <a:pt x="0" y="1147219"/>
                  </a:lnTo>
                  <a:close/>
                </a:path>
              </a:pathLst>
            </a:custGeom>
            <a:solidFill>
              <a:srgbClr val="011C50"/>
            </a:solidFill>
          </p:spPr>
          <p:txBody>
            <a:bodyPr/>
            <a:lstStyle/>
            <a:p>
              <a:endParaRPr lang="en-US"/>
            </a:p>
          </p:txBody>
        </p:sp>
        <p:sp>
          <p:nvSpPr>
            <p:cNvPr id="4" name="TextBox 4"/>
            <p:cNvSpPr txBox="1"/>
            <p:nvPr/>
          </p:nvSpPr>
          <p:spPr>
            <a:xfrm>
              <a:off x="0" y="-38100"/>
              <a:ext cx="985453" cy="118531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46356" y="0"/>
            <a:ext cx="3741644" cy="4355848"/>
            <a:chOff x="0" y="0"/>
            <a:chExt cx="985453" cy="1147219"/>
          </a:xfrm>
        </p:grpSpPr>
        <p:sp>
          <p:nvSpPr>
            <p:cNvPr id="6" name="Freeform 6"/>
            <p:cNvSpPr/>
            <p:nvPr/>
          </p:nvSpPr>
          <p:spPr>
            <a:xfrm>
              <a:off x="0" y="0"/>
              <a:ext cx="985454" cy="1147219"/>
            </a:xfrm>
            <a:custGeom>
              <a:avLst/>
              <a:gdLst/>
              <a:ahLst/>
              <a:cxnLst/>
              <a:rect l="l" t="t" r="r" b="b"/>
              <a:pathLst>
                <a:path w="985454" h="1147219">
                  <a:moveTo>
                    <a:pt x="0" y="0"/>
                  </a:moveTo>
                  <a:lnTo>
                    <a:pt x="985454" y="0"/>
                  </a:lnTo>
                  <a:lnTo>
                    <a:pt x="985454" y="1147219"/>
                  </a:lnTo>
                  <a:lnTo>
                    <a:pt x="0" y="1147219"/>
                  </a:lnTo>
                  <a:close/>
                </a:path>
              </a:pathLst>
            </a:custGeom>
            <a:solidFill>
              <a:srgbClr val="011C50"/>
            </a:solidFill>
          </p:spPr>
          <p:txBody>
            <a:bodyPr/>
            <a:lstStyle/>
            <a:p>
              <a:endParaRPr lang="en-US"/>
            </a:p>
          </p:txBody>
        </p:sp>
        <p:sp>
          <p:nvSpPr>
            <p:cNvPr id="7" name="TextBox 7"/>
            <p:cNvSpPr txBox="1"/>
            <p:nvPr/>
          </p:nvSpPr>
          <p:spPr>
            <a:xfrm>
              <a:off x="0" y="-38100"/>
              <a:ext cx="985453" cy="118531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124889" y="1309685"/>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1593364" y="8756490"/>
            <a:ext cx="7315200" cy="146304"/>
          </a:xfrm>
          <a:custGeom>
            <a:avLst/>
            <a:gdLst/>
            <a:ahLst/>
            <a:cxnLst/>
            <a:rect l="l" t="t" r="r" b="b"/>
            <a:pathLst>
              <a:path w="7315200" h="146304">
                <a:moveTo>
                  <a:pt x="0" y="0"/>
                </a:moveTo>
                <a:lnTo>
                  <a:pt x="7315200" y="0"/>
                </a:lnTo>
                <a:lnTo>
                  <a:pt x="7315200" y="146304"/>
                </a:lnTo>
                <a:lnTo>
                  <a:pt x="0" y="1463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788583" y="453197"/>
            <a:ext cx="2219480" cy="1023735"/>
          </a:xfrm>
          <a:custGeom>
            <a:avLst/>
            <a:gdLst/>
            <a:ahLst/>
            <a:cxnLst/>
            <a:rect l="l" t="t" r="r" b="b"/>
            <a:pathLst>
              <a:path w="2219480" h="1023735">
                <a:moveTo>
                  <a:pt x="0" y="0"/>
                </a:moveTo>
                <a:lnTo>
                  <a:pt x="2219481" y="0"/>
                </a:lnTo>
                <a:lnTo>
                  <a:pt x="2219481" y="1023736"/>
                </a:lnTo>
                <a:lnTo>
                  <a:pt x="0" y="1023736"/>
                </a:lnTo>
                <a:lnTo>
                  <a:pt x="0" y="0"/>
                </a:lnTo>
                <a:close/>
              </a:path>
            </a:pathLst>
          </a:custGeom>
          <a:blipFill>
            <a:blip r:embed="rId5"/>
            <a:stretch>
              <a:fillRect/>
            </a:stretch>
          </a:blipFill>
        </p:spPr>
        <p:txBody>
          <a:bodyPr/>
          <a:lstStyle/>
          <a:p>
            <a:endParaRPr lang="en-US"/>
          </a:p>
        </p:txBody>
      </p:sp>
      <p:sp>
        <p:nvSpPr>
          <p:cNvPr id="11" name="Freeform 11"/>
          <p:cNvSpPr/>
          <p:nvPr/>
        </p:nvSpPr>
        <p:spPr>
          <a:xfrm>
            <a:off x="678774" y="453197"/>
            <a:ext cx="1816133" cy="1023735"/>
          </a:xfrm>
          <a:custGeom>
            <a:avLst/>
            <a:gdLst/>
            <a:ahLst/>
            <a:cxnLst/>
            <a:rect l="l" t="t" r="r" b="b"/>
            <a:pathLst>
              <a:path w="1816133" h="1023735">
                <a:moveTo>
                  <a:pt x="0" y="0"/>
                </a:moveTo>
                <a:lnTo>
                  <a:pt x="1816133" y="0"/>
                </a:lnTo>
                <a:lnTo>
                  <a:pt x="1816133" y="1023736"/>
                </a:lnTo>
                <a:lnTo>
                  <a:pt x="0" y="1023736"/>
                </a:lnTo>
                <a:lnTo>
                  <a:pt x="0" y="0"/>
                </a:lnTo>
                <a:close/>
              </a:path>
            </a:pathLst>
          </a:custGeom>
          <a:blipFill>
            <a:blip r:embed="rId6"/>
            <a:stretch>
              <a:fillRect/>
            </a:stretch>
          </a:blipFill>
        </p:spPr>
        <p:txBody>
          <a:bodyPr/>
          <a:lstStyle/>
          <a:p>
            <a:endParaRPr lang="en-US"/>
          </a:p>
        </p:txBody>
      </p:sp>
      <p:sp>
        <p:nvSpPr>
          <p:cNvPr id="12" name="Freeform 12"/>
          <p:cNvSpPr/>
          <p:nvPr/>
        </p:nvSpPr>
        <p:spPr>
          <a:xfrm>
            <a:off x="8676056" y="190079"/>
            <a:ext cx="1816133" cy="1278020"/>
          </a:xfrm>
          <a:custGeom>
            <a:avLst/>
            <a:gdLst/>
            <a:ahLst/>
            <a:cxnLst/>
            <a:rect l="l" t="t" r="r" b="b"/>
            <a:pathLst>
              <a:path w="1816133" h="1278020">
                <a:moveTo>
                  <a:pt x="0" y="0"/>
                </a:moveTo>
                <a:lnTo>
                  <a:pt x="1816133" y="0"/>
                </a:lnTo>
                <a:lnTo>
                  <a:pt x="1816133" y="1278019"/>
                </a:lnTo>
                <a:lnTo>
                  <a:pt x="0" y="1278019"/>
                </a:lnTo>
                <a:lnTo>
                  <a:pt x="0" y="0"/>
                </a:lnTo>
                <a:close/>
              </a:path>
            </a:pathLst>
          </a:custGeom>
          <a:blipFill>
            <a:blip r:embed="rId7"/>
            <a:stretch>
              <a:fillRect/>
            </a:stretch>
          </a:blipFill>
        </p:spPr>
        <p:txBody>
          <a:bodyPr/>
          <a:lstStyle/>
          <a:p>
            <a:endParaRPr lang="en-US"/>
          </a:p>
        </p:txBody>
      </p:sp>
      <p:sp>
        <p:nvSpPr>
          <p:cNvPr id="13" name="Freeform 13"/>
          <p:cNvSpPr/>
          <p:nvPr/>
        </p:nvSpPr>
        <p:spPr>
          <a:xfrm>
            <a:off x="5303339" y="453197"/>
            <a:ext cx="3077442" cy="1014901"/>
          </a:xfrm>
          <a:custGeom>
            <a:avLst/>
            <a:gdLst/>
            <a:ahLst/>
            <a:cxnLst/>
            <a:rect l="l" t="t" r="r" b="b"/>
            <a:pathLst>
              <a:path w="3077442" h="1014901">
                <a:moveTo>
                  <a:pt x="0" y="0"/>
                </a:moveTo>
                <a:lnTo>
                  <a:pt x="3077442" y="0"/>
                </a:lnTo>
                <a:lnTo>
                  <a:pt x="3077442" y="1014901"/>
                </a:lnTo>
                <a:lnTo>
                  <a:pt x="0" y="1014901"/>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678774" y="2003149"/>
            <a:ext cx="10271589" cy="1689100"/>
          </a:xfrm>
          <a:prstGeom prst="rect">
            <a:avLst/>
          </a:prstGeom>
        </p:spPr>
        <p:txBody>
          <a:bodyPr lIns="0" tIns="0" rIns="0" bIns="0" rtlCol="0" anchor="t">
            <a:spAutoFit/>
          </a:bodyPr>
          <a:lstStyle/>
          <a:p>
            <a:pPr algn="l">
              <a:lnSpc>
                <a:spcPts val="6500"/>
              </a:lnSpc>
            </a:pPr>
            <a:r>
              <a:rPr lang="en-US" sz="6500">
                <a:solidFill>
                  <a:srgbClr val="803137"/>
                </a:solidFill>
                <a:latin typeface="Bernoru"/>
                <a:ea typeface="Bernoru"/>
                <a:cs typeface="Bernoru"/>
                <a:sym typeface="Bernoru"/>
              </a:rPr>
              <a:t>THIS AFTERNOON’S DISCUSSION</a:t>
            </a:r>
          </a:p>
        </p:txBody>
      </p:sp>
      <p:sp>
        <p:nvSpPr>
          <p:cNvPr id="15" name="TextBox 15"/>
          <p:cNvSpPr txBox="1"/>
          <p:nvPr/>
        </p:nvSpPr>
        <p:spPr>
          <a:xfrm>
            <a:off x="2062452" y="3989865"/>
            <a:ext cx="8032508" cy="5102353"/>
          </a:xfrm>
          <a:prstGeom prst="rect">
            <a:avLst/>
          </a:prstGeom>
        </p:spPr>
        <p:txBody>
          <a:bodyPr lIns="0" tIns="0" rIns="0" bIns="0" rtlCol="0" anchor="t">
            <a:spAutoFit/>
          </a:bodyPr>
          <a:lstStyle/>
          <a:p>
            <a:pPr algn="l">
              <a:lnSpc>
                <a:spcPts val="4103"/>
              </a:lnSpc>
            </a:pPr>
            <a:r>
              <a:rPr lang="en-US" sz="2399" b="1">
                <a:solidFill>
                  <a:srgbClr val="000000"/>
                </a:solidFill>
                <a:latin typeface="Montserrat Bold"/>
                <a:ea typeface="Montserrat Bold"/>
                <a:cs typeface="Montserrat Bold"/>
                <a:sym typeface="Montserrat Bold"/>
              </a:rPr>
              <a:t>1. Climate, Community &amp; Health Systems</a:t>
            </a:r>
            <a:r>
              <a:rPr lang="en-US" sz="2399">
                <a:solidFill>
                  <a:srgbClr val="000000"/>
                </a:solidFill>
                <a:latin typeface="Montserrat"/>
                <a:ea typeface="Montserrat"/>
                <a:cs typeface="Montserrat"/>
                <a:sym typeface="Montserrat"/>
              </a:rPr>
              <a:t> (SI COAD)</a:t>
            </a:r>
          </a:p>
          <a:p>
            <a:pPr algn="l">
              <a:lnSpc>
                <a:spcPts val="4103"/>
              </a:lnSpc>
            </a:pPr>
            <a:r>
              <a:rPr lang="en-US" sz="2399">
                <a:solidFill>
                  <a:srgbClr val="000000"/>
                </a:solidFill>
                <a:latin typeface="Montserrat"/>
                <a:ea typeface="Montserrat"/>
                <a:cs typeface="Montserrat"/>
                <a:sym typeface="Montserrat"/>
              </a:rPr>
              <a:t> Grounding in local impacts and coordination</a:t>
            </a:r>
          </a:p>
          <a:p>
            <a:pPr algn="l">
              <a:lnSpc>
                <a:spcPts val="4103"/>
              </a:lnSpc>
            </a:pPr>
            <a:r>
              <a:rPr lang="en-US" sz="2399" b="1">
                <a:solidFill>
                  <a:srgbClr val="000000"/>
                </a:solidFill>
                <a:latin typeface="Montserrat Bold"/>
                <a:ea typeface="Montserrat Bold"/>
                <a:cs typeface="Montserrat Bold"/>
                <a:sym typeface="Montserrat Bold"/>
              </a:rPr>
              <a:t>2. Public Health Perspective &amp; Initiatives</a:t>
            </a:r>
            <a:r>
              <a:rPr lang="en-US" sz="2399">
                <a:solidFill>
                  <a:srgbClr val="000000"/>
                </a:solidFill>
                <a:latin typeface="Montserrat"/>
                <a:ea typeface="Montserrat"/>
                <a:cs typeface="Montserrat"/>
                <a:sym typeface="Montserrat"/>
              </a:rPr>
              <a:t> (DOHMH)</a:t>
            </a:r>
          </a:p>
          <a:p>
            <a:pPr algn="l">
              <a:lnSpc>
                <a:spcPts val="4103"/>
              </a:lnSpc>
            </a:pPr>
            <a:r>
              <a:rPr lang="en-US" sz="2399">
                <a:solidFill>
                  <a:srgbClr val="000000"/>
                </a:solidFill>
                <a:latin typeface="Montserrat"/>
                <a:ea typeface="Montserrat"/>
                <a:cs typeface="Montserrat"/>
                <a:sym typeface="Montserrat"/>
              </a:rPr>
              <a:t> Climate, health, and systems-level strategy</a:t>
            </a:r>
          </a:p>
          <a:p>
            <a:pPr algn="l">
              <a:lnSpc>
                <a:spcPts val="4103"/>
              </a:lnSpc>
            </a:pPr>
            <a:r>
              <a:rPr lang="en-US" sz="2399" b="1">
                <a:solidFill>
                  <a:srgbClr val="000000"/>
                </a:solidFill>
                <a:latin typeface="Montserrat Bold"/>
                <a:ea typeface="Montserrat Bold"/>
                <a:cs typeface="Montserrat Bold"/>
                <a:sym typeface="Montserrat Bold"/>
              </a:rPr>
              <a:t>3. Community &amp; Behavioral Health</a:t>
            </a:r>
            <a:r>
              <a:rPr lang="en-US" sz="2399">
                <a:solidFill>
                  <a:srgbClr val="000000"/>
                </a:solidFill>
                <a:latin typeface="Montserrat"/>
                <a:ea typeface="Montserrat"/>
                <a:cs typeface="Montserrat"/>
                <a:sym typeface="Montserrat"/>
              </a:rPr>
              <a:t> (PCW)</a:t>
            </a:r>
          </a:p>
          <a:p>
            <a:pPr algn="l">
              <a:lnSpc>
                <a:spcPts val="4103"/>
              </a:lnSpc>
            </a:pPr>
            <a:r>
              <a:rPr lang="en-US" sz="2399">
                <a:solidFill>
                  <a:srgbClr val="000000"/>
                </a:solidFill>
                <a:latin typeface="Montserrat"/>
                <a:ea typeface="Montserrat"/>
                <a:cs typeface="Montserrat"/>
                <a:sym typeface="Montserrat"/>
              </a:rPr>
              <a:t> Lived experience and SDOH impacts</a:t>
            </a:r>
          </a:p>
          <a:p>
            <a:pPr algn="l">
              <a:lnSpc>
                <a:spcPts val="4103"/>
              </a:lnSpc>
            </a:pPr>
            <a:r>
              <a:rPr lang="en-US" sz="2399" b="1">
                <a:solidFill>
                  <a:srgbClr val="000000"/>
                </a:solidFill>
                <a:latin typeface="Montserrat Bold"/>
                <a:ea typeface="Montserrat Bold"/>
                <a:cs typeface="Montserrat Bold"/>
                <a:sym typeface="Montserrat Bold"/>
              </a:rPr>
              <a:t>4. System Stress Test</a:t>
            </a:r>
            <a:r>
              <a:rPr lang="en-US" sz="2399">
                <a:solidFill>
                  <a:srgbClr val="000000"/>
                </a:solidFill>
                <a:latin typeface="Montserrat"/>
                <a:ea typeface="Montserrat"/>
                <a:cs typeface="Montserrat"/>
                <a:sym typeface="Montserrat"/>
              </a:rPr>
              <a:t> (Medical Ecosystem)</a:t>
            </a:r>
          </a:p>
          <a:p>
            <a:pPr algn="l">
              <a:lnSpc>
                <a:spcPts val="4103"/>
              </a:lnSpc>
            </a:pPr>
            <a:r>
              <a:rPr lang="en-US" sz="2399">
                <a:solidFill>
                  <a:srgbClr val="000000"/>
                </a:solidFill>
                <a:latin typeface="Montserrat"/>
                <a:ea typeface="Montserrat"/>
                <a:cs typeface="Montserrat"/>
                <a:sym typeface="Montserrat"/>
              </a:rPr>
              <a:t> Winter storm response + key takeaways</a:t>
            </a:r>
          </a:p>
          <a:p>
            <a:pPr algn="l">
              <a:lnSpc>
                <a:spcPts val="4103"/>
              </a:lnSpc>
            </a:pPr>
            <a:r>
              <a:rPr lang="en-US" sz="2399" b="1">
                <a:solidFill>
                  <a:srgbClr val="000000"/>
                </a:solidFill>
                <a:latin typeface="Montserrat Bold"/>
                <a:ea typeface="Montserrat Bold"/>
                <a:cs typeface="Montserrat Bold"/>
                <a:sym typeface="Montserrat Bold"/>
              </a:rPr>
              <a:t>5. Looking Ahead</a:t>
            </a:r>
          </a:p>
          <a:p>
            <a:pPr algn="l">
              <a:lnSpc>
                <a:spcPts val="4103"/>
              </a:lnSpc>
            </a:pPr>
            <a:r>
              <a:rPr lang="en-US" sz="2399">
                <a:solidFill>
                  <a:srgbClr val="000000"/>
                </a:solidFill>
                <a:latin typeface="Montserrat"/>
                <a:ea typeface="Montserrat"/>
                <a:cs typeface="Montserrat"/>
                <a:sym typeface="Montserrat"/>
              </a:rPr>
              <a:t> Where we’re focusing as a coalition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6CBC3B93-75BB-CF8A-189A-D1FC2213EA80}"/>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31" name="Picture 30">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33" name="Oval 32">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35" name="Picture 34">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37" name="Picture 36">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39" name="Rectangle 38">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4" name="Slide Number Placeholder 3">
            <a:extLst>
              <a:ext uri="{FF2B5EF4-FFF2-40B4-BE49-F238E27FC236}">
                <a16:creationId xmlns:a16="http://schemas.microsoft.com/office/drawing/2014/main" id="{EE0C6EE6-0865-649F-6508-C363D67C1490}"/>
              </a:ext>
            </a:extLst>
          </p:cNvPr>
          <p:cNvSpPr>
            <a:spLocks noGrp="1"/>
          </p:cNvSpPr>
          <p:nvPr>
            <p:ph type="sldNum" sz="quarter" idx="11"/>
          </p:nvPr>
        </p:nvSpPr>
        <p:spPr>
          <a:xfrm>
            <a:off x="15528811" y="443594"/>
            <a:ext cx="1257299" cy="1151531"/>
          </a:xfrm>
        </p:spPr>
        <p:txBody>
          <a:bodyPr vert="horz" lIns="137160" tIns="68580" rIns="137160" bIns="68580" rtlCol="0" anchor="b">
            <a:normAutofit/>
          </a:bodyPr>
          <a:lstStyle/>
          <a:p>
            <a:pPr defTabSz="685800">
              <a:spcAft>
                <a:spcPts val="900"/>
              </a:spcAft>
            </a:pPr>
            <a:fld id="{B67B645E-C5E5-4727-B977-D372A0AA71D9}" type="slidenum">
              <a:rPr lang="en-US">
                <a:solidFill>
                  <a:srgbClr val="FFFFFF"/>
                </a:solidFill>
                <a:latin typeface="Century Gothic" panose="020B0502020202020204"/>
              </a:rPr>
              <a:pPr defTabSz="685800">
                <a:spcAft>
                  <a:spcPts val="900"/>
                </a:spcAft>
              </a:pPr>
              <a:t>20</a:t>
            </a:fld>
            <a:endParaRPr lang="en-US">
              <a:solidFill>
                <a:srgbClr val="FFFFFF"/>
              </a:solidFill>
              <a:latin typeface="Century Gothic" panose="020B0502020202020204"/>
            </a:endParaRPr>
          </a:p>
        </p:txBody>
      </p:sp>
      <p:graphicFrame>
        <p:nvGraphicFramePr>
          <p:cNvPr id="10" name="Content Placeholder 4">
            <a:extLst>
              <a:ext uri="{FF2B5EF4-FFF2-40B4-BE49-F238E27FC236}">
                <a16:creationId xmlns:a16="http://schemas.microsoft.com/office/drawing/2014/main" id="{56604A3A-CB83-D1EE-593B-2625A61BF526}"/>
              </a:ext>
            </a:extLst>
          </p:cNvPr>
          <p:cNvGraphicFramePr/>
          <p:nvPr/>
        </p:nvGraphicFramePr>
        <p:xfrm>
          <a:off x="-1412771" y="1276264"/>
          <a:ext cx="20206101" cy="79541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Group 10">
            <a:extLst>
              <a:ext uri="{FF2B5EF4-FFF2-40B4-BE49-F238E27FC236}">
                <a16:creationId xmlns:a16="http://schemas.microsoft.com/office/drawing/2014/main" id="{323D8934-01E3-4FEE-A6CA-9F445117CE88}"/>
              </a:ext>
            </a:extLst>
          </p:cNvPr>
          <p:cNvGrpSpPr/>
          <p:nvPr/>
        </p:nvGrpSpPr>
        <p:grpSpPr>
          <a:xfrm>
            <a:off x="16484434" y="9236774"/>
            <a:ext cx="1707080" cy="964871"/>
            <a:chOff x="10989622" y="6157849"/>
            <a:chExt cx="1138053" cy="643247"/>
          </a:xfrm>
        </p:grpSpPr>
        <p:sp>
          <p:nvSpPr>
            <p:cNvPr id="12" name="Rectangle 11">
              <a:extLst>
                <a:ext uri="{FF2B5EF4-FFF2-40B4-BE49-F238E27FC236}">
                  <a16:creationId xmlns:a16="http://schemas.microsoft.com/office/drawing/2014/main" id="{F7A3D971-707D-D6E2-591A-452236CDEC23}"/>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13" name="Picture 12">
              <a:extLst>
                <a:ext uri="{FF2B5EF4-FFF2-40B4-BE49-F238E27FC236}">
                  <a16:creationId xmlns:a16="http://schemas.microsoft.com/office/drawing/2014/main" id="{71993675-7144-09EA-77D1-1BD3506B7126}"/>
                </a:ext>
              </a:extLst>
            </p:cNvPr>
            <p:cNvPicPr>
              <a:picLocks noChangeAspect="1"/>
            </p:cNvPicPr>
            <p:nvPr/>
          </p:nvPicPr>
          <p:blipFill>
            <a:blip r:embed="rId12"/>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3119140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895C-45DB-B43C-CC4A-6E645767D2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6B03910-E810-F264-037C-6A92BDDE9C3E}"/>
              </a:ext>
            </a:extLst>
          </p:cNvPr>
          <p:cNvSpPr>
            <a:spLocks noGrp="1"/>
          </p:cNvSpPr>
          <p:nvPr>
            <p:ph type="body" sz="quarter" idx="10"/>
          </p:nvPr>
        </p:nvSpPr>
        <p:spPr>
          <a:xfrm>
            <a:off x="1276715" y="2170691"/>
            <a:ext cx="15718536" cy="4018788"/>
          </a:xfrm>
        </p:spPr>
        <p:txBody>
          <a:bodyPr vert="horz" lIns="0" tIns="0" rIns="0" bIns="0" rtlCol="0" anchor="t">
            <a:noAutofit/>
          </a:bodyPr>
          <a:lstStyle/>
          <a:p>
            <a:pPr algn="ctr"/>
            <a:r>
              <a:rPr lang="en-US">
                <a:latin typeface="Century Gothic"/>
              </a:rPr>
              <a:t>Section 4: </a:t>
            </a:r>
            <a:r>
              <a:rPr lang="en-US">
                <a:ea typeface="+mn-lt"/>
                <a:cs typeface="+mn-lt"/>
              </a:rPr>
              <a:t>The City's Role in Supporting Communities During Climate Events</a:t>
            </a:r>
            <a:endParaRPr lang="en-US"/>
          </a:p>
          <a:p>
            <a:pPr algn="ctr"/>
            <a:endParaRPr lang="en-US" dirty="0"/>
          </a:p>
        </p:txBody>
      </p:sp>
      <p:sp>
        <p:nvSpPr>
          <p:cNvPr id="5" name="Slide Number Placeholder 3">
            <a:extLst>
              <a:ext uri="{FF2B5EF4-FFF2-40B4-BE49-F238E27FC236}">
                <a16:creationId xmlns:a16="http://schemas.microsoft.com/office/drawing/2014/main" id="{BA6BC7E6-4921-C5AE-7840-112B946F7272}"/>
              </a:ext>
            </a:extLst>
          </p:cNvPr>
          <p:cNvSpPr txBox="1">
            <a:spLocks/>
          </p:cNvSpPr>
          <p:nvPr/>
        </p:nvSpPr>
        <p:spPr>
          <a:xfrm>
            <a:off x="15528811" y="443594"/>
            <a:ext cx="1257299" cy="1151531"/>
          </a:xfrm>
          <a:prstGeom prst="rect">
            <a:avLst/>
          </a:prstGeom>
        </p:spPr>
        <p:txBody>
          <a:bodyPr vert="horz" lIns="137160" tIns="68580" rIns="137160" bIns="68580" rtlCol="0" anchor="b">
            <a:normAutofit/>
          </a:bodyPr>
          <a:lstStyle>
            <a:defPPr>
              <a:defRPr lang="en-US"/>
            </a:defPPr>
            <a:lvl1pPr marL="0" algn="l" defTabSz="914400" rtl="0" eaLnBrk="1" latinLnBrk="0" hangingPunct="1">
              <a:defRPr sz="1100" b="0" i="0" kern="1200">
                <a:solidFill>
                  <a:schemeClr val="tx1">
                    <a:tint val="75000"/>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900"/>
              </a:spcAft>
            </a:pPr>
            <a:fld id="{B67B645E-C5E5-4727-B977-D372A0AA71D9}" type="slidenum">
              <a:rPr lang="en-US" sz="4200" dirty="0">
                <a:solidFill>
                  <a:srgbClr val="FFFFFF"/>
                </a:solidFill>
                <a:latin typeface="Century Gothic" panose="020B0502020202020204"/>
              </a:rPr>
              <a:pPr algn="ctr" defTabSz="685800">
                <a:spcAft>
                  <a:spcPts val="900"/>
                </a:spcAft>
              </a:pPr>
              <a:t>21</a:t>
            </a:fld>
            <a:endParaRPr lang="en-US" sz="4200">
              <a:solidFill>
                <a:srgbClr val="FFFFFF"/>
              </a:solidFill>
              <a:latin typeface="Century Gothic" panose="020B0502020202020204"/>
            </a:endParaRPr>
          </a:p>
        </p:txBody>
      </p:sp>
      <p:grpSp>
        <p:nvGrpSpPr>
          <p:cNvPr id="10" name="Group 9">
            <a:extLst>
              <a:ext uri="{FF2B5EF4-FFF2-40B4-BE49-F238E27FC236}">
                <a16:creationId xmlns:a16="http://schemas.microsoft.com/office/drawing/2014/main" id="{63266654-47DA-ED73-B0F4-1C993F787E8A}"/>
              </a:ext>
            </a:extLst>
          </p:cNvPr>
          <p:cNvGrpSpPr/>
          <p:nvPr/>
        </p:nvGrpSpPr>
        <p:grpSpPr>
          <a:xfrm>
            <a:off x="3889169" y="5700156"/>
            <a:ext cx="10197936" cy="4904616"/>
            <a:chOff x="2345376" y="3839688"/>
            <a:chExt cx="6798624" cy="3269744"/>
          </a:xfrm>
        </p:grpSpPr>
        <p:pic>
          <p:nvPicPr>
            <p:cNvPr id="6" name="Picture 5">
              <a:extLst>
                <a:ext uri="{FF2B5EF4-FFF2-40B4-BE49-F238E27FC236}">
                  <a16:creationId xmlns:a16="http://schemas.microsoft.com/office/drawing/2014/main" id="{77B4B45F-6927-9873-F694-B65C2B9203C1}"/>
                </a:ext>
              </a:extLst>
            </p:cNvPr>
            <p:cNvPicPr>
              <a:picLocks noChangeAspect="1"/>
            </p:cNvPicPr>
            <p:nvPr/>
          </p:nvPicPr>
          <p:blipFill>
            <a:blip r:embed="rId2"/>
            <a:stretch>
              <a:fillRect/>
            </a:stretch>
          </p:blipFill>
          <p:spPr>
            <a:xfrm>
              <a:off x="2345376" y="4755997"/>
              <a:ext cx="6798624" cy="2353435"/>
            </a:xfrm>
            <a:prstGeom prst="rect">
              <a:avLst/>
            </a:prstGeom>
          </p:spPr>
        </p:pic>
        <p:pic>
          <p:nvPicPr>
            <p:cNvPr id="8" name="Picture 7">
              <a:extLst>
                <a:ext uri="{FF2B5EF4-FFF2-40B4-BE49-F238E27FC236}">
                  <a16:creationId xmlns:a16="http://schemas.microsoft.com/office/drawing/2014/main" id="{3A7FA115-A56A-61FB-509A-4B1624A3DB6C}"/>
                </a:ext>
              </a:extLst>
            </p:cNvPr>
            <p:cNvPicPr>
              <a:picLocks noChangeAspect="1"/>
            </p:cNvPicPr>
            <p:nvPr/>
          </p:nvPicPr>
          <p:blipFill>
            <a:blip r:embed="rId3"/>
            <a:srcRect b="35106"/>
            <a:stretch>
              <a:fillRect/>
            </a:stretch>
          </p:blipFill>
          <p:spPr>
            <a:xfrm>
              <a:off x="3498274" y="3839688"/>
              <a:ext cx="4651169" cy="3018316"/>
            </a:xfrm>
            <a:prstGeom prst="rect">
              <a:avLst/>
            </a:prstGeom>
          </p:spPr>
        </p:pic>
      </p:grpSp>
      <p:grpSp>
        <p:nvGrpSpPr>
          <p:cNvPr id="2" name="Group 1">
            <a:extLst>
              <a:ext uri="{FF2B5EF4-FFF2-40B4-BE49-F238E27FC236}">
                <a16:creationId xmlns:a16="http://schemas.microsoft.com/office/drawing/2014/main" id="{3AF58F18-B6B4-5158-6394-AAD4543786A7}"/>
              </a:ext>
            </a:extLst>
          </p:cNvPr>
          <p:cNvGrpSpPr/>
          <p:nvPr/>
        </p:nvGrpSpPr>
        <p:grpSpPr>
          <a:xfrm>
            <a:off x="16484434" y="9236774"/>
            <a:ext cx="1707080" cy="964871"/>
            <a:chOff x="10989622" y="6157849"/>
            <a:chExt cx="1138053" cy="643247"/>
          </a:xfrm>
        </p:grpSpPr>
        <p:sp>
          <p:nvSpPr>
            <p:cNvPr id="3" name="Rectangle 2">
              <a:extLst>
                <a:ext uri="{FF2B5EF4-FFF2-40B4-BE49-F238E27FC236}">
                  <a16:creationId xmlns:a16="http://schemas.microsoft.com/office/drawing/2014/main" id="{081A6590-9449-1C26-1643-882BE28B3D60}"/>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8B20C4B6-5936-94EE-EAEF-BF6561CE32EA}"/>
                </a:ext>
              </a:extLst>
            </p:cNvPr>
            <p:cNvPicPr>
              <a:picLocks noChangeAspect="1"/>
            </p:cNvPicPr>
            <p:nvPr/>
          </p:nvPicPr>
          <p:blipFill>
            <a:blip r:embed="rId4"/>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3910521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838FB037-C754-CDF8-2BAA-C53E3A92C8DF}"/>
            </a:ext>
          </a:extLst>
        </p:cNvPr>
        <p:cNvGrpSpPr/>
        <p:nvPr/>
      </p:nvGrpSpPr>
      <p:grpSpPr>
        <a:xfrm>
          <a:off x="0" y="0"/>
          <a:ext cx="0" cy="0"/>
          <a:chOff x="0" y="0"/>
          <a:chExt cx="0" cy="0"/>
        </a:xfrm>
      </p:grpSpPr>
      <p:pic>
        <p:nvPicPr>
          <p:cNvPr id="102" name="Picture 101">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104" name="Picture 10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06" name="Oval 105">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108" name="Picture 107">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10" name="Picture 109">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112" name="Rectangle 111">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114" name="Rectangle 113">
            <a:extLst>
              <a:ext uri="{FF2B5EF4-FFF2-40B4-BE49-F238E27FC236}">
                <a16:creationId xmlns:a16="http://schemas.microsoft.com/office/drawing/2014/main" id="{DC111578-7105-4228-B481-A1CA45D1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63672"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4" name="Slide Number Placeholder 3">
            <a:extLst>
              <a:ext uri="{FF2B5EF4-FFF2-40B4-BE49-F238E27FC236}">
                <a16:creationId xmlns:a16="http://schemas.microsoft.com/office/drawing/2014/main" id="{6A568335-D009-5BC9-E38D-592287A4C08C}"/>
              </a:ext>
            </a:extLst>
          </p:cNvPr>
          <p:cNvSpPr>
            <a:spLocks noGrp="1"/>
          </p:cNvSpPr>
          <p:nvPr>
            <p:ph type="sldNum" sz="quarter" idx="11"/>
          </p:nvPr>
        </p:nvSpPr>
        <p:spPr>
          <a:xfrm>
            <a:off x="15528811" y="443594"/>
            <a:ext cx="1257299" cy="1151531"/>
          </a:xfrm>
        </p:spPr>
        <p:txBody>
          <a:bodyPr vert="horz" lIns="137160" tIns="68580" rIns="137160" bIns="68580" rtlCol="0" anchor="b">
            <a:normAutofit/>
          </a:bodyPr>
          <a:lstStyle/>
          <a:p>
            <a:pPr defTabSz="1371600">
              <a:spcAft>
                <a:spcPts val="900"/>
              </a:spcAft>
            </a:pPr>
            <a:fld id="{B67B645E-C5E5-4727-B977-D372A0AA71D9}" type="slidenum">
              <a:rPr lang="en-US">
                <a:solidFill>
                  <a:prstClr val="white">
                    <a:tint val="75000"/>
                  </a:prstClr>
                </a:solidFill>
                <a:latin typeface="Century Gothic" panose="020B0502020202020204"/>
              </a:rPr>
              <a:pPr defTabSz="1371600">
                <a:spcAft>
                  <a:spcPts val="900"/>
                </a:spcAft>
              </a:pPr>
              <a:t>22</a:t>
            </a:fld>
            <a:endParaRPr lang="en-US">
              <a:solidFill>
                <a:prstClr val="white">
                  <a:tint val="75000"/>
                </a:prstClr>
              </a:solidFill>
              <a:latin typeface="Century Gothic" panose="020B0502020202020204"/>
            </a:endParaRPr>
          </a:p>
        </p:txBody>
      </p:sp>
      <p:grpSp>
        <p:nvGrpSpPr>
          <p:cNvPr id="30" name="Group 29">
            <a:extLst>
              <a:ext uri="{FF2B5EF4-FFF2-40B4-BE49-F238E27FC236}">
                <a16:creationId xmlns:a16="http://schemas.microsoft.com/office/drawing/2014/main" id="{97B8A18D-4C60-C2C4-3563-9E0518831F04}"/>
              </a:ext>
            </a:extLst>
          </p:cNvPr>
          <p:cNvGrpSpPr/>
          <p:nvPr/>
        </p:nvGrpSpPr>
        <p:grpSpPr>
          <a:xfrm>
            <a:off x="1739873" y="492773"/>
            <a:ext cx="14560235" cy="9288315"/>
            <a:chOff x="764071" y="575918"/>
            <a:chExt cx="9706823" cy="6192210"/>
          </a:xfrm>
        </p:grpSpPr>
        <p:graphicFrame>
          <p:nvGraphicFramePr>
            <p:cNvPr id="40" name="Content Placeholder 4">
              <a:extLst>
                <a:ext uri="{FF2B5EF4-FFF2-40B4-BE49-F238E27FC236}">
                  <a16:creationId xmlns:a16="http://schemas.microsoft.com/office/drawing/2014/main" id="{53ADE77A-588B-FF37-1CD4-0E45DF16CDB3}"/>
                </a:ext>
              </a:extLst>
            </p:cNvPr>
            <p:cNvGraphicFramePr/>
            <p:nvPr/>
          </p:nvGraphicFramePr>
          <p:xfrm>
            <a:off x="764072" y="575918"/>
            <a:ext cx="9706822" cy="40942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9" name="Content Placeholder 4">
              <a:extLst>
                <a:ext uri="{FF2B5EF4-FFF2-40B4-BE49-F238E27FC236}">
                  <a16:creationId xmlns:a16="http://schemas.microsoft.com/office/drawing/2014/main" id="{69BF4620-DE8F-953C-639A-1308CA84D1AA}"/>
                </a:ext>
              </a:extLst>
            </p:cNvPr>
            <p:cNvGraphicFramePr/>
            <p:nvPr/>
          </p:nvGraphicFramePr>
          <p:xfrm>
            <a:off x="764071" y="2673892"/>
            <a:ext cx="9706822" cy="40942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grpSp>
        <p:nvGrpSpPr>
          <p:cNvPr id="11" name="Group 10">
            <a:extLst>
              <a:ext uri="{FF2B5EF4-FFF2-40B4-BE49-F238E27FC236}">
                <a16:creationId xmlns:a16="http://schemas.microsoft.com/office/drawing/2014/main" id="{109FBCCB-ED7F-5D59-A012-6B3A22406A77}"/>
              </a:ext>
            </a:extLst>
          </p:cNvPr>
          <p:cNvGrpSpPr/>
          <p:nvPr/>
        </p:nvGrpSpPr>
        <p:grpSpPr>
          <a:xfrm>
            <a:off x="16484434" y="9236774"/>
            <a:ext cx="1707080" cy="964871"/>
            <a:chOff x="10989622" y="6157849"/>
            <a:chExt cx="1138053" cy="643247"/>
          </a:xfrm>
        </p:grpSpPr>
        <p:sp>
          <p:nvSpPr>
            <p:cNvPr id="12" name="Rectangle 11">
              <a:extLst>
                <a:ext uri="{FF2B5EF4-FFF2-40B4-BE49-F238E27FC236}">
                  <a16:creationId xmlns:a16="http://schemas.microsoft.com/office/drawing/2014/main" id="{75D6BFA1-F947-B649-B2BD-735C3443E623}"/>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13" name="Picture 12">
              <a:extLst>
                <a:ext uri="{FF2B5EF4-FFF2-40B4-BE49-F238E27FC236}">
                  <a16:creationId xmlns:a16="http://schemas.microsoft.com/office/drawing/2014/main" id="{C89C5FAD-654B-458E-BF3A-6E086AB42E73}"/>
                </a:ext>
              </a:extLst>
            </p:cNvPr>
            <p:cNvPicPr>
              <a:picLocks noChangeAspect="1"/>
            </p:cNvPicPr>
            <p:nvPr/>
          </p:nvPicPr>
          <p:blipFill>
            <a:blip r:embed="rId17"/>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1681049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DECE5B96-0936-D62D-E24B-92588D660FA0}"/>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31" name="Picture 30">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32" name="Oval 31">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33" name="Picture 32">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34" name="Picture 33">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35" name="Rectangle 34">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useBgFill="1">
        <p:nvSpPr>
          <p:cNvPr id="36" name="Rectangle 35">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8000" cy="10287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37"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66956" y="0"/>
            <a:ext cx="839208" cy="556446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1371600"/>
            <a:endParaRPr lang="en-US" sz="2700">
              <a:solidFill>
                <a:prstClr val="white"/>
              </a:solidFill>
              <a:latin typeface="Century Gothic" panose="020B0502020202020204"/>
            </a:endParaRPr>
          </a:p>
        </p:txBody>
      </p:sp>
      <p:sp>
        <p:nvSpPr>
          <p:cNvPr id="38" name="Freeform: Shape 37">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7486367" cy="10287002"/>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entury Gothic" panose="020B0502020202020204"/>
            </a:endParaRPr>
          </a:p>
        </p:txBody>
      </p:sp>
      <p:sp>
        <p:nvSpPr>
          <p:cNvPr id="29" name="Rectangle 28">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4" name="Slide Number Placeholder 3">
            <a:extLst>
              <a:ext uri="{FF2B5EF4-FFF2-40B4-BE49-F238E27FC236}">
                <a16:creationId xmlns:a16="http://schemas.microsoft.com/office/drawing/2014/main" id="{E3728C37-0401-70DD-761A-24739818D07A}"/>
              </a:ext>
            </a:extLst>
          </p:cNvPr>
          <p:cNvSpPr>
            <a:spLocks noGrp="1"/>
          </p:cNvSpPr>
          <p:nvPr>
            <p:ph type="sldNum" sz="quarter" idx="12"/>
          </p:nvPr>
        </p:nvSpPr>
        <p:spPr>
          <a:xfrm>
            <a:off x="15528811" y="443594"/>
            <a:ext cx="1257299" cy="1151531"/>
          </a:xfrm>
        </p:spPr>
        <p:txBody>
          <a:bodyPr vert="horz" lIns="137160" tIns="68580" rIns="137160" bIns="68580" rtlCol="0" anchor="b">
            <a:normAutofit/>
          </a:bodyPr>
          <a:lstStyle/>
          <a:p>
            <a:pPr defTabSz="685800">
              <a:spcAft>
                <a:spcPts val="900"/>
              </a:spcAft>
            </a:pPr>
            <a:fld id="{B67B645E-C5E5-4727-B977-D372A0AA71D9}" type="slidenum">
              <a:rPr lang="en-US">
                <a:solidFill>
                  <a:prstClr val="white">
                    <a:tint val="75000"/>
                  </a:prstClr>
                </a:solidFill>
                <a:latin typeface="Century Gothic" panose="020B0502020202020204"/>
              </a:rPr>
              <a:pPr defTabSz="685800">
                <a:spcAft>
                  <a:spcPts val="900"/>
                </a:spcAft>
              </a:pPr>
              <a:t>23</a:t>
            </a:fld>
            <a:endParaRPr lang="en-US">
              <a:solidFill>
                <a:prstClr val="white">
                  <a:tint val="75000"/>
                </a:prstClr>
              </a:solidFill>
              <a:latin typeface="Century Gothic" panose="020B0502020202020204"/>
            </a:endParaRPr>
          </a:p>
        </p:txBody>
      </p:sp>
      <p:sp>
        <p:nvSpPr>
          <p:cNvPr id="2" name="Title 1">
            <a:extLst>
              <a:ext uri="{FF2B5EF4-FFF2-40B4-BE49-F238E27FC236}">
                <a16:creationId xmlns:a16="http://schemas.microsoft.com/office/drawing/2014/main" id="{55830256-AC41-B0F2-EDE3-0EF5F11246D3}"/>
              </a:ext>
            </a:extLst>
          </p:cNvPr>
          <p:cNvSpPr>
            <a:spLocks noGrp="1"/>
          </p:cNvSpPr>
          <p:nvPr>
            <p:ph type="title"/>
          </p:nvPr>
        </p:nvSpPr>
        <p:spPr>
          <a:xfrm>
            <a:off x="880961" y="658100"/>
            <a:ext cx="5729643" cy="7344530"/>
          </a:xfrm>
        </p:spPr>
        <p:txBody>
          <a:bodyPr vert="horz" lIns="137160" tIns="68580" rIns="137160" bIns="68580" rtlCol="0" anchor="t">
            <a:normAutofit/>
          </a:bodyPr>
          <a:lstStyle/>
          <a:p>
            <a:pPr algn="r"/>
            <a:r>
              <a:rPr lang="en-US" sz="6300" b="1" dirty="0">
                <a:solidFill>
                  <a:schemeClr val="bg2"/>
                </a:solidFill>
              </a:rPr>
              <a:t>Communities for Climate Health</a:t>
            </a:r>
            <a:br>
              <a:rPr lang="en-US" sz="6300" b="1" dirty="0"/>
            </a:br>
            <a:r>
              <a:rPr lang="en-US" sz="6300" b="1" dirty="0">
                <a:solidFill>
                  <a:schemeClr val="bg2"/>
                </a:solidFill>
              </a:rPr>
              <a:t> Coalition (CCC)</a:t>
            </a:r>
          </a:p>
        </p:txBody>
      </p:sp>
      <p:sp>
        <p:nvSpPr>
          <p:cNvPr id="3" name="TextBox 2">
            <a:extLst>
              <a:ext uri="{FF2B5EF4-FFF2-40B4-BE49-F238E27FC236}">
                <a16:creationId xmlns:a16="http://schemas.microsoft.com/office/drawing/2014/main" id="{630CA53A-0126-C50A-6272-B3B73D4B1673}"/>
              </a:ext>
            </a:extLst>
          </p:cNvPr>
          <p:cNvSpPr txBox="1"/>
          <p:nvPr/>
        </p:nvSpPr>
        <p:spPr>
          <a:xfrm>
            <a:off x="6960047" y="657893"/>
            <a:ext cx="8880483" cy="9422712"/>
          </a:xfrm>
          <a:prstGeom prst="rect">
            <a:avLst/>
          </a:prstGeom>
        </p:spPr>
        <p:txBody>
          <a:bodyPr rot="0" spcFirstLastPara="0" vertOverflow="overflow" horzOverflow="overflow" vert="horz" lIns="137160" tIns="68580" rIns="137160" bIns="68580" numCol="1" spcCol="0" rtlCol="0" fromWordArt="0" anchor="t" anchorCtr="0" forceAA="0" compatLnSpc="1">
            <a:prstTxWarp prst="textNoShape">
              <a:avLst/>
            </a:prstTxWarp>
            <a:normAutofit fontScale="85000" lnSpcReduction="20000"/>
          </a:bodyPr>
          <a:lstStyle/>
          <a:p>
            <a:pPr marL="1114425" lvl="1" indent="-428625" defTabSz="685800">
              <a:lnSpc>
                <a:spcPct val="90000"/>
              </a:lnSpc>
              <a:spcBef>
                <a:spcPts val="1500"/>
              </a:spcBef>
              <a:buClr>
                <a:srgbClr val="ACD433"/>
              </a:buClr>
              <a:buSzPct val="80000"/>
              <a:buFont typeface="Wingdings 3,Sans-Serif" charset="2"/>
              <a:buChar char=""/>
            </a:pPr>
            <a:endParaRPr lang="en-US" sz="2250" dirty="0">
              <a:solidFill>
                <a:prstClr val="white"/>
              </a:solidFill>
              <a:latin typeface="Century Gothic" panose="020B0502020202020204"/>
            </a:endParaRPr>
          </a:p>
          <a:p>
            <a:pPr marL="1114425" lvl="1" indent="-428625" defTabSz="685800">
              <a:lnSpc>
                <a:spcPct val="90000"/>
              </a:lnSpc>
              <a:spcBef>
                <a:spcPts val="1500"/>
              </a:spcBef>
              <a:buFont typeface="Wingdings 3,Sans-Serif" charset="2"/>
              <a:buChar char=""/>
            </a:pPr>
            <a:r>
              <a:rPr lang="en-US" sz="3900" dirty="0">
                <a:solidFill>
                  <a:prstClr val="white"/>
                </a:solidFill>
                <a:latin typeface="Century Gothic" panose="020B0502020202020204"/>
              </a:rPr>
              <a:t> To build ongoing climate partnerships with community- and faith-based organizations and prompt responsive action from city agencies</a:t>
            </a:r>
          </a:p>
          <a:p>
            <a:pPr marL="1114425" lvl="1" indent="-428625" defTabSz="685800">
              <a:lnSpc>
                <a:spcPct val="90000"/>
              </a:lnSpc>
              <a:spcBef>
                <a:spcPts val="1500"/>
              </a:spcBef>
              <a:buFont typeface="Wingdings 3,Sans-Serif" charset="2"/>
              <a:buChar char=""/>
            </a:pPr>
            <a:endParaRPr lang="en-US" sz="3900" dirty="0">
              <a:solidFill>
                <a:prstClr val="white"/>
              </a:solidFill>
              <a:latin typeface="Century Gothic" panose="020B0502020202020204"/>
            </a:endParaRPr>
          </a:p>
          <a:p>
            <a:pPr marL="1114425" lvl="1" indent="-428625" defTabSz="685800">
              <a:lnSpc>
                <a:spcPct val="90000"/>
              </a:lnSpc>
              <a:spcBef>
                <a:spcPts val="1500"/>
              </a:spcBef>
              <a:buFont typeface="Wingdings 3,Sans-Serif" charset="2"/>
              <a:buChar char=""/>
            </a:pPr>
            <a:r>
              <a:rPr lang="en-US" sz="3900" dirty="0">
                <a:solidFill>
                  <a:prstClr val="white"/>
                </a:solidFill>
                <a:latin typeface="Century Gothic" panose="020B0502020202020204"/>
              </a:rPr>
              <a:t> Insights from the survey will inform funding proposals, resilience planning, and targeted programming, and the CER team will </a:t>
            </a:r>
            <a:r>
              <a:rPr lang="en-US" sz="3900">
                <a:solidFill>
                  <a:prstClr val="white"/>
                </a:solidFill>
                <a:latin typeface="Century Gothic" panose="020B0502020202020204"/>
              </a:rPr>
              <a:t>use the data to share recommendations on agency climate initiatives.</a:t>
            </a:r>
          </a:p>
          <a:p>
            <a:pPr marL="1114425" lvl="1" indent="-428625" defTabSz="685800">
              <a:lnSpc>
                <a:spcPct val="90000"/>
              </a:lnSpc>
              <a:spcBef>
                <a:spcPts val="1500"/>
              </a:spcBef>
              <a:buFont typeface="Wingdings 3,Sans-Serif" charset="2"/>
              <a:buChar char=""/>
            </a:pPr>
            <a:endParaRPr lang="en-US" sz="3900" dirty="0">
              <a:solidFill>
                <a:prstClr val="white"/>
              </a:solidFill>
              <a:latin typeface="Century Gothic" panose="020B0502020202020204"/>
            </a:endParaRPr>
          </a:p>
          <a:p>
            <a:pPr marL="1800225" lvl="2" indent="-428625" defTabSz="685800">
              <a:lnSpc>
                <a:spcPct val="90000"/>
              </a:lnSpc>
              <a:spcBef>
                <a:spcPts val="1500"/>
              </a:spcBef>
              <a:buFont typeface="Wingdings 3,Sans-Serif" charset="2"/>
              <a:buChar char=""/>
            </a:pPr>
            <a:r>
              <a:rPr lang="en-US" sz="3900" dirty="0">
                <a:solidFill>
                  <a:prstClr val="white"/>
                </a:solidFill>
                <a:latin typeface="Century Gothic" panose="020B0502020202020204"/>
              </a:rPr>
              <a:t> Public recognition  </a:t>
            </a:r>
          </a:p>
          <a:p>
            <a:pPr marL="1800225" lvl="2" indent="-428625" defTabSz="685800">
              <a:lnSpc>
                <a:spcPct val="90000"/>
              </a:lnSpc>
              <a:spcBef>
                <a:spcPts val="1500"/>
              </a:spcBef>
              <a:buFont typeface="Wingdings 3,Sans-Serif" charset="2"/>
              <a:buChar char=""/>
            </a:pPr>
            <a:r>
              <a:rPr lang="en-US" sz="3900" dirty="0">
                <a:solidFill>
                  <a:prstClr val="white"/>
                </a:solidFill>
                <a:latin typeface="Century Gothic" panose="020B0502020202020204"/>
              </a:rPr>
              <a:t> Networking and partnership building  </a:t>
            </a:r>
          </a:p>
          <a:p>
            <a:pPr marL="1800225" lvl="2" indent="-428625" defTabSz="685800">
              <a:lnSpc>
                <a:spcPct val="90000"/>
              </a:lnSpc>
              <a:spcBef>
                <a:spcPts val="1500"/>
              </a:spcBef>
              <a:buFont typeface="Wingdings 3,Sans-Serif" charset="2"/>
              <a:buChar char=""/>
            </a:pPr>
            <a:r>
              <a:rPr lang="en-US" sz="3900">
                <a:solidFill>
                  <a:prstClr val="white"/>
                </a:solidFill>
                <a:latin typeface="Century Gothic" panose="020B0502020202020204"/>
              </a:rPr>
              <a:t>Newsletter</a:t>
            </a:r>
            <a:endParaRPr lang="en-US" sz="3900" dirty="0">
              <a:solidFill>
                <a:prstClr val="white"/>
              </a:solidFill>
              <a:latin typeface="Century Gothic" panose="020B0502020202020204"/>
            </a:endParaRPr>
          </a:p>
          <a:p>
            <a:pPr marL="1800225" lvl="2" indent="-428625" defTabSz="685800">
              <a:lnSpc>
                <a:spcPct val="90000"/>
              </a:lnSpc>
              <a:spcBef>
                <a:spcPts val="1500"/>
              </a:spcBef>
              <a:buFont typeface="Wingdings 3,Sans-Serif" charset="2"/>
              <a:buChar char=""/>
            </a:pPr>
            <a:r>
              <a:rPr lang="en-US" sz="3900" dirty="0">
                <a:solidFill>
                  <a:prstClr val="white"/>
                </a:solidFill>
                <a:latin typeface="Century Gothic" panose="020B0502020202020204"/>
              </a:rPr>
              <a:t>Consultation with DOHMH</a:t>
            </a:r>
          </a:p>
          <a:p>
            <a:pPr marL="1114425" lvl="1" indent="-428625" defTabSz="685800">
              <a:lnSpc>
                <a:spcPct val="90000"/>
              </a:lnSpc>
              <a:spcBef>
                <a:spcPts val="1500"/>
              </a:spcBef>
              <a:buFont typeface="Wingdings 3,Sans-Serif" charset="2"/>
              <a:buChar char=""/>
            </a:pPr>
            <a:endParaRPr lang="en-US" sz="3900" dirty="0">
              <a:solidFill>
                <a:prstClr val="white"/>
              </a:solidFill>
              <a:latin typeface="Century Gothic" panose="020B0502020202020204"/>
            </a:endParaRPr>
          </a:p>
          <a:p>
            <a:pPr marL="428625" indent="-428625" defTabSz="685800">
              <a:lnSpc>
                <a:spcPct val="90000"/>
              </a:lnSpc>
              <a:spcBef>
                <a:spcPts val="1500"/>
              </a:spcBef>
              <a:buFont typeface="Wingdings 3,Sans-Serif" charset="2"/>
              <a:buChar char=""/>
            </a:pPr>
            <a:endParaRPr lang="en-US" sz="3900" dirty="0">
              <a:solidFill>
                <a:prstClr val="white"/>
              </a:solidFill>
              <a:latin typeface="Century Gothic" panose="020B0502020202020204"/>
            </a:endParaRPr>
          </a:p>
          <a:p>
            <a:pPr marL="685800" lvl="1" defTabSz="685800">
              <a:lnSpc>
                <a:spcPct val="90000"/>
              </a:lnSpc>
              <a:spcBef>
                <a:spcPts val="1500"/>
              </a:spcBef>
              <a:buClr>
                <a:srgbClr val="ACD433"/>
              </a:buClr>
              <a:buSzPct val="80000"/>
              <a:buFont typeface="Wingdings 3" charset="2"/>
              <a:buChar char=""/>
            </a:pPr>
            <a:endParaRPr lang="en-US" sz="2250" dirty="0">
              <a:solidFill>
                <a:prstClr val="white"/>
              </a:solidFill>
              <a:latin typeface="Century Gothic" panose="020B0502020202020204"/>
            </a:endParaRPr>
          </a:p>
        </p:txBody>
      </p:sp>
      <p:pic>
        <p:nvPicPr>
          <p:cNvPr id="12" name="Picture 11">
            <a:extLst>
              <a:ext uri="{FF2B5EF4-FFF2-40B4-BE49-F238E27FC236}">
                <a16:creationId xmlns:a16="http://schemas.microsoft.com/office/drawing/2014/main" id="{4E9EB239-F7F3-A844-9B38-FD7F059285F0}"/>
              </a:ext>
            </a:extLst>
          </p:cNvPr>
          <p:cNvPicPr>
            <a:picLocks noChangeAspect="1"/>
          </p:cNvPicPr>
          <p:nvPr/>
        </p:nvPicPr>
        <p:blipFill>
          <a:blip r:embed="rId7"/>
          <a:stretch>
            <a:fillRect/>
          </a:stretch>
        </p:blipFill>
        <p:spPr>
          <a:xfrm>
            <a:off x="2055916" y="5150922"/>
            <a:ext cx="5314211" cy="5373585"/>
          </a:xfrm>
          <a:prstGeom prst="rect">
            <a:avLst/>
          </a:prstGeom>
        </p:spPr>
      </p:pic>
      <p:grpSp>
        <p:nvGrpSpPr>
          <p:cNvPr id="5" name="Group 4">
            <a:extLst>
              <a:ext uri="{FF2B5EF4-FFF2-40B4-BE49-F238E27FC236}">
                <a16:creationId xmlns:a16="http://schemas.microsoft.com/office/drawing/2014/main" id="{F6C1CB18-15D1-C7B5-0379-AE0B0057C09D}"/>
              </a:ext>
            </a:extLst>
          </p:cNvPr>
          <p:cNvGrpSpPr/>
          <p:nvPr/>
        </p:nvGrpSpPr>
        <p:grpSpPr>
          <a:xfrm>
            <a:off x="16484434" y="9236774"/>
            <a:ext cx="1707080" cy="964871"/>
            <a:chOff x="10989622" y="6157849"/>
            <a:chExt cx="1138053" cy="643247"/>
          </a:xfrm>
        </p:grpSpPr>
        <p:sp>
          <p:nvSpPr>
            <p:cNvPr id="6" name="Rectangle 5">
              <a:extLst>
                <a:ext uri="{FF2B5EF4-FFF2-40B4-BE49-F238E27FC236}">
                  <a16:creationId xmlns:a16="http://schemas.microsoft.com/office/drawing/2014/main" id="{FD4BA3C5-27FB-411A-3D6E-F0780E72BBA0}"/>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6EA99FB2-8960-F630-5E83-3C1F0BF8F1FB}"/>
                </a:ext>
              </a:extLst>
            </p:cNvPr>
            <p:cNvPicPr>
              <a:picLocks noChangeAspect="1"/>
            </p:cNvPicPr>
            <p:nvPr/>
          </p:nvPicPr>
          <p:blipFill>
            <a:blip r:embed="rId8"/>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344728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CC25EE42-B3D5-AD1E-48BE-54CEFF2E3D79}"/>
              </a:ext>
            </a:extLst>
          </p:cNvPr>
          <p:cNvSpPr>
            <a:spLocks noGrp="1"/>
          </p:cNvSpPr>
          <p:nvPr>
            <p:ph type="title"/>
          </p:nvPr>
        </p:nvSpPr>
        <p:spPr>
          <a:xfrm>
            <a:off x="5266488" y="3311495"/>
            <a:ext cx="8479632" cy="3881438"/>
          </a:xfrm>
        </p:spPr>
        <p:txBody>
          <a:bodyPr/>
          <a:lstStyle/>
          <a:p>
            <a:r>
              <a:rPr lang="en-US" b="1"/>
              <a:t>Thank you</a:t>
            </a:r>
          </a:p>
        </p:txBody>
      </p:sp>
      <p:pic>
        <p:nvPicPr>
          <p:cNvPr id="2" name="Picture 1">
            <a:extLst>
              <a:ext uri="{FF2B5EF4-FFF2-40B4-BE49-F238E27FC236}">
                <a16:creationId xmlns:a16="http://schemas.microsoft.com/office/drawing/2014/main" id="{FB929DAA-3C57-7043-A118-DF7DFB1FE2A7}"/>
              </a:ext>
            </a:extLst>
          </p:cNvPr>
          <p:cNvPicPr>
            <a:picLocks noChangeAspect="1"/>
          </p:cNvPicPr>
          <p:nvPr/>
        </p:nvPicPr>
        <p:blipFill>
          <a:blip r:embed="rId2"/>
          <a:stretch>
            <a:fillRect/>
          </a:stretch>
        </p:blipFill>
        <p:spPr>
          <a:xfrm>
            <a:off x="8188500" y="762713"/>
            <a:ext cx="1732128" cy="1813400"/>
          </a:xfrm>
          <a:prstGeom prst="rect">
            <a:avLst/>
          </a:prstGeom>
        </p:spPr>
      </p:pic>
      <p:pic>
        <p:nvPicPr>
          <p:cNvPr id="4" name="Picture 3">
            <a:extLst>
              <a:ext uri="{FF2B5EF4-FFF2-40B4-BE49-F238E27FC236}">
                <a16:creationId xmlns:a16="http://schemas.microsoft.com/office/drawing/2014/main" id="{1CA17CAB-1931-0C35-0900-8C117DC8BAF8}"/>
              </a:ext>
            </a:extLst>
          </p:cNvPr>
          <p:cNvPicPr>
            <a:picLocks noChangeAspect="1"/>
          </p:cNvPicPr>
          <p:nvPr/>
        </p:nvPicPr>
        <p:blipFill>
          <a:blip r:embed="rId3"/>
          <a:srcRect t="1078" b="-1293"/>
          <a:stretch>
            <a:fillRect/>
          </a:stretch>
        </p:blipFill>
        <p:spPr>
          <a:xfrm>
            <a:off x="0" y="3390488"/>
            <a:ext cx="18288000" cy="6905354"/>
          </a:xfrm>
          <a:prstGeom prst="rect">
            <a:avLst/>
          </a:prstGeom>
        </p:spPr>
      </p:pic>
      <p:pic>
        <p:nvPicPr>
          <p:cNvPr id="6" name="Picture 5">
            <a:extLst>
              <a:ext uri="{FF2B5EF4-FFF2-40B4-BE49-F238E27FC236}">
                <a16:creationId xmlns:a16="http://schemas.microsoft.com/office/drawing/2014/main" id="{DDD43946-FA09-746F-3CA5-3BCDB83783CE}"/>
              </a:ext>
            </a:extLst>
          </p:cNvPr>
          <p:cNvPicPr>
            <a:picLocks noChangeAspect="1"/>
          </p:cNvPicPr>
          <p:nvPr/>
        </p:nvPicPr>
        <p:blipFill>
          <a:blip r:embed="rId4"/>
          <a:srcRect r="49594" b="-325"/>
          <a:stretch>
            <a:fillRect/>
          </a:stretch>
        </p:blipFill>
        <p:spPr>
          <a:xfrm>
            <a:off x="18673949" y="-409052"/>
            <a:ext cx="3547767" cy="3608862"/>
          </a:xfrm>
          <a:prstGeom prst="rect">
            <a:avLst/>
          </a:prstGeom>
        </p:spPr>
      </p:pic>
      <p:grpSp>
        <p:nvGrpSpPr>
          <p:cNvPr id="3" name="Group 2">
            <a:extLst>
              <a:ext uri="{FF2B5EF4-FFF2-40B4-BE49-F238E27FC236}">
                <a16:creationId xmlns:a16="http://schemas.microsoft.com/office/drawing/2014/main" id="{4D72D433-749B-DF54-4C3C-5F49F468E82B}"/>
              </a:ext>
            </a:extLst>
          </p:cNvPr>
          <p:cNvGrpSpPr/>
          <p:nvPr/>
        </p:nvGrpSpPr>
        <p:grpSpPr>
          <a:xfrm>
            <a:off x="16484434" y="9236774"/>
            <a:ext cx="1707080" cy="964871"/>
            <a:chOff x="10989622" y="6157849"/>
            <a:chExt cx="1138053" cy="643247"/>
          </a:xfrm>
        </p:grpSpPr>
        <p:sp>
          <p:nvSpPr>
            <p:cNvPr id="5" name="Rectangle 4">
              <a:extLst>
                <a:ext uri="{FF2B5EF4-FFF2-40B4-BE49-F238E27FC236}">
                  <a16:creationId xmlns:a16="http://schemas.microsoft.com/office/drawing/2014/main" id="{4893F5F6-D9B8-ABC2-C463-0130369AAF7D}"/>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7CCBB1D3-1CDD-846E-C2DA-2F1439705CA5}"/>
                </a:ext>
              </a:extLst>
            </p:cNvPr>
            <p:cNvPicPr>
              <a:picLocks noChangeAspect="1"/>
            </p:cNvPicPr>
            <p:nvPr/>
          </p:nvPicPr>
          <p:blipFill>
            <a:blip r:embed="rId5"/>
            <a:stretch>
              <a:fillRect/>
            </a:stretch>
          </p:blipFill>
          <p:spPr>
            <a:xfrm>
              <a:off x="11058587" y="6258296"/>
              <a:ext cx="1000125" cy="457200"/>
            </a:xfrm>
            <a:prstGeom prst="rect">
              <a:avLst/>
            </a:prstGeom>
          </p:spPr>
        </p:pic>
      </p:grpSp>
      <p:sp>
        <p:nvSpPr>
          <p:cNvPr id="8" name="TextBox 7">
            <a:extLst>
              <a:ext uri="{FF2B5EF4-FFF2-40B4-BE49-F238E27FC236}">
                <a16:creationId xmlns:a16="http://schemas.microsoft.com/office/drawing/2014/main" id="{CC4D449E-1D24-1980-8E1E-11364C0E56FF}"/>
              </a:ext>
            </a:extLst>
          </p:cNvPr>
          <p:cNvSpPr txBox="1"/>
          <p:nvPr/>
        </p:nvSpPr>
        <p:spPr>
          <a:xfrm>
            <a:off x="6530807" y="4563174"/>
            <a:ext cx="5574441" cy="138499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r>
              <a:rPr lang="en-US" sz="2700">
                <a:solidFill>
                  <a:prstClr val="white"/>
                </a:solidFill>
                <a:latin typeface="Century Gothic" panose="020B0502020202020204"/>
              </a:rPr>
              <a:t>Eddy Pierre </a:t>
            </a:r>
            <a:r>
              <a:rPr lang="en-US" sz="2700" dirty="0">
                <a:solidFill>
                  <a:prstClr val="white"/>
                </a:solidFill>
                <a:latin typeface="Century Gothic" panose="020B0502020202020204"/>
              </a:rPr>
              <a:t>epierre3@health.nyc.gov</a:t>
            </a:r>
          </a:p>
          <a:p>
            <a:pPr algn="ctr" defTabSz="1371600"/>
            <a:endParaRPr lang="en-US" sz="2700" dirty="0">
              <a:solidFill>
                <a:prstClr val="white"/>
              </a:solidFill>
              <a:latin typeface="Century Gothic" panose="020B0502020202020204"/>
            </a:endParaRPr>
          </a:p>
        </p:txBody>
      </p:sp>
    </p:spTree>
    <p:extLst>
      <p:ext uri="{BB962C8B-B14F-4D97-AF65-F5344CB8AC3E}">
        <p14:creationId xmlns:p14="http://schemas.microsoft.com/office/powerpoint/2010/main" val="198843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36AAF-4789-B9D7-C47B-9E2796F713C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C340BE-9265-C38C-0B78-2C5F8C444B17}"/>
              </a:ext>
            </a:extLst>
          </p:cNvPr>
          <p:cNvGrpSpPr/>
          <p:nvPr/>
        </p:nvGrpSpPr>
        <p:grpSpPr>
          <a:xfrm>
            <a:off x="-3046975" y="-3489084"/>
            <a:ext cx="3741644" cy="4517784"/>
            <a:chOff x="0" y="0"/>
            <a:chExt cx="985453" cy="1189869"/>
          </a:xfrm>
        </p:grpSpPr>
        <p:sp>
          <p:nvSpPr>
            <p:cNvPr id="3" name="Freeform 3">
              <a:extLst>
                <a:ext uri="{FF2B5EF4-FFF2-40B4-BE49-F238E27FC236}">
                  <a16:creationId xmlns:a16="http://schemas.microsoft.com/office/drawing/2014/main" id="{F29BBF9C-A37D-EC0B-82A7-BA1D6DB6E45D}"/>
                </a:ext>
              </a:extLst>
            </p:cNvPr>
            <p:cNvSpPr/>
            <p:nvPr/>
          </p:nvSpPr>
          <p:spPr>
            <a:xfrm>
              <a:off x="0" y="0"/>
              <a:ext cx="985454" cy="1189869"/>
            </a:xfrm>
            <a:custGeom>
              <a:avLst/>
              <a:gdLst/>
              <a:ahLst/>
              <a:cxnLst/>
              <a:rect l="l" t="t" r="r" b="b"/>
              <a:pathLst>
                <a:path w="985454" h="1189869">
                  <a:moveTo>
                    <a:pt x="0" y="0"/>
                  </a:moveTo>
                  <a:lnTo>
                    <a:pt x="985454" y="0"/>
                  </a:lnTo>
                  <a:lnTo>
                    <a:pt x="985454" y="1189869"/>
                  </a:lnTo>
                  <a:lnTo>
                    <a:pt x="0" y="1189869"/>
                  </a:lnTo>
                  <a:close/>
                </a:path>
              </a:pathLst>
            </a:custGeom>
            <a:solidFill>
              <a:srgbClr val="011C50"/>
            </a:solidFill>
          </p:spPr>
          <p:txBody>
            <a:bodyPr/>
            <a:lstStyle/>
            <a:p>
              <a:endParaRPr lang="en-US"/>
            </a:p>
          </p:txBody>
        </p:sp>
        <p:sp>
          <p:nvSpPr>
            <p:cNvPr id="4" name="TextBox 4">
              <a:extLst>
                <a:ext uri="{FF2B5EF4-FFF2-40B4-BE49-F238E27FC236}">
                  <a16:creationId xmlns:a16="http://schemas.microsoft.com/office/drawing/2014/main" id="{F3D1042B-6DAA-DFC1-AE04-39CF05C69E2E}"/>
                </a:ext>
              </a:extLst>
            </p:cNvPr>
            <p:cNvSpPr txBox="1"/>
            <p:nvPr/>
          </p:nvSpPr>
          <p:spPr>
            <a:xfrm>
              <a:off x="0" y="-38100"/>
              <a:ext cx="985453" cy="122796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B4AC4D65-F1D3-2DC4-A8EB-6483A307EBCE}"/>
              </a:ext>
            </a:extLst>
          </p:cNvPr>
          <p:cNvGrpSpPr/>
          <p:nvPr/>
        </p:nvGrpSpPr>
        <p:grpSpPr>
          <a:xfrm>
            <a:off x="11710369" y="7216381"/>
            <a:ext cx="7283915" cy="6141239"/>
            <a:chOff x="0" y="0"/>
            <a:chExt cx="1918397" cy="1617446"/>
          </a:xfrm>
        </p:grpSpPr>
        <p:sp>
          <p:nvSpPr>
            <p:cNvPr id="6" name="Freeform 6">
              <a:extLst>
                <a:ext uri="{FF2B5EF4-FFF2-40B4-BE49-F238E27FC236}">
                  <a16:creationId xmlns:a16="http://schemas.microsoft.com/office/drawing/2014/main" id="{86E40599-0090-9144-52F8-F366961EE75B}"/>
                </a:ext>
              </a:extLst>
            </p:cNvPr>
            <p:cNvSpPr/>
            <p:nvPr/>
          </p:nvSpPr>
          <p:spPr>
            <a:xfrm>
              <a:off x="0" y="0"/>
              <a:ext cx="1918397" cy="1617446"/>
            </a:xfrm>
            <a:custGeom>
              <a:avLst/>
              <a:gdLst/>
              <a:ahLst/>
              <a:cxnLst/>
              <a:rect l="l" t="t" r="r" b="b"/>
              <a:pathLst>
                <a:path w="1918397" h="1617446">
                  <a:moveTo>
                    <a:pt x="0" y="0"/>
                  </a:moveTo>
                  <a:lnTo>
                    <a:pt x="1918397" y="0"/>
                  </a:lnTo>
                  <a:lnTo>
                    <a:pt x="1918397" y="1617446"/>
                  </a:lnTo>
                  <a:lnTo>
                    <a:pt x="0" y="1617446"/>
                  </a:lnTo>
                  <a:close/>
                </a:path>
              </a:pathLst>
            </a:custGeom>
            <a:solidFill>
              <a:srgbClr val="011C50"/>
            </a:solidFill>
          </p:spPr>
          <p:txBody>
            <a:bodyPr/>
            <a:lstStyle/>
            <a:p>
              <a:endParaRPr lang="en-US"/>
            </a:p>
          </p:txBody>
        </p:sp>
        <p:sp>
          <p:nvSpPr>
            <p:cNvPr id="7" name="TextBox 7">
              <a:extLst>
                <a:ext uri="{FF2B5EF4-FFF2-40B4-BE49-F238E27FC236}">
                  <a16:creationId xmlns:a16="http://schemas.microsoft.com/office/drawing/2014/main" id="{3CB2F124-4840-9618-D7DB-2EF747764B13}"/>
                </a:ext>
              </a:extLst>
            </p:cNvPr>
            <p:cNvSpPr txBox="1"/>
            <p:nvPr/>
          </p:nvSpPr>
          <p:spPr>
            <a:xfrm>
              <a:off x="0" y="-38100"/>
              <a:ext cx="1918397" cy="165554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5339F52F-C9E0-4A91-2408-375489A6364B}"/>
              </a:ext>
            </a:extLst>
          </p:cNvPr>
          <p:cNvSpPr/>
          <p:nvPr/>
        </p:nvSpPr>
        <p:spPr>
          <a:xfrm>
            <a:off x="11710369" y="6431546"/>
            <a:ext cx="756869" cy="756869"/>
          </a:xfrm>
          <a:custGeom>
            <a:avLst/>
            <a:gdLst/>
            <a:ahLst/>
            <a:cxnLst/>
            <a:rect l="l" t="t" r="r" b="b"/>
            <a:pathLst>
              <a:path w="756869" h="756869">
                <a:moveTo>
                  <a:pt x="0" y="0"/>
                </a:moveTo>
                <a:lnTo>
                  <a:pt x="756868" y="0"/>
                </a:lnTo>
                <a:lnTo>
                  <a:pt x="756868" y="756869"/>
                </a:lnTo>
                <a:lnTo>
                  <a:pt x="0" y="75686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075164AF-F582-E51C-4A0F-DF21864D085A}"/>
              </a:ext>
            </a:extLst>
          </p:cNvPr>
          <p:cNvGrpSpPr/>
          <p:nvPr/>
        </p:nvGrpSpPr>
        <p:grpSpPr>
          <a:xfrm>
            <a:off x="-2466399" y="9258300"/>
            <a:ext cx="18645912" cy="1350648"/>
            <a:chOff x="0" y="0"/>
            <a:chExt cx="4910858" cy="355726"/>
          </a:xfrm>
        </p:grpSpPr>
        <p:sp>
          <p:nvSpPr>
            <p:cNvPr id="10" name="Freeform 10">
              <a:extLst>
                <a:ext uri="{FF2B5EF4-FFF2-40B4-BE49-F238E27FC236}">
                  <a16:creationId xmlns:a16="http://schemas.microsoft.com/office/drawing/2014/main" id="{FAC9AFB4-8A54-EC90-C4C8-5EA4DF155ACF}"/>
                </a:ext>
              </a:extLst>
            </p:cNvPr>
            <p:cNvSpPr/>
            <p:nvPr/>
          </p:nvSpPr>
          <p:spPr>
            <a:xfrm>
              <a:off x="0" y="0"/>
              <a:ext cx="4910858" cy="355726"/>
            </a:xfrm>
            <a:custGeom>
              <a:avLst/>
              <a:gdLst/>
              <a:ahLst/>
              <a:cxnLst/>
              <a:rect l="l" t="t" r="r" b="b"/>
              <a:pathLst>
                <a:path w="4910858" h="355726">
                  <a:moveTo>
                    <a:pt x="0" y="0"/>
                  </a:moveTo>
                  <a:lnTo>
                    <a:pt x="4910858" y="0"/>
                  </a:lnTo>
                  <a:lnTo>
                    <a:pt x="4910858" y="355726"/>
                  </a:lnTo>
                  <a:lnTo>
                    <a:pt x="0" y="355726"/>
                  </a:lnTo>
                  <a:close/>
                </a:path>
              </a:pathLst>
            </a:custGeom>
            <a:ln w="38100" cap="sq">
              <a:solidFill>
                <a:srgbClr val="D9D9D9"/>
              </a:solidFill>
              <a:prstDash val="solid"/>
              <a:miter/>
            </a:ln>
          </p:spPr>
          <p:txBody>
            <a:bodyPr/>
            <a:lstStyle/>
            <a:p>
              <a:endParaRPr lang="en-US"/>
            </a:p>
          </p:txBody>
        </p:sp>
        <p:sp>
          <p:nvSpPr>
            <p:cNvPr id="11" name="TextBox 11">
              <a:extLst>
                <a:ext uri="{FF2B5EF4-FFF2-40B4-BE49-F238E27FC236}">
                  <a16:creationId xmlns:a16="http://schemas.microsoft.com/office/drawing/2014/main" id="{0AED9098-B438-67D6-1F42-37D4CCD6C002}"/>
                </a:ext>
              </a:extLst>
            </p:cNvPr>
            <p:cNvSpPr txBox="1"/>
            <p:nvPr/>
          </p:nvSpPr>
          <p:spPr>
            <a:xfrm>
              <a:off x="0" y="-38100"/>
              <a:ext cx="4910858" cy="39382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a:extLst>
              <a:ext uri="{FF2B5EF4-FFF2-40B4-BE49-F238E27FC236}">
                <a16:creationId xmlns:a16="http://schemas.microsoft.com/office/drawing/2014/main" id="{F9F98035-D569-EBED-3869-44176FE9F53E}"/>
              </a:ext>
            </a:extLst>
          </p:cNvPr>
          <p:cNvSpPr/>
          <p:nvPr/>
        </p:nvSpPr>
        <p:spPr>
          <a:xfrm>
            <a:off x="1317935" y="3694549"/>
            <a:ext cx="769354" cy="769354"/>
          </a:xfrm>
          <a:custGeom>
            <a:avLst/>
            <a:gdLst/>
            <a:ahLst/>
            <a:cxnLst/>
            <a:rect l="l" t="t" r="r" b="b"/>
            <a:pathLst>
              <a:path w="769354" h="769354">
                <a:moveTo>
                  <a:pt x="0" y="0"/>
                </a:moveTo>
                <a:lnTo>
                  <a:pt x="769354" y="0"/>
                </a:lnTo>
                <a:lnTo>
                  <a:pt x="769354" y="769354"/>
                </a:lnTo>
                <a:lnTo>
                  <a:pt x="0" y="76935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51494D56-C689-8032-6E14-1B5AEF5CCB6A}"/>
              </a:ext>
            </a:extLst>
          </p:cNvPr>
          <p:cNvSpPr/>
          <p:nvPr/>
        </p:nvSpPr>
        <p:spPr>
          <a:xfrm>
            <a:off x="1317935" y="5079202"/>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6F983F73-4AF2-441A-47A9-4BA3D63EDA55}"/>
              </a:ext>
            </a:extLst>
          </p:cNvPr>
          <p:cNvSpPr/>
          <p:nvPr/>
        </p:nvSpPr>
        <p:spPr>
          <a:xfrm>
            <a:off x="1317935" y="6649797"/>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a:extLst>
              <a:ext uri="{FF2B5EF4-FFF2-40B4-BE49-F238E27FC236}">
                <a16:creationId xmlns:a16="http://schemas.microsoft.com/office/drawing/2014/main" id="{9D2843CD-2BB1-D46C-ABDF-C2F2DF44533A}"/>
              </a:ext>
            </a:extLst>
          </p:cNvPr>
          <p:cNvSpPr txBox="1"/>
          <p:nvPr/>
        </p:nvSpPr>
        <p:spPr>
          <a:xfrm>
            <a:off x="1141587" y="1143000"/>
            <a:ext cx="11642323" cy="1641475"/>
          </a:xfrm>
          <a:prstGeom prst="rect">
            <a:avLst/>
          </a:prstGeom>
        </p:spPr>
        <p:txBody>
          <a:bodyPr lIns="0" tIns="0" rIns="0" bIns="0" rtlCol="0" anchor="t">
            <a:spAutoFit/>
          </a:bodyPr>
          <a:lstStyle/>
          <a:p>
            <a:pPr algn="l">
              <a:lnSpc>
                <a:spcPts val="6400"/>
              </a:lnSpc>
            </a:pPr>
            <a:r>
              <a:rPr lang="en-US" sz="6400" dirty="0">
                <a:solidFill>
                  <a:srgbClr val="545454"/>
                </a:solidFill>
                <a:latin typeface="Bernoru"/>
                <a:ea typeface="Bernoru"/>
                <a:cs typeface="Bernoru"/>
                <a:sym typeface="Bernoru"/>
              </a:rPr>
              <a:t>GROUND THIS WORK IN COMMUNITY EXPERIENCE</a:t>
            </a:r>
          </a:p>
        </p:txBody>
      </p:sp>
      <p:sp>
        <p:nvSpPr>
          <p:cNvPr id="17" name="TextBox 17">
            <a:extLst>
              <a:ext uri="{FF2B5EF4-FFF2-40B4-BE49-F238E27FC236}">
                <a16:creationId xmlns:a16="http://schemas.microsoft.com/office/drawing/2014/main" id="{D9D902EC-6B9B-4C22-52BB-A0C871E54442}"/>
              </a:ext>
            </a:extLst>
          </p:cNvPr>
          <p:cNvSpPr txBox="1"/>
          <p:nvPr/>
        </p:nvSpPr>
        <p:spPr>
          <a:xfrm>
            <a:off x="2325175" y="3634726"/>
            <a:ext cx="6523967" cy="864660"/>
          </a:xfrm>
          <a:prstGeom prst="rect">
            <a:avLst/>
          </a:prstGeom>
        </p:spPr>
        <p:txBody>
          <a:bodyPr lIns="0" tIns="0" rIns="0" bIns="0" rtlCol="0" anchor="t">
            <a:spAutoFit/>
          </a:bodyPr>
          <a:lstStyle/>
          <a:p>
            <a:pPr marL="0" lvl="0" indent="0" algn="l">
              <a:lnSpc>
                <a:spcPts val="3499"/>
              </a:lnSpc>
              <a:spcBef>
                <a:spcPct val="0"/>
              </a:spcBef>
            </a:pPr>
            <a:r>
              <a:rPr lang="en-US" sz="2499" b="1" dirty="0">
                <a:solidFill>
                  <a:srgbClr val="803137"/>
                </a:solidFill>
                <a:latin typeface="Montserrat Bold"/>
                <a:ea typeface="Montserrat Bold"/>
                <a:cs typeface="Montserrat Bold"/>
                <a:sym typeface="Montserrat Bold"/>
              </a:rPr>
              <a:t>Community partners are seeing climate impacts every day.</a:t>
            </a:r>
          </a:p>
        </p:txBody>
      </p:sp>
      <p:sp>
        <p:nvSpPr>
          <p:cNvPr id="18" name="TextBox 18">
            <a:extLst>
              <a:ext uri="{FF2B5EF4-FFF2-40B4-BE49-F238E27FC236}">
                <a16:creationId xmlns:a16="http://schemas.microsoft.com/office/drawing/2014/main" id="{42F69179-B883-02DC-EBD0-3157477BFEB8}"/>
              </a:ext>
            </a:extLst>
          </p:cNvPr>
          <p:cNvSpPr txBox="1"/>
          <p:nvPr/>
        </p:nvSpPr>
        <p:spPr>
          <a:xfrm>
            <a:off x="2325175" y="5041102"/>
            <a:ext cx="6523967" cy="864660"/>
          </a:xfrm>
          <a:prstGeom prst="rect">
            <a:avLst/>
          </a:prstGeom>
        </p:spPr>
        <p:txBody>
          <a:bodyPr lIns="0" tIns="0" rIns="0" bIns="0" rtlCol="0" anchor="t">
            <a:spAutoFit/>
          </a:bodyPr>
          <a:lstStyle/>
          <a:p>
            <a:pPr marL="0" lvl="0" indent="0" algn="l">
              <a:lnSpc>
                <a:spcPts val="3499"/>
              </a:lnSpc>
              <a:spcBef>
                <a:spcPct val="0"/>
              </a:spcBef>
            </a:pPr>
            <a:r>
              <a:rPr lang="en-US" sz="2499" b="1" dirty="0">
                <a:solidFill>
                  <a:srgbClr val="803137"/>
                </a:solidFill>
                <a:latin typeface="Montserrat Bold"/>
                <a:ea typeface="Montserrat Bold"/>
                <a:cs typeface="Montserrat Bold"/>
                <a:sym typeface="Montserrat Bold"/>
              </a:rPr>
              <a:t>Climate and health impacts are experienced through SDHO.</a:t>
            </a:r>
          </a:p>
        </p:txBody>
      </p:sp>
      <p:sp>
        <p:nvSpPr>
          <p:cNvPr id="19" name="TextBox 19">
            <a:extLst>
              <a:ext uri="{FF2B5EF4-FFF2-40B4-BE49-F238E27FC236}">
                <a16:creationId xmlns:a16="http://schemas.microsoft.com/office/drawing/2014/main" id="{43BB865A-9EAF-C65D-42B4-794EE5F64D72}"/>
              </a:ext>
            </a:extLst>
          </p:cNvPr>
          <p:cNvSpPr txBox="1"/>
          <p:nvPr/>
        </p:nvSpPr>
        <p:spPr>
          <a:xfrm>
            <a:off x="2325175" y="6625427"/>
            <a:ext cx="6523967" cy="864660"/>
          </a:xfrm>
          <a:prstGeom prst="rect">
            <a:avLst/>
          </a:prstGeom>
        </p:spPr>
        <p:txBody>
          <a:bodyPr lIns="0" tIns="0" rIns="0" bIns="0" rtlCol="0" anchor="t">
            <a:spAutoFit/>
          </a:bodyPr>
          <a:lstStyle/>
          <a:p>
            <a:pPr marL="0" lvl="0" indent="0" algn="l">
              <a:lnSpc>
                <a:spcPts val="3499"/>
              </a:lnSpc>
              <a:spcBef>
                <a:spcPct val="0"/>
              </a:spcBef>
            </a:pPr>
            <a:r>
              <a:rPr lang="en-US" sz="2499" b="1" dirty="0">
                <a:solidFill>
                  <a:srgbClr val="803137"/>
                </a:solidFill>
                <a:latin typeface="Montserrat Bold"/>
                <a:ea typeface="Montserrat Bold"/>
                <a:cs typeface="Montserrat Bold"/>
                <a:sym typeface="Montserrat Bold"/>
              </a:rPr>
              <a:t>Behavioral health reflects instability, stress, and access gaps.</a:t>
            </a:r>
          </a:p>
        </p:txBody>
      </p:sp>
      <p:sp>
        <p:nvSpPr>
          <p:cNvPr id="20" name="TextBox 20">
            <a:extLst>
              <a:ext uri="{FF2B5EF4-FFF2-40B4-BE49-F238E27FC236}">
                <a16:creationId xmlns:a16="http://schemas.microsoft.com/office/drawing/2014/main" id="{BE60D431-7D6B-A8C6-7725-3AD8CF3D2091}"/>
              </a:ext>
            </a:extLst>
          </p:cNvPr>
          <p:cNvSpPr txBox="1"/>
          <p:nvPr/>
        </p:nvSpPr>
        <p:spPr>
          <a:xfrm>
            <a:off x="1141587" y="8209834"/>
            <a:ext cx="8355199" cy="864660"/>
          </a:xfrm>
          <a:prstGeom prst="rect">
            <a:avLst/>
          </a:prstGeom>
        </p:spPr>
        <p:txBody>
          <a:bodyPr lIns="0" tIns="0" rIns="0" bIns="0" rtlCol="0" anchor="t">
            <a:spAutoFit/>
          </a:bodyPr>
          <a:lstStyle/>
          <a:p>
            <a:pPr algn="just">
              <a:lnSpc>
                <a:spcPts val="3499"/>
              </a:lnSpc>
            </a:pPr>
            <a:r>
              <a:rPr lang="en-US" sz="2499" dirty="0">
                <a:solidFill>
                  <a:srgbClr val="000000"/>
                </a:solidFill>
                <a:latin typeface="Montserrat"/>
                <a:ea typeface="Montserrat"/>
                <a:cs typeface="Montserrat"/>
                <a:sym typeface="Montserrat"/>
              </a:rPr>
              <a:t>Understanding lived experience is essential to shaping effective response.</a:t>
            </a:r>
          </a:p>
        </p:txBody>
      </p:sp>
      <p:sp>
        <p:nvSpPr>
          <p:cNvPr id="23" name="Freeform 13">
            <a:extLst>
              <a:ext uri="{FF2B5EF4-FFF2-40B4-BE49-F238E27FC236}">
                <a16:creationId xmlns:a16="http://schemas.microsoft.com/office/drawing/2014/main" id="{A98DCBAD-E276-F539-9649-D923863C3609}"/>
              </a:ext>
            </a:extLst>
          </p:cNvPr>
          <p:cNvSpPr/>
          <p:nvPr/>
        </p:nvSpPr>
        <p:spPr>
          <a:xfrm>
            <a:off x="11710369" y="3608876"/>
            <a:ext cx="5683408" cy="2152890"/>
          </a:xfrm>
          <a:custGeom>
            <a:avLst/>
            <a:gdLst/>
            <a:ahLst/>
            <a:cxnLst/>
            <a:rect l="l" t="t" r="r" b="b"/>
            <a:pathLst>
              <a:path w="3077442" h="1014901">
                <a:moveTo>
                  <a:pt x="0" y="0"/>
                </a:moveTo>
                <a:lnTo>
                  <a:pt x="3077442" y="0"/>
                </a:lnTo>
                <a:lnTo>
                  <a:pt x="3077442" y="1014901"/>
                </a:lnTo>
                <a:lnTo>
                  <a:pt x="0" y="1014901"/>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79589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ctrTitle"/>
          </p:nvPr>
        </p:nvSpPr>
        <p:spPr>
          <a:xfrm>
            <a:off x="504300" y="4102250"/>
            <a:ext cx="16945200" cy="3460200"/>
          </a:xfrm>
          <a:prstGeom prst="rect">
            <a:avLst/>
          </a:prstGeom>
        </p:spPr>
        <p:txBody>
          <a:bodyPr spcFirstLastPara="1" wrap="square" lIns="182850" tIns="182850" rIns="182850" bIns="182850" anchor="b" anchorCtr="0">
            <a:normAutofit/>
          </a:bodyPr>
          <a:lstStyle/>
          <a:p>
            <a:r>
              <a:rPr lang="en-CA"/>
              <a:t>Climate Change and Public Health</a:t>
            </a:r>
            <a:endParaRPr/>
          </a:p>
          <a:p>
            <a:endParaRPr/>
          </a:p>
        </p:txBody>
      </p:sp>
      <p:sp>
        <p:nvSpPr>
          <p:cNvPr id="192" name="Google Shape;192;p33"/>
          <p:cNvSpPr txBox="1">
            <a:spLocks noGrp="1"/>
          </p:cNvSpPr>
          <p:nvPr>
            <p:ph type="subTitle" idx="1"/>
          </p:nvPr>
        </p:nvSpPr>
        <p:spPr>
          <a:xfrm>
            <a:off x="2141146" y="6560370"/>
            <a:ext cx="17041200" cy="1585200"/>
          </a:xfrm>
          <a:prstGeom prst="rect">
            <a:avLst/>
          </a:prstGeom>
        </p:spPr>
        <p:txBody>
          <a:bodyPr spcFirstLastPara="1" wrap="square" lIns="182850" tIns="182850" rIns="182850" bIns="182850" anchor="t" anchorCtr="0">
            <a:normAutofit/>
          </a:bodyPr>
          <a:lstStyle/>
          <a:p>
            <a:pPr marL="0" indent="0"/>
            <a:r>
              <a:rPr lang="en-CA"/>
              <a:t>Collective responses to local threats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idx="4294967295"/>
          </p:nvPr>
        </p:nvSpPr>
        <p:spPr>
          <a:xfrm>
            <a:off x="215100" y="266800"/>
            <a:ext cx="5992800" cy="1145400"/>
          </a:xfrm>
          <a:prstGeom prst="rect">
            <a:avLst/>
          </a:prstGeom>
        </p:spPr>
        <p:txBody>
          <a:bodyPr spcFirstLastPara="1" wrap="square" lIns="182850" tIns="182850" rIns="182850" bIns="182850" anchor="t" anchorCtr="0">
            <a:normAutofit fontScale="90000"/>
          </a:bodyPr>
          <a:lstStyle/>
          <a:p>
            <a:r>
              <a:rPr lang="en-CA">
                <a:solidFill>
                  <a:srgbClr val="5CBA47"/>
                </a:solidFill>
              </a:rPr>
              <a:t>Partnerships for Community Wellness </a:t>
            </a:r>
            <a:endParaRPr>
              <a:solidFill>
                <a:srgbClr val="5CBA47"/>
              </a:solidFill>
            </a:endParaRPr>
          </a:p>
        </p:txBody>
      </p:sp>
      <p:pic>
        <p:nvPicPr>
          <p:cNvPr id="198" name="Google Shape;198;p34"/>
          <p:cNvPicPr preferRelativeResize="0"/>
          <p:nvPr/>
        </p:nvPicPr>
        <p:blipFill>
          <a:blip r:embed="rId3">
            <a:alphaModFix/>
          </a:blip>
          <a:stretch>
            <a:fillRect/>
          </a:stretch>
        </p:blipFill>
        <p:spPr>
          <a:xfrm>
            <a:off x="6872950" y="460300"/>
            <a:ext cx="11173000" cy="9366400"/>
          </a:xfrm>
          <a:prstGeom prst="rect">
            <a:avLst/>
          </a:prstGeom>
          <a:noFill/>
          <a:ln>
            <a:noFill/>
          </a:ln>
        </p:spPr>
      </p:pic>
      <p:sp>
        <p:nvSpPr>
          <p:cNvPr id="199" name="Google Shape;199;p34"/>
          <p:cNvSpPr txBox="1"/>
          <p:nvPr/>
        </p:nvSpPr>
        <p:spPr>
          <a:xfrm>
            <a:off x="215100" y="2935800"/>
            <a:ext cx="5176200" cy="73512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CA" sz="4600" kern="0">
                <a:solidFill>
                  <a:srgbClr val="FFFFFF"/>
                </a:solidFill>
                <a:latin typeface="Roboto Slab"/>
                <a:ea typeface="Roboto Slab"/>
                <a:cs typeface="Roboto Slab"/>
                <a:sym typeface="Roboto Slab"/>
              </a:rPr>
              <a:t>A public health nonprofit working to address systemic issues that contribute to poor health outcomes.</a:t>
            </a:r>
            <a:endParaRPr sz="4600" kern="0">
              <a:solidFill>
                <a:srgbClr val="FFFFFF"/>
              </a:solidFill>
              <a:latin typeface="Roboto Slab"/>
              <a:ea typeface="Roboto Slab"/>
              <a:cs typeface="Roboto Slab"/>
              <a:sym typeface="Roboto Slab"/>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623400" y="918626"/>
            <a:ext cx="17041200" cy="1145400"/>
          </a:xfrm>
          <a:prstGeom prst="rect">
            <a:avLst/>
          </a:prstGeom>
        </p:spPr>
        <p:txBody>
          <a:bodyPr spcFirstLastPara="1" wrap="square" lIns="182850" tIns="182850" rIns="182850" bIns="182850" anchor="t" anchorCtr="0">
            <a:normAutofit/>
          </a:bodyPr>
          <a:lstStyle/>
          <a:p>
            <a:r>
              <a:rPr lang="en-CA"/>
              <a:t>What We Do </a:t>
            </a:r>
            <a:endParaRPr/>
          </a:p>
        </p:txBody>
      </p:sp>
      <p:sp>
        <p:nvSpPr>
          <p:cNvPr id="205" name="Google Shape;205;p35"/>
          <p:cNvSpPr txBox="1"/>
          <p:nvPr/>
        </p:nvSpPr>
        <p:spPr>
          <a:xfrm>
            <a:off x="528150" y="2607001"/>
            <a:ext cx="13225800" cy="5986173"/>
          </a:xfrm>
          <a:prstGeom prst="rect">
            <a:avLst/>
          </a:prstGeom>
          <a:noFill/>
          <a:ln>
            <a:noFill/>
          </a:ln>
        </p:spPr>
        <p:txBody>
          <a:bodyPr spcFirstLastPara="1" wrap="square" lIns="182850" tIns="91400" rIns="182850" bIns="91400" anchor="t" anchorCtr="0">
            <a:spAutoFit/>
          </a:bodyPr>
          <a:lstStyle/>
          <a:p>
            <a:pPr marL="428626" indent="-415926" defTabSz="1828800">
              <a:buClr>
                <a:srgbClr val="FFFFFF"/>
              </a:buClr>
              <a:buSzPts val="1700"/>
              <a:buFont typeface="Raleway"/>
              <a:buChar char="•"/>
            </a:pPr>
            <a:r>
              <a:rPr lang="en-CA" sz="3400" b="1" kern="0">
                <a:solidFill>
                  <a:srgbClr val="FFFFFF"/>
                </a:solidFill>
                <a:latin typeface="Raleway"/>
                <a:ea typeface="Raleway"/>
                <a:cs typeface="Raleway"/>
                <a:sym typeface="Raleway"/>
              </a:rPr>
              <a:t>Coalition Building</a:t>
            </a:r>
            <a:endParaRPr sz="26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Project Planning &amp; Management</a:t>
            </a:r>
            <a:endParaRPr sz="26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Training &amp; Capacity Building </a:t>
            </a:r>
            <a:endParaRPr sz="26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Communication and Health Education </a:t>
            </a:r>
            <a:endParaRPr sz="34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Positive Youth Development </a:t>
            </a:r>
            <a:endParaRPr sz="34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Data Collection and Evaluation </a:t>
            </a:r>
            <a:endParaRPr sz="26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Advocacy </a:t>
            </a:r>
            <a:endParaRPr sz="2600" b="1" kern="0">
              <a:solidFill>
                <a:srgbClr val="FFFFFF"/>
              </a:solidFill>
              <a:latin typeface="Raleway"/>
              <a:ea typeface="Raleway"/>
              <a:cs typeface="Raleway"/>
              <a:sym typeface="Raleway"/>
            </a:endParaRPr>
          </a:p>
          <a:p>
            <a:pPr marL="428626" indent="-415926" defTabSz="1828800">
              <a:spcBef>
                <a:spcPts val="1800"/>
              </a:spcBef>
              <a:buClr>
                <a:srgbClr val="FFFFFF"/>
              </a:buClr>
              <a:buSzPts val="1700"/>
              <a:buFont typeface="Raleway"/>
              <a:buChar char="•"/>
            </a:pPr>
            <a:r>
              <a:rPr lang="en-CA" sz="3400" b="1" kern="0">
                <a:solidFill>
                  <a:srgbClr val="FFFFFF"/>
                </a:solidFill>
                <a:latin typeface="Raleway"/>
                <a:ea typeface="Raleway"/>
                <a:cs typeface="Raleway"/>
                <a:sym typeface="Raleway"/>
              </a:rPr>
              <a:t>Fiscal Pass through - Contract Management</a:t>
            </a:r>
            <a:endParaRPr sz="3400" b="1" kern="0">
              <a:solidFill>
                <a:srgbClr val="FFFFFF"/>
              </a:solidFill>
              <a:latin typeface="Raleway"/>
              <a:ea typeface="Raleway"/>
              <a:cs typeface="Raleway"/>
              <a:sym typeface="Raleway"/>
            </a:endParaRPr>
          </a:p>
        </p:txBody>
      </p:sp>
      <p:pic>
        <p:nvPicPr>
          <p:cNvPr id="206" name="Google Shape;206;p35"/>
          <p:cNvPicPr preferRelativeResize="0"/>
          <p:nvPr/>
        </p:nvPicPr>
        <p:blipFill>
          <a:blip r:embed="rId3">
            <a:alphaModFix/>
          </a:blip>
          <a:stretch>
            <a:fillRect/>
          </a:stretch>
        </p:blipFill>
        <p:spPr>
          <a:xfrm>
            <a:off x="10827200" y="1152701"/>
            <a:ext cx="6516600" cy="48888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351400" y="827750"/>
            <a:ext cx="15377400" cy="1070400"/>
          </a:xfrm>
          <a:prstGeom prst="rect">
            <a:avLst/>
          </a:prstGeom>
        </p:spPr>
        <p:txBody>
          <a:bodyPr spcFirstLastPara="1" wrap="square" lIns="182850" tIns="182850" rIns="182850" bIns="182850" anchor="t" anchorCtr="0">
            <a:normAutofit/>
          </a:bodyPr>
          <a:lstStyle/>
          <a:p>
            <a:r>
              <a:rPr lang="en-CA"/>
              <a:t>Values and Guiding Principles </a:t>
            </a:r>
            <a:endParaRPr/>
          </a:p>
        </p:txBody>
      </p:sp>
      <p:sp>
        <p:nvSpPr>
          <p:cNvPr id="212" name="Google Shape;212;p36"/>
          <p:cNvSpPr txBox="1"/>
          <p:nvPr/>
        </p:nvSpPr>
        <p:spPr>
          <a:xfrm>
            <a:off x="8951950" y="4126600"/>
            <a:ext cx="7986600" cy="800158"/>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Prioritize Lived Experience</a:t>
            </a:r>
            <a:endParaRPr sz="2800" b="1" kern="0">
              <a:solidFill>
                <a:srgbClr val="FFFFFF"/>
              </a:solidFill>
              <a:latin typeface="Raleway"/>
              <a:ea typeface="Raleway"/>
              <a:cs typeface="Raleway"/>
              <a:sym typeface="Raleway"/>
            </a:endParaRPr>
          </a:p>
        </p:txBody>
      </p:sp>
      <p:sp>
        <p:nvSpPr>
          <p:cNvPr id="213" name="Google Shape;213;p36"/>
          <p:cNvSpPr txBox="1"/>
          <p:nvPr/>
        </p:nvSpPr>
        <p:spPr>
          <a:xfrm>
            <a:off x="8973100" y="5125751"/>
            <a:ext cx="7986600" cy="800158"/>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Center health equity</a:t>
            </a:r>
            <a:endParaRPr sz="2800" b="1" kern="0">
              <a:solidFill>
                <a:srgbClr val="FFFFFF"/>
              </a:solidFill>
              <a:latin typeface="Raleway"/>
              <a:ea typeface="Raleway"/>
              <a:cs typeface="Raleway"/>
              <a:sym typeface="Raleway"/>
            </a:endParaRPr>
          </a:p>
        </p:txBody>
      </p:sp>
      <p:sp>
        <p:nvSpPr>
          <p:cNvPr id="214" name="Google Shape;214;p36"/>
          <p:cNvSpPr txBox="1"/>
          <p:nvPr/>
        </p:nvSpPr>
        <p:spPr>
          <a:xfrm>
            <a:off x="8951950" y="6124901"/>
            <a:ext cx="7986600" cy="1231046"/>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Build on existing momentum (where possible)</a:t>
            </a:r>
            <a:endParaRPr sz="2800" b="1" kern="0">
              <a:solidFill>
                <a:srgbClr val="FFFFFF"/>
              </a:solidFill>
              <a:latin typeface="Raleway"/>
              <a:ea typeface="Raleway"/>
              <a:cs typeface="Raleway"/>
              <a:sym typeface="Raleway"/>
            </a:endParaRPr>
          </a:p>
        </p:txBody>
      </p:sp>
      <p:sp>
        <p:nvSpPr>
          <p:cNvPr id="215" name="Google Shape;215;p36"/>
          <p:cNvSpPr txBox="1"/>
          <p:nvPr/>
        </p:nvSpPr>
        <p:spPr>
          <a:xfrm>
            <a:off x="8905200" y="7477650"/>
            <a:ext cx="7986600" cy="800158"/>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Course correct when necessary</a:t>
            </a:r>
            <a:endParaRPr sz="2800" b="1" kern="0">
              <a:solidFill>
                <a:srgbClr val="FFFFFF"/>
              </a:solidFill>
              <a:latin typeface="Raleway"/>
              <a:ea typeface="Raleway"/>
              <a:cs typeface="Raleway"/>
              <a:sym typeface="Raleway"/>
            </a:endParaRPr>
          </a:p>
        </p:txBody>
      </p:sp>
      <p:sp>
        <p:nvSpPr>
          <p:cNvPr id="216" name="Google Shape;216;p36"/>
          <p:cNvSpPr txBox="1"/>
          <p:nvPr/>
        </p:nvSpPr>
        <p:spPr>
          <a:xfrm>
            <a:off x="8951954" y="1860349"/>
            <a:ext cx="7986600" cy="1231046"/>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Prioritize Population Level/ Structural Impact </a:t>
            </a:r>
            <a:endParaRPr sz="2800" b="1" kern="0">
              <a:solidFill>
                <a:srgbClr val="FFFFFF"/>
              </a:solidFill>
              <a:latin typeface="Raleway"/>
              <a:ea typeface="Raleway"/>
              <a:cs typeface="Raleway"/>
              <a:sym typeface="Raleway"/>
            </a:endParaRPr>
          </a:p>
        </p:txBody>
      </p:sp>
      <p:sp>
        <p:nvSpPr>
          <p:cNvPr id="217" name="Google Shape;217;p36"/>
          <p:cNvSpPr txBox="1"/>
          <p:nvPr/>
        </p:nvSpPr>
        <p:spPr>
          <a:xfrm>
            <a:off x="8951954" y="3127454"/>
            <a:ext cx="7986600" cy="800158"/>
          </a:xfrm>
          <a:prstGeom prst="rect">
            <a:avLst/>
          </a:prstGeom>
          <a:noFill/>
          <a:ln w="28575" cap="flat" cmpd="sng">
            <a:solidFill>
              <a:schemeClr val="lt1"/>
            </a:solidFill>
            <a:prstDash val="solid"/>
            <a:round/>
            <a:headEnd type="none" w="sm" len="sm"/>
            <a:tailEnd type="none" w="sm" len="sm"/>
          </a:ln>
        </p:spPr>
        <p:txBody>
          <a:bodyPr spcFirstLastPara="1" wrap="square" lIns="182850" tIns="182850" rIns="182850" bIns="182850" anchor="t" anchorCtr="0">
            <a:spAutoFit/>
          </a:bodyPr>
          <a:lstStyle/>
          <a:p>
            <a:pPr defTabSz="1828800">
              <a:buClr>
                <a:srgbClr val="000000"/>
              </a:buClr>
            </a:pPr>
            <a:r>
              <a:rPr lang="en-CA" sz="2800" b="1" kern="0">
                <a:solidFill>
                  <a:srgbClr val="FFFFFF"/>
                </a:solidFill>
                <a:latin typeface="Raleway"/>
                <a:ea typeface="Raleway"/>
                <a:cs typeface="Raleway"/>
                <a:sym typeface="Raleway"/>
              </a:rPr>
              <a:t>Build Stakeholder Capacity </a:t>
            </a:r>
            <a:endParaRPr sz="2800" b="1" kern="0">
              <a:solidFill>
                <a:srgbClr val="FFFFFF"/>
              </a:solidFill>
              <a:latin typeface="Raleway"/>
              <a:ea typeface="Raleway"/>
              <a:cs typeface="Raleway"/>
              <a:sym typeface="Raleway"/>
            </a:endParaRPr>
          </a:p>
        </p:txBody>
      </p:sp>
      <p:sp>
        <p:nvSpPr>
          <p:cNvPr id="218" name="Google Shape;218;p36"/>
          <p:cNvSpPr/>
          <p:nvPr/>
        </p:nvSpPr>
        <p:spPr>
          <a:xfrm>
            <a:off x="3516288" y="4401154"/>
            <a:ext cx="2721000" cy="2525400"/>
          </a:xfrm>
          <a:prstGeom prst="ellipse">
            <a:avLst/>
          </a:prstGeom>
          <a:solidFill>
            <a:srgbClr val="A1C2FA"/>
          </a:solidFill>
          <a:ln>
            <a:noFill/>
          </a:ln>
        </p:spPr>
        <p:txBody>
          <a:bodyPr spcFirstLastPara="1" wrap="square" lIns="164000" tIns="81950" rIns="164000" bIns="81950" anchor="ctr" anchorCtr="0">
            <a:noAutofit/>
          </a:bodyPr>
          <a:lstStyle/>
          <a:p>
            <a:pPr defTabSz="1828800">
              <a:buClr>
                <a:srgbClr val="000000"/>
              </a:buClr>
            </a:pPr>
            <a:r>
              <a:rPr lang="en-CA" sz="1794" b="1" kern="0">
                <a:solidFill>
                  <a:srgbClr val="000000"/>
                </a:solidFill>
                <a:latin typeface="Raleway"/>
                <a:ea typeface="Raleway"/>
                <a:cs typeface="Raleway"/>
                <a:sym typeface="Raleway"/>
              </a:rPr>
              <a:t>Collaborative Leadership</a:t>
            </a:r>
            <a:endParaRPr sz="1794" b="1" kern="0">
              <a:solidFill>
                <a:srgbClr val="000000"/>
              </a:solidFill>
              <a:latin typeface="Raleway"/>
              <a:ea typeface="Raleway"/>
              <a:cs typeface="Raleway"/>
              <a:sym typeface="Raleway"/>
            </a:endParaRPr>
          </a:p>
        </p:txBody>
      </p:sp>
      <p:grpSp>
        <p:nvGrpSpPr>
          <p:cNvPr id="219" name="Google Shape;219;p36"/>
          <p:cNvGrpSpPr/>
          <p:nvPr/>
        </p:nvGrpSpPr>
        <p:grpSpPr>
          <a:xfrm>
            <a:off x="46950" y="3685555"/>
            <a:ext cx="4918916" cy="4785314"/>
            <a:chOff x="1917433" y="1453653"/>
            <a:chExt cx="2742176" cy="2667697"/>
          </a:xfrm>
        </p:grpSpPr>
        <p:sp>
          <p:nvSpPr>
            <p:cNvPr id="220" name="Google Shape;220;p36"/>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21" name="Google Shape;221;p36"/>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7D3"/>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22" name="Google Shape;222;p36"/>
            <p:cNvSpPr txBox="1"/>
            <p:nvPr/>
          </p:nvSpPr>
          <p:spPr>
            <a:xfrm rot="-5400000">
              <a:off x="2686908" y="2290153"/>
              <a:ext cx="1496100" cy="563100"/>
            </a:xfrm>
            <a:prstGeom prst="rect">
              <a:avLst/>
            </a:prstGeom>
            <a:noFill/>
            <a:ln>
              <a:noFill/>
            </a:ln>
          </p:spPr>
          <p:txBody>
            <a:bodyPr spcFirstLastPara="1" wrap="square" lIns="164000" tIns="164000" rIns="164000" bIns="164000" anchor="ctr" anchorCtr="0">
              <a:noAutofit/>
            </a:bodyPr>
            <a:lstStyle/>
            <a:p>
              <a:pPr algn="ctr" defTabSz="1828800">
                <a:buClr>
                  <a:srgbClr val="000000"/>
                </a:buClr>
              </a:pPr>
              <a:r>
                <a:rPr lang="en-CA" sz="1794" kern="0">
                  <a:solidFill>
                    <a:srgbClr val="FFFFFF"/>
                  </a:solidFill>
                  <a:latin typeface="Roboto"/>
                  <a:ea typeface="Roboto"/>
                  <a:cs typeface="Roboto"/>
                  <a:sym typeface="Roboto"/>
                </a:rPr>
                <a:t>Community-rooted </a:t>
              </a:r>
              <a:endParaRPr sz="1794" kern="0">
                <a:solidFill>
                  <a:srgbClr val="FFFFFF"/>
                </a:solidFill>
                <a:latin typeface="Roboto"/>
                <a:ea typeface="Roboto"/>
                <a:cs typeface="Roboto"/>
                <a:sym typeface="Roboto"/>
              </a:endParaRPr>
            </a:p>
          </p:txBody>
        </p:sp>
      </p:grpSp>
      <p:grpSp>
        <p:nvGrpSpPr>
          <p:cNvPr id="223" name="Google Shape;223;p36"/>
          <p:cNvGrpSpPr/>
          <p:nvPr/>
        </p:nvGrpSpPr>
        <p:grpSpPr>
          <a:xfrm>
            <a:off x="2798601" y="5526340"/>
            <a:ext cx="4787874" cy="4925244"/>
            <a:chOff x="3451411" y="2479847"/>
            <a:chExt cx="2669123" cy="2745704"/>
          </a:xfrm>
        </p:grpSpPr>
        <p:sp>
          <p:nvSpPr>
            <p:cNvPr id="224" name="Google Shape;224;p36"/>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25" name="Google Shape;225;p36"/>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CDF"/>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26" name="Google Shape;226;p36"/>
            <p:cNvSpPr txBox="1"/>
            <p:nvPr/>
          </p:nvSpPr>
          <p:spPr>
            <a:xfrm>
              <a:off x="3823936" y="3427182"/>
              <a:ext cx="1496100" cy="563100"/>
            </a:xfrm>
            <a:prstGeom prst="rect">
              <a:avLst/>
            </a:prstGeom>
            <a:noFill/>
            <a:ln>
              <a:noFill/>
            </a:ln>
          </p:spPr>
          <p:txBody>
            <a:bodyPr spcFirstLastPara="1" wrap="square" lIns="164000" tIns="164000" rIns="164000" bIns="164000" anchor="ctr" anchorCtr="0">
              <a:noAutofit/>
            </a:bodyPr>
            <a:lstStyle/>
            <a:p>
              <a:pPr algn="ctr" defTabSz="1828800">
                <a:buClr>
                  <a:srgbClr val="000000"/>
                </a:buClr>
              </a:pPr>
              <a:r>
                <a:rPr lang="en-CA" sz="1794" kern="0">
                  <a:solidFill>
                    <a:srgbClr val="FFFFFF"/>
                  </a:solidFill>
                  <a:latin typeface="Roboto"/>
                  <a:ea typeface="Roboto"/>
                  <a:cs typeface="Roboto"/>
                  <a:sym typeface="Roboto"/>
                </a:rPr>
                <a:t>Agency</a:t>
              </a:r>
              <a:endParaRPr sz="1794" kern="0">
                <a:solidFill>
                  <a:srgbClr val="FFFFFF"/>
                </a:solidFill>
                <a:latin typeface="Roboto"/>
                <a:ea typeface="Roboto"/>
                <a:cs typeface="Roboto"/>
                <a:sym typeface="Roboto"/>
              </a:endParaRPr>
            </a:p>
          </p:txBody>
        </p:sp>
      </p:grpSp>
      <p:grpSp>
        <p:nvGrpSpPr>
          <p:cNvPr id="227" name="Google Shape;227;p36"/>
          <p:cNvGrpSpPr/>
          <p:nvPr/>
        </p:nvGrpSpPr>
        <p:grpSpPr>
          <a:xfrm>
            <a:off x="4646784" y="2911350"/>
            <a:ext cx="4923636" cy="4780412"/>
            <a:chOff x="4481729" y="1022053"/>
            <a:chExt cx="2744808" cy="2664963"/>
          </a:xfrm>
        </p:grpSpPr>
        <p:sp>
          <p:nvSpPr>
            <p:cNvPr id="228" name="Google Shape;228;p36"/>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29" name="Google Shape;229;p36"/>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3F0"/>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30" name="Google Shape;230;p36"/>
            <p:cNvSpPr txBox="1"/>
            <p:nvPr/>
          </p:nvSpPr>
          <p:spPr>
            <a:xfrm rot="5400000">
              <a:off x="4960966" y="2290154"/>
              <a:ext cx="1496100" cy="563100"/>
            </a:xfrm>
            <a:prstGeom prst="rect">
              <a:avLst/>
            </a:prstGeom>
            <a:noFill/>
            <a:ln>
              <a:noFill/>
            </a:ln>
          </p:spPr>
          <p:txBody>
            <a:bodyPr spcFirstLastPara="1" wrap="square" lIns="164000" tIns="164000" rIns="164000" bIns="164000" anchor="ctr" anchorCtr="0">
              <a:noAutofit/>
            </a:bodyPr>
            <a:lstStyle/>
            <a:p>
              <a:pPr algn="ctr" defTabSz="1828800">
                <a:buClr>
                  <a:srgbClr val="000000"/>
                </a:buClr>
              </a:pPr>
              <a:r>
                <a:rPr lang="en-CA" sz="1794" kern="0">
                  <a:solidFill>
                    <a:srgbClr val="FFFFFF"/>
                  </a:solidFill>
                  <a:latin typeface="Roboto"/>
                  <a:ea typeface="Roboto"/>
                  <a:cs typeface="Roboto"/>
                  <a:sym typeface="Roboto"/>
                </a:rPr>
                <a:t>Partnerships  </a:t>
              </a:r>
              <a:endParaRPr sz="1794" kern="0">
                <a:solidFill>
                  <a:srgbClr val="FFFFFF"/>
                </a:solidFill>
                <a:latin typeface="Roboto"/>
                <a:ea typeface="Roboto"/>
                <a:cs typeface="Roboto"/>
                <a:sym typeface="Roboto"/>
              </a:endParaRPr>
            </a:p>
          </p:txBody>
        </p:sp>
      </p:grpSp>
      <p:grpSp>
        <p:nvGrpSpPr>
          <p:cNvPr id="231" name="Google Shape;231;p36"/>
          <p:cNvGrpSpPr/>
          <p:nvPr/>
        </p:nvGrpSpPr>
        <p:grpSpPr>
          <a:xfrm>
            <a:off x="2035806" y="940430"/>
            <a:ext cx="4762584" cy="4915160"/>
            <a:chOff x="3026172" y="-76686"/>
            <a:chExt cx="2655026" cy="2740082"/>
          </a:xfrm>
        </p:grpSpPr>
        <p:sp>
          <p:nvSpPr>
            <p:cNvPr id="232" name="Google Shape;232;p36"/>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33" name="Google Shape;233;p36"/>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2A1"/>
            </a:solidFill>
            <a:ln w="9525" cap="flat" cmpd="sng">
              <a:solidFill>
                <a:srgbClr val="FFFFFF"/>
              </a:solidFill>
              <a:prstDash val="solid"/>
              <a:miter lim="8000"/>
              <a:headEnd type="none" w="sm" len="sm"/>
              <a:tailEnd type="none" w="sm" len="sm"/>
            </a:ln>
          </p:spPr>
          <p:txBody>
            <a:bodyPr spcFirstLastPara="1" wrap="square" lIns="164000" tIns="81950" rIns="164000" bIns="81950" anchor="t" anchorCtr="0">
              <a:noAutofit/>
            </a:bodyPr>
            <a:lstStyle/>
            <a:p>
              <a:pPr defTabSz="1828800">
                <a:buClr>
                  <a:srgbClr val="000000"/>
                </a:buClr>
              </a:pPr>
              <a:endParaRPr sz="2800" kern="0">
                <a:solidFill>
                  <a:srgbClr val="000000"/>
                </a:solidFill>
                <a:latin typeface="Arial"/>
                <a:cs typeface="Arial"/>
                <a:sym typeface="Arial"/>
              </a:endParaRPr>
            </a:p>
          </p:txBody>
        </p:sp>
        <p:sp>
          <p:nvSpPr>
            <p:cNvPr id="234" name="Google Shape;234;p36"/>
            <p:cNvSpPr txBox="1"/>
            <p:nvPr/>
          </p:nvSpPr>
          <p:spPr>
            <a:xfrm>
              <a:off x="3823913" y="1153125"/>
              <a:ext cx="1496100" cy="563100"/>
            </a:xfrm>
            <a:prstGeom prst="rect">
              <a:avLst/>
            </a:prstGeom>
            <a:noFill/>
            <a:ln>
              <a:noFill/>
            </a:ln>
          </p:spPr>
          <p:txBody>
            <a:bodyPr spcFirstLastPara="1" wrap="square" lIns="164000" tIns="164000" rIns="164000" bIns="164000" anchor="ctr" anchorCtr="0">
              <a:noAutofit/>
            </a:bodyPr>
            <a:lstStyle/>
            <a:p>
              <a:pPr algn="ctr" defTabSz="1828800">
                <a:buClr>
                  <a:srgbClr val="000000"/>
                </a:buClr>
              </a:pPr>
              <a:r>
                <a:rPr lang="en-CA" sz="1794" kern="0">
                  <a:solidFill>
                    <a:srgbClr val="FFFFFF"/>
                  </a:solidFill>
                  <a:latin typeface="Roboto"/>
                  <a:ea typeface="Roboto"/>
                  <a:cs typeface="Roboto"/>
                  <a:sym typeface="Roboto"/>
                </a:rPr>
                <a:t>Data-Driven </a:t>
              </a:r>
              <a:endParaRPr sz="1794" kern="0">
                <a:solidFill>
                  <a:srgbClr val="FFFFFF"/>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79323" y="6602157"/>
            <a:ext cx="6108677" cy="4487928"/>
            <a:chOff x="0" y="0"/>
            <a:chExt cx="1876267" cy="1378458"/>
          </a:xfrm>
        </p:grpSpPr>
        <p:sp>
          <p:nvSpPr>
            <p:cNvPr id="3" name="Freeform 3"/>
            <p:cNvSpPr/>
            <p:nvPr/>
          </p:nvSpPr>
          <p:spPr>
            <a:xfrm>
              <a:off x="0" y="0"/>
              <a:ext cx="1876267" cy="1378458"/>
            </a:xfrm>
            <a:custGeom>
              <a:avLst/>
              <a:gdLst/>
              <a:ahLst/>
              <a:cxnLst/>
              <a:rect l="l" t="t" r="r" b="b"/>
              <a:pathLst>
                <a:path w="1876267" h="1378458">
                  <a:moveTo>
                    <a:pt x="0" y="0"/>
                  </a:moveTo>
                  <a:lnTo>
                    <a:pt x="1876267" y="0"/>
                  </a:lnTo>
                  <a:lnTo>
                    <a:pt x="1876267" y="1378458"/>
                  </a:lnTo>
                  <a:lnTo>
                    <a:pt x="0" y="1378458"/>
                  </a:lnTo>
                  <a:close/>
                </a:path>
              </a:pathLst>
            </a:custGeom>
            <a:solidFill>
              <a:srgbClr val="011C50"/>
            </a:solidFill>
          </p:spPr>
          <p:txBody>
            <a:bodyPr/>
            <a:lstStyle/>
            <a:p>
              <a:endParaRPr lang="en-US"/>
            </a:p>
          </p:txBody>
        </p:sp>
        <p:sp>
          <p:nvSpPr>
            <p:cNvPr id="4" name="TextBox 4"/>
            <p:cNvSpPr txBox="1"/>
            <p:nvPr/>
          </p:nvSpPr>
          <p:spPr>
            <a:xfrm>
              <a:off x="0" y="-38100"/>
              <a:ext cx="1876267" cy="14165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9109738"/>
            <a:ext cx="7991239" cy="159825"/>
          </a:xfrm>
          <a:custGeom>
            <a:avLst/>
            <a:gdLst/>
            <a:ahLst/>
            <a:cxnLst/>
            <a:rect l="l" t="t" r="r" b="b"/>
            <a:pathLst>
              <a:path w="7991239" h="159825">
                <a:moveTo>
                  <a:pt x="0" y="0"/>
                </a:moveTo>
                <a:lnTo>
                  <a:pt x="7991239" y="0"/>
                </a:lnTo>
                <a:lnTo>
                  <a:pt x="7991239" y="159825"/>
                </a:lnTo>
                <a:lnTo>
                  <a:pt x="0" y="1598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924470" y="6942986"/>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7" name="Group 7"/>
          <p:cNvGrpSpPr/>
          <p:nvPr/>
        </p:nvGrpSpPr>
        <p:grpSpPr>
          <a:xfrm>
            <a:off x="1028700" y="6800472"/>
            <a:ext cx="3638689" cy="2309265"/>
            <a:chOff x="0" y="0"/>
            <a:chExt cx="1238052" cy="785720"/>
          </a:xfrm>
        </p:grpSpPr>
        <p:sp>
          <p:nvSpPr>
            <p:cNvPr id="8" name="Freeform 8"/>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5"/>
              <a:stretch>
                <a:fillRect l="-6412" r="-6412"/>
              </a:stretch>
            </a:blipFill>
            <a:ln w="38100" cap="sq">
              <a:solidFill>
                <a:srgbClr val="001B52"/>
              </a:solidFill>
              <a:prstDash val="solid"/>
              <a:miter/>
            </a:ln>
          </p:spPr>
          <p:txBody>
            <a:bodyPr/>
            <a:lstStyle/>
            <a:p>
              <a:endParaRPr lang="en-US"/>
            </a:p>
          </p:txBody>
        </p:sp>
      </p:grpSp>
      <p:grpSp>
        <p:nvGrpSpPr>
          <p:cNvPr id="9" name="Group 9"/>
          <p:cNvGrpSpPr/>
          <p:nvPr/>
        </p:nvGrpSpPr>
        <p:grpSpPr>
          <a:xfrm>
            <a:off x="1028700" y="4399485"/>
            <a:ext cx="3638689" cy="2309265"/>
            <a:chOff x="0" y="0"/>
            <a:chExt cx="1238052" cy="785720"/>
          </a:xfrm>
        </p:grpSpPr>
        <p:sp>
          <p:nvSpPr>
            <p:cNvPr id="10" name="Freeform 10"/>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6"/>
              <a:stretch>
                <a:fillRect l="-6481" r="-6481"/>
              </a:stretch>
            </a:blipFill>
            <a:ln w="38100" cap="sq">
              <a:solidFill>
                <a:srgbClr val="001B52"/>
              </a:solidFill>
              <a:prstDash val="solid"/>
              <a:miter/>
            </a:ln>
          </p:spPr>
          <p:txBody>
            <a:bodyPr/>
            <a:lstStyle/>
            <a:p>
              <a:endParaRPr lang="en-US"/>
            </a:p>
          </p:txBody>
        </p:sp>
      </p:grpSp>
      <p:grpSp>
        <p:nvGrpSpPr>
          <p:cNvPr id="11" name="Group 11"/>
          <p:cNvGrpSpPr/>
          <p:nvPr/>
        </p:nvGrpSpPr>
        <p:grpSpPr>
          <a:xfrm>
            <a:off x="12476751" y="6123630"/>
            <a:ext cx="5513821" cy="3512610"/>
            <a:chOff x="0" y="0"/>
            <a:chExt cx="2187865" cy="1393791"/>
          </a:xfrm>
        </p:grpSpPr>
        <p:sp>
          <p:nvSpPr>
            <p:cNvPr id="12" name="Freeform 12"/>
            <p:cNvSpPr/>
            <p:nvPr/>
          </p:nvSpPr>
          <p:spPr>
            <a:xfrm>
              <a:off x="0" y="0"/>
              <a:ext cx="2187865" cy="1393791"/>
            </a:xfrm>
            <a:custGeom>
              <a:avLst/>
              <a:gdLst/>
              <a:ahLst/>
              <a:cxnLst/>
              <a:rect l="l" t="t" r="r" b="b"/>
              <a:pathLst>
                <a:path w="2187865" h="1393791">
                  <a:moveTo>
                    <a:pt x="0" y="0"/>
                  </a:moveTo>
                  <a:lnTo>
                    <a:pt x="2187865" y="0"/>
                  </a:lnTo>
                  <a:lnTo>
                    <a:pt x="2187865" y="1393791"/>
                  </a:lnTo>
                  <a:lnTo>
                    <a:pt x="0" y="1393791"/>
                  </a:lnTo>
                  <a:close/>
                </a:path>
              </a:pathLst>
            </a:custGeom>
            <a:blipFill>
              <a:blip r:embed="rId7"/>
              <a:stretch>
                <a:fillRect t="-54648" b="-54648"/>
              </a:stretch>
            </a:blipFill>
            <a:ln w="38100" cap="sq">
              <a:solidFill>
                <a:srgbClr val="803137"/>
              </a:solidFill>
              <a:prstDash val="solid"/>
              <a:miter/>
            </a:ln>
          </p:spPr>
          <p:txBody>
            <a:bodyPr/>
            <a:lstStyle/>
            <a:p>
              <a:endParaRPr lang="en-US"/>
            </a:p>
          </p:txBody>
        </p:sp>
      </p:grpSp>
      <p:grpSp>
        <p:nvGrpSpPr>
          <p:cNvPr id="13" name="Group 13"/>
          <p:cNvGrpSpPr/>
          <p:nvPr/>
        </p:nvGrpSpPr>
        <p:grpSpPr>
          <a:xfrm>
            <a:off x="4967876" y="4399485"/>
            <a:ext cx="3638689" cy="4710253"/>
            <a:chOff x="0" y="0"/>
            <a:chExt cx="1238052" cy="1602648"/>
          </a:xfrm>
        </p:grpSpPr>
        <p:sp>
          <p:nvSpPr>
            <p:cNvPr id="14" name="Freeform 14"/>
            <p:cNvSpPr/>
            <p:nvPr/>
          </p:nvSpPr>
          <p:spPr>
            <a:xfrm>
              <a:off x="0" y="0"/>
              <a:ext cx="1238052" cy="1602648"/>
            </a:xfrm>
            <a:custGeom>
              <a:avLst/>
              <a:gdLst/>
              <a:ahLst/>
              <a:cxnLst/>
              <a:rect l="l" t="t" r="r" b="b"/>
              <a:pathLst>
                <a:path w="1238052" h="1602648">
                  <a:moveTo>
                    <a:pt x="0" y="0"/>
                  </a:moveTo>
                  <a:lnTo>
                    <a:pt x="1238052" y="0"/>
                  </a:lnTo>
                  <a:lnTo>
                    <a:pt x="1238052" y="1602648"/>
                  </a:lnTo>
                  <a:lnTo>
                    <a:pt x="0" y="1602648"/>
                  </a:lnTo>
                  <a:close/>
                </a:path>
              </a:pathLst>
            </a:custGeom>
            <a:blipFill>
              <a:blip r:embed="rId8"/>
              <a:stretch>
                <a:fillRect t="-1159" b="-1159"/>
              </a:stretch>
            </a:blipFill>
            <a:ln w="38100" cap="sq">
              <a:solidFill>
                <a:srgbClr val="001B52"/>
              </a:solidFill>
              <a:prstDash val="solid"/>
              <a:miter/>
            </a:ln>
          </p:spPr>
          <p:txBody>
            <a:bodyPr/>
            <a:lstStyle/>
            <a:p>
              <a:endParaRPr lang="en-US"/>
            </a:p>
          </p:txBody>
        </p:sp>
      </p:grpSp>
      <p:sp>
        <p:nvSpPr>
          <p:cNvPr id="15" name="TextBox 15"/>
          <p:cNvSpPr txBox="1"/>
          <p:nvPr/>
        </p:nvSpPr>
        <p:spPr>
          <a:xfrm>
            <a:off x="1028700" y="866775"/>
            <a:ext cx="7878351" cy="2508250"/>
          </a:xfrm>
          <a:prstGeom prst="rect">
            <a:avLst/>
          </a:prstGeom>
        </p:spPr>
        <p:txBody>
          <a:bodyPr lIns="0" tIns="0" rIns="0" bIns="0" rtlCol="0" anchor="t">
            <a:spAutoFit/>
          </a:bodyPr>
          <a:lstStyle/>
          <a:p>
            <a:pPr algn="l">
              <a:lnSpc>
                <a:spcPts val="6500"/>
              </a:lnSpc>
            </a:pPr>
            <a:r>
              <a:rPr lang="en-US" sz="6500">
                <a:solidFill>
                  <a:srgbClr val="545454"/>
                </a:solidFill>
                <a:latin typeface="Bernoru"/>
                <a:ea typeface="Bernoru"/>
                <a:cs typeface="Bernoru"/>
                <a:sym typeface="Bernoru"/>
              </a:rPr>
              <a:t>CLIMATE IMPACTS IN COMMUNITY.</a:t>
            </a:r>
          </a:p>
        </p:txBody>
      </p:sp>
      <p:sp>
        <p:nvSpPr>
          <p:cNvPr id="16" name="TextBox 16"/>
          <p:cNvSpPr txBox="1"/>
          <p:nvPr/>
        </p:nvSpPr>
        <p:spPr>
          <a:xfrm>
            <a:off x="9144000" y="474980"/>
            <a:ext cx="8239361" cy="5210937"/>
          </a:xfrm>
          <a:prstGeom prst="rect">
            <a:avLst/>
          </a:prstGeom>
        </p:spPr>
        <p:txBody>
          <a:bodyPr lIns="0" tIns="0" rIns="0" bIns="0" rtlCol="0" anchor="t">
            <a:spAutoFit/>
          </a:bodyPr>
          <a:lstStyle/>
          <a:p>
            <a:pPr marL="690881" lvl="1" indent="-345440" algn="l">
              <a:lnSpc>
                <a:spcPts val="5184"/>
              </a:lnSpc>
              <a:buFont typeface="Arial"/>
              <a:buChar char="•"/>
            </a:pPr>
            <a:r>
              <a:rPr lang="en-US" sz="3200" b="1">
                <a:solidFill>
                  <a:srgbClr val="000000"/>
                </a:solidFill>
                <a:latin typeface="Montserrat Bold"/>
                <a:ea typeface="Montserrat Bold"/>
                <a:cs typeface="Montserrat Bold"/>
                <a:sym typeface="Montserrat Bold"/>
              </a:rPr>
              <a:t>Extreme temps</a:t>
            </a:r>
            <a:r>
              <a:rPr lang="en-US" sz="3200">
                <a:solidFill>
                  <a:srgbClr val="000000"/>
                </a:solidFill>
                <a:latin typeface="Montserrat"/>
                <a:ea typeface="Montserrat"/>
                <a:cs typeface="Montserrat"/>
                <a:sym typeface="Montserrat"/>
              </a:rPr>
              <a:t> → older adults, chronic conditions, isolation</a:t>
            </a:r>
          </a:p>
          <a:p>
            <a:pPr marL="690881" lvl="1" indent="-345440" algn="l">
              <a:lnSpc>
                <a:spcPts val="5184"/>
              </a:lnSpc>
              <a:buFont typeface="Arial"/>
              <a:buChar char="•"/>
            </a:pPr>
            <a:r>
              <a:rPr lang="en-US" sz="3200" b="1">
                <a:solidFill>
                  <a:srgbClr val="000000"/>
                </a:solidFill>
                <a:latin typeface="Montserrat Bold"/>
                <a:ea typeface="Montserrat Bold"/>
                <a:cs typeface="Montserrat Bold"/>
                <a:sym typeface="Montserrat Bold"/>
              </a:rPr>
              <a:t>Air quality</a:t>
            </a:r>
            <a:r>
              <a:rPr lang="en-US" sz="3200">
                <a:solidFill>
                  <a:srgbClr val="000000"/>
                </a:solidFill>
                <a:latin typeface="Montserrat"/>
                <a:ea typeface="Montserrat"/>
                <a:cs typeface="Montserrat"/>
                <a:sym typeface="Montserrat"/>
              </a:rPr>
              <a:t> → asthma, respiratory strain</a:t>
            </a:r>
          </a:p>
          <a:p>
            <a:pPr marL="690881" lvl="1" indent="-345440" algn="l">
              <a:lnSpc>
                <a:spcPts val="5184"/>
              </a:lnSpc>
              <a:buFont typeface="Arial"/>
              <a:buChar char="•"/>
            </a:pPr>
            <a:r>
              <a:rPr lang="en-US" sz="3200" b="1">
                <a:solidFill>
                  <a:srgbClr val="000000"/>
                </a:solidFill>
                <a:latin typeface="Montserrat Bold"/>
                <a:ea typeface="Montserrat Bold"/>
                <a:cs typeface="Montserrat Bold"/>
                <a:sym typeface="Montserrat Bold"/>
              </a:rPr>
              <a:t>Flooding </a:t>
            </a:r>
            <a:r>
              <a:rPr lang="en-US" sz="3200">
                <a:solidFill>
                  <a:srgbClr val="000000"/>
                </a:solidFill>
                <a:latin typeface="Montserrat"/>
                <a:ea typeface="Montserrat"/>
                <a:cs typeface="Montserrat"/>
                <a:sym typeface="Montserrat"/>
              </a:rPr>
              <a:t>→ housing damage → mold exposure</a:t>
            </a:r>
          </a:p>
          <a:p>
            <a:pPr marL="690881" lvl="1" indent="-345440" algn="l">
              <a:lnSpc>
                <a:spcPts val="5184"/>
              </a:lnSpc>
              <a:buFont typeface="Arial"/>
              <a:buChar char="•"/>
            </a:pPr>
            <a:r>
              <a:rPr lang="en-US" sz="3200" b="1">
                <a:solidFill>
                  <a:srgbClr val="000000"/>
                </a:solidFill>
                <a:latin typeface="Montserrat Bold"/>
                <a:ea typeface="Montserrat Bold"/>
                <a:cs typeface="Montserrat Bold"/>
                <a:sym typeface="Montserrat Bold"/>
              </a:rPr>
              <a:t>Storms</a:t>
            </a:r>
            <a:r>
              <a:rPr lang="en-US" sz="3200">
                <a:solidFill>
                  <a:srgbClr val="000000"/>
                </a:solidFill>
                <a:latin typeface="Montserrat"/>
                <a:ea typeface="Montserrat"/>
                <a:cs typeface="Montserrat"/>
                <a:sym typeface="Montserrat"/>
              </a:rPr>
              <a:t> → disrupted care, missed treatment, mobility issues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CBA47"/>
        </a:solidFill>
        <a:effectLst/>
      </p:bgPr>
    </p:bg>
    <p:spTree>
      <p:nvGrpSpPr>
        <p:cNvPr id="1" name="Shape 238"/>
        <p:cNvGrpSpPr/>
        <p:nvPr/>
      </p:nvGrpSpPr>
      <p:grpSpPr>
        <a:xfrm>
          <a:off x="0" y="0"/>
          <a:ext cx="0" cy="0"/>
          <a:chOff x="0" y="0"/>
          <a:chExt cx="0" cy="0"/>
        </a:xfrm>
      </p:grpSpPr>
      <p:sp>
        <p:nvSpPr>
          <p:cNvPr id="239" name="Google Shape;239;p37"/>
          <p:cNvSpPr/>
          <p:nvPr/>
        </p:nvSpPr>
        <p:spPr>
          <a:xfrm>
            <a:off x="5064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240" name="Google Shape;240;p37"/>
          <p:cNvSpPr txBox="1"/>
          <p:nvPr/>
        </p:nvSpPr>
        <p:spPr>
          <a:xfrm>
            <a:off x="1114050" y="4324000"/>
            <a:ext cx="4278000" cy="3736200"/>
          </a:xfrm>
          <a:prstGeom prst="rect">
            <a:avLst/>
          </a:prstGeom>
          <a:noFill/>
          <a:ln>
            <a:noFill/>
          </a:ln>
        </p:spPr>
        <p:txBody>
          <a:bodyPr spcFirstLastPara="1" wrap="square" lIns="182850" tIns="182850" rIns="182850" bIns="182850" anchor="t" anchorCtr="0">
            <a:noAutofit/>
          </a:bodyPr>
          <a:lstStyle/>
          <a:p>
            <a:pPr defTabSz="1828800">
              <a:lnSpc>
                <a:spcPct val="115000"/>
              </a:lnSpc>
              <a:buClr>
                <a:srgbClr val="000000"/>
              </a:buClr>
            </a:pPr>
            <a:r>
              <a:rPr lang="en-CA" sz="2800" kern="0">
                <a:solidFill>
                  <a:srgbClr val="FFFFFF"/>
                </a:solidFill>
                <a:latin typeface="Raleway SemiBold"/>
                <a:ea typeface="Raleway SemiBold"/>
                <a:cs typeface="Raleway SemiBold"/>
                <a:sym typeface="Raleway SemiBold"/>
              </a:rPr>
              <a:t>TYSA</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spcAft>
                <a:spcPts val="2000"/>
              </a:spcAft>
              <a:buClr>
                <a:srgbClr val="000000"/>
              </a:buClr>
            </a:pPr>
            <a:r>
              <a:rPr lang="en-CA" sz="2800" kern="0">
                <a:solidFill>
                  <a:srgbClr val="FFFFFF"/>
                </a:solidFill>
                <a:latin typeface="Raleway SemiBold"/>
                <a:ea typeface="Raleway SemiBold"/>
                <a:cs typeface="Raleway SemiBold"/>
                <a:sym typeface="Raleway SemiBold"/>
              </a:rPr>
              <a:t>Suicide Prevention Task Force</a:t>
            </a:r>
            <a:endParaRPr sz="2800" kern="0">
              <a:solidFill>
                <a:srgbClr val="FFFFFF"/>
              </a:solidFill>
              <a:latin typeface="Raleway SemiBold"/>
              <a:ea typeface="Raleway SemiBold"/>
              <a:cs typeface="Raleway SemiBold"/>
              <a:sym typeface="Raleway SemiBold"/>
            </a:endParaRPr>
          </a:p>
        </p:txBody>
      </p:sp>
      <p:sp>
        <p:nvSpPr>
          <p:cNvPr id="241" name="Google Shape;241;p37"/>
          <p:cNvSpPr txBox="1"/>
          <p:nvPr/>
        </p:nvSpPr>
        <p:spPr>
          <a:xfrm>
            <a:off x="1030050" y="2388500"/>
            <a:ext cx="4362000" cy="83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CA" sz="4000" b="1" kern="0">
                <a:solidFill>
                  <a:srgbClr val="FFFFFF"/>
                </a:solidFill>
                <a:latin typeface="Raleway"/>
                <a:ea typeface="Raleway"/>
                <a:cs typeface="Raleway"/>
                <a:sym typeface="Raleway"/>
              </a:rPr>
              <a:t>Behavioral Health</a:t>
            </a:r>
            <a:endParaRPr sz="4000" b="1" kern="0">
              <a:solidFill>
                <a:srgbClr val="FFFFFF"/>
              </a:solidFill>
              <a:latin typeface="Raleway"/>
              <a:ea typeface="Raleway"/>
              <a:cs typeface="Raleway"/>
              <a:sym typeface="Raleway"/>
            </a:endParaRPr>
          </a:p>
        </p:txBody>
      </p:sp>
      <p:sp>
        <p:nvSpPr>
          <p:cNvPr id="242" name="Google Shape;242;p37"/>
          <p:cNvSpPr/>
          <p:nvPr/>
        </p:nvSpPr>
        <p:spPr>
          <a:xfrm>
            <a:off x="1284000" y="3721048"/>
            <a:ext cx="996000" cy="1008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FFFFFF"/>
              </a:solidFill>
              <a:latin typeface="Arial"/>
              <a:cs typeface="Arial"/>
              <a:sym typeface="Arial"/>
            </a:endParaRPr>
          </a:p>
        </p:txBody>
      </p:sp>
      <p:sp>
        <p:nvSpPr>
          <p:cNvPr id="243" name="Google Shape;243;p37"/>
          <p:cNvSpPr/>
          <p:nvPr/>
        </p:nvSpPr>
        <p:spPr>
          <a:xfrm>
            <a:off x="64254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244" name="Google Shape;244;p37"/>
          <p:cNvSpPr txBox="1"/>
          <p:nvPr/>
        </p:nvSpPr>
        <p:spPr>
          <a:xfrm>
            <a:off x="6976950" y="4067350"/>
            <a:ext cx="4666200" cy="3408000"/>
          </a:xfrm>
          <a:prstGeom prst="rect">
            <a:avLst/>
          </a:prstGeom>
          <a:noFill/>
          <a:ln>
            <a:noFill/>
          </a:ln>
        </p:spPr>
        <p:txBody>
          <a:bodyPr spcFirstLastPara="1" wrap="square" lIns="182850" tIns="182850" rIns="182850" bIns="182850" anchor="t" anchorCtr="0">
            <a:noAutofit/>
          </a:bodyPr>
          <a:lstStyle/>
          <a:p>
            <a:pPr defTabSz="1828800">
              <a:lnSpc>
                <a:spcPct val="115000"/>
              </a:lnSpc>
              <a:buClr>
                <a:srgbClr val="000000"/>
              </a:buClr>
            </a:pPr>
            <a:r>
              <a:rPr lang="en-CA" sz="2800" kern="0">
                <a:solidFill>
                  <a:srgbClr val="FFFFFF"/>
                </a:solidFill>
                <a:latin typeface="Raleway SemiBold"/>
                <a:ea typeface="Raleway SemiBold"/>
                <a:cs typeface="Raleway SemiBold"/>
                <a:sym typeface="Raleway SemiBold"/>
              </a:rPr>
              <a:t>Healthy Mommas, Healthy Families</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buClr>
                <a:srgbClr val="000000"/>
              </a:buClr>
            </a:pPr>
            <a:r>
              <a:rPr lang="en-CA" sz="2800" kern="0">
                <a:solidFill>
                  <a:srgbClr val="FFFFFF"/>
                </a:solidFill>
                <a:latin typeface="Raleway SemiBold"/>
                <a:ea typeface="Raleway SemiBold"/>
                <a:cs typeface="Raleway SemiBold"/>
                <a:sym typeface="Raleway SemiBold"/>
              </a:rPr>
              <a:t>Birth Justice Defenders</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buClr>
                <a:srgbClr val="000000"/>
              </a:buClr>
            </a:pPr>
            <a:r>
              <a:rPr lang="en-CA" sz="2800" kern="0">
                <a:solidFill>
                  <a:srgbClr val="FFFFFF"/>
                </a:solidFill>
                <a:latin typeface="Raleway SemiBold"/>
                <a:ea typeface="Raleway SemiBold"/>
                <a:cs typeface="Raleway SemiBold"/>
                <a:sym typeface="Raleway SemiBold"/>
              </a:rPr>
              <a:t>Child Wellness Initiative</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spcAft>
                <a:spcPts val="2000"/>
              </a:spcAft>
              <a:buClr>
                <a:srgbClr val="000000"/>
              </a:buClr>
            </a:pPr>
            <a:endParaRPr sz="2600" kern="0">
              <a:solidFill>
                <a:srgbClr val="FFFFFF"/>
              </a:solidFill>
              <a:latin typeface="Raleway SemiBold"/>
              <a:ea typeface="Raleway SemiBold"/>
              <a:cs typeface="Raleway SemiBold"/>
              <a:sym typeface="Raleway SemiBold"/>
            </a:endParaRPr>
          </a:p>
        </p:txBody>
      </p:sp>
      <p:sp>
        <p:nvSpPr>
          <p:cNvPr id="245" name="Google Shape;245;p37"/>
          <p:cNvSpPr txBox="1"/>
          <p:nvPr/>
        </p:nvSpPr>
        <p:spPr>
          <a:xfrm>
            <a:off x="6963000" y="2128350"/>
            <a:ext cx="4362000" cy="83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CA" sz="4000" b="1" kern="0">
                <a:solidFill>
                  <a:srgbClr val="FFFFFF"/>
                </a:solidFill>
                <a:latin typeface="Raleway"/>
                <a:ea typeface="Raleway"/>
                <a:cs typeface="Raleway"/>
                <a:sym typeface="Raleway"/>
              </a:rPr>
              <a:t>Maternal &amp; Child Health </a:t>
            </a:r>
            <a:endParaRPr sz="4000" b="1" kern="0">
              <a:solidFill>
                <a:srgbClr val="FFFFFF"/>
              </a:solidFill>
              <a:latin typeface="Raleway"/>
              <a:ea typeface="Raleway"/>
              <a:cs typeface="Raleway"/>
              <a:sym typeface="Raleway"/>
            </a:endParaRPr>
          </a:p>
        </p:txBody>
      </p:sp>
      <p:sp>
        <p:nvSpPr>
          <p:cNvPr id="246" name="Google Shape;246;p37"/>
          <p:cNvSpPr/>
          <p:nvPr/>
        </p:nvSpPr>
        <p:spPr>
          <a:xfrm>
            <a:off x="7203000" y="3721048"/>
            <a:ext cx="996000" cy="1008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FFFFFF"/>
              </a:solidFill>
              <a:latin typeface="Arial"/>
              <a:cs typeface="Arial"/>
              <a:sym typeface="Arial"/>
            </a:endParaRPr>
          </a:p>
        </p:txBody>
      </p:sp>
      <p:sp>
        <p:nvSpPr>
          <p:cNvPr id="247" name="Google Shape;247;p37"/>
          <p:cNvSpPr/>
          <p:nvPr/>
        </p:nvSpPr>
        <p:spPr>
          <a:xfrm>
            <a:off x="12344400" y="2070600"/>
            <a:ext cx="5437200" cy="6145800"/>
          </a:xfrm>
          <a:prstGeom prst="round2DiagRect">
            <a:avLst>
              <a:gd name="adj1" fmla="val 16667"/>
              <a:gd name="adj2" fmla="val 0"/>
            </a:avLst>
          </a:prstGeom>
          <a:solidFill>
            <a:srgbClr val="272D6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Arial"/>
              <a:cs typeface="Arial"/>
              <a:sym typeface="Arial"/>
            </a:endParaRPr>
          </a:p>
        </p:txBody>
      </p:sp>
      <p:sp>
        <p:nvSpPr>
          <p:cNvPr id="248" name="Google Shape;248;p37"/>
          <p:cNvSpPr txBox="1"/>
          <p:nvPr/>
        </p:nvSpPr>
        <p:spPr>
          <a:xfrm>
            <a:off x="12895950" y="4067350"/>
            <a:ext cx="4278000" cy="3408000"/>
          </a:xfrm>
          <a:prstGeom prst="rect">
            <a:avLst/>
          </a:prstGeom>
          <a:noFill/>
          <a:ln>
            <a:noFill/>
          </a:ln>
        </p:spPr>
        <p:txBody>
          <a:bodyPr spcFirstLastPara="1" wrap="square" lIns="182850" tIns="182850" rIns="182850" bIns="182850" anchor="t" anchorCtr="0">
            <a:noAutofit/>
          </a:bodyPr>
          <a:lstStyle/>
          <a:p>
            <a:pPr defTabSz="1828800">
              <a:lnSpc>
                <a:spcPct val="115000"/>
              </a:lnSpc>
              <a:buClr>
                <a:srgbClr val="000000"/>
              </a:buClr>
            </a:pPr>
            <a:r>
              <a:rPr lang="en-CA" sz="2800" kern="0">
                <a:solidFill>
                  <a:srgbClr val="FFFFFF"/>
                </a:solidFill>
                <a:latin typeface="Raleway SemiBold"/>
                <a:ea typeface="Raleway SemiBold"/>
                <a:cs typeface="Raleway SemiBold"/>
                <a:sym typeface="Raleway SemiBold"/>
              </a:rPr>
              <a:t>Climate Justice </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buClr>
                <a:srgbClr val="000000"/>
              </a:buClr>
            </a:pPr>
            <a:r>
              <a:rPr lang="en-CA" sz="2800" kern="0">
                <a:solidFill>
                  <a:srgbClr val="FFFFFF"/>
                </a:solidFill>
                <a:latin typeface="Raleway SemiBold"/>
                <a:ea typeface="Raleway SemiBold"/>
                <a:cs typeface="Raleway SemiBold"/>
                <a:sym typeface="Raleway SemiBold"/>
              </a:rPr>
              <a:t>Emergency Response</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buClr>
                <a:srgbClr val="000000"/>
              </a:buClr>
            </a:pPr>
            <a:r>
              <a:rPr lang="en-CA" sz="2800" kern="0">
                <a:solidFill>
                  <a:srgbClr val="FFFFFF"/>
                </a:solidFill>
                <a:latin typeface="Raleway SemiBold"/>
                <a:ea typeface="Raleway SemiBold"/>
                <a:cs typeface="Raleway SemiBold"/>
                <a:sym typeface="Raleway SemiBold"/>
              </a:rPr>
              <a:t>Vaccine Hesitancy </a:t>
            </a:r>
            <a:endParaRPr sz="2800" kern="0">
              <a:solidFill>
                <a:srgbClr val="FFFFFF"/>
              </a:solidFill>
              <a:latin typeface="Raleway SemiBold"/>
              <a:ea typeface="Raleway SemiBold"/>
              <a:cs typeface="Raleway SemiBold"/>
              <a:sym typeface="Raleway SemiBold"/>
            </a:endParaRPr>
          </a:p>
          <a:p>
            <a:pPr defTabSz="1828800">
              <a:lnSpc>
                <a:spcPct val="115000"/>
              </a:lnSpc>
              <a:spcBef>
                <a:spcPts val="2000"/>
              </a:spcBef>
              <a:spcAft>
                <a:spcPts val="2000"/>
              </a:spcAft>
              <a:buClr>
                <a:srgbClr val="000000"/>
              </a:buClr>
            </a:pPr>
            <a:endParaRPr sz="2400" kern="0">
              <a:solidFill>
                <a:srgbClr val="FFFFFF"/>
              </a:solidFill>
              <a:latin typeface="Raleway SemiBold"/>
              <a:ea typeface="Raleway SemiBold"/>
              <a:cs typeface="Raleway SemiBold"/>
              <a:sym typeface="Raleway SemiBold"/>
            </a:endParaRPr>
          </a:p>
        </p:txBody>
      </p:sp>
      <p:sp>
        <p:nvSpPr>
          <p:cNvPr id="249" name="Google Shape;249;p37"/>
          <p:cNvSpPr txBox="1"/>
          <p:nvPr/>
        </p:nvSpPr>
        <p:spPr>
          <a:xfrm>
            <a:off x="12895950" y="2256200"/>
            <a:ext cx="4362000" cy="8304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CA" sz="4000" b="1" kern="0">
                <a:solidFill>
                  <a:srgbClr val="FFFFFF"/>
                </a:solidFill>
                <a:latin typeface="Raleway"/>
                <a:ea typeface="Raleway"/>
                <a:cs typeface="Raleway"/>
                <a:sym typeface="Raleway"/>
              </a:rPr>
              <a:t>Emerging Public Health</a:t>
            </a:r>
            <a:endParaRPr sz="4000" b="1" kern="0">
              <a:solidFill>
                <a:srgbClr val="FFFFFF"/>
              </a:solidFill>
              <a:latin typeface="Raleway"/>
              <a:ea typeface="Raleway"/>
              <a:cs typeface="Raleway"/>
              <a:sym typeface="Raleway"/>
            </a:endParaRPr>
          </a:p>
        </p:txBody>
      </p:sp>
      <p:sp>
        <p:nvSpPr>
          <p:cNvPr id="250" name="Google Shape;250;p37"/>
          <p:cNvSpPr/>
          <p:nvPr/>
        </p:nvSpPr>
        <p:spPr>
          <a:xfrm>
            <a:off x="13122000" y="3721048"/>
            <a:ext cx="996000" cy="100800"/>
          </a:xfrm>
          <a:prstGeom prst="roundRect">
            <a:avLst>
              <a:gd name="adj" fmla="val 50000"/>
            </a:avLst>
          </a:prstGeom>
          <a:solidFill>
            <a:srgbClr val="5CBA47"/>
          </a:solidFill>
          <a:ln>
            <a:noFill/>
          </a:ln>
        </p:spPr>
        <p:txBody>
          <a:bodyPr spcFirstLastPara="1" wrap="square" lIns="182850" tIns="182850" rIns="182850" bIns="182850" anchor="ctr" anchorCtr="0">
            <a:noAutofit/>
          </a:bodyPr>
          <a:lstStyle/>
          <a:p>
            <a:pPr algn="ctr" defTabSz="1828800">
              <a:buClr>
                <a:srgbClr val="000000"/>
              </a:buClr>
            </a:pPr>
            <a:endParaRPr sz="2800" kern="0">
              <a:solidFill>
                <a:srgbClr val="FFFFFF"/>
              </a:solidFill>
              <a:latin typeface="Arial"/>
              <a:cs typeface="Arial"/>
              <a:sym typeface="Arial"/>
            </a:endParaRPr>
          </a:p>
        </p:txBody>
      </p:sp>
      <p:sp>
        <p:nvSpPr>
          <p:cNvPr id="251" name="Google Shape;251;p37"/>
          <p:cNvSpPr txBox="1"/>
          <p:nvPr/>
        </p:nvSpPr>
        <p:spPr>
          <a:xfrm>
            <a:off x="711150" y="529250"/>
            <a:ext cx="10072200" cy="984824"/>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4000" b="1" kern="0">
                <a:solidFill>
                  <a:srgbClr val="FFFFFF"/>
                </a:solidFill>
                <a:latin typeface="Raleway"/>
                <a:ea typeface="Raleway"/>
                <a:cs typeface="Raleway"/>
                <a:sym typeface="Raleway"/>
              </a:rPr>
              <a:t>Partnerships Priority Areas</a:t>
            </a:r>
            <a:endParaRPr sz="4000" b="1" kern="0">
              <a:solidFill>
                <a:srgbClr val="FFFFFF"/>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616050" y="860850"/>
            <a:ext cx="15377400" cy="1070400"/>
          </a:xfrm>
          <a:prstGeom prst="rect">
            <a:avLst/>
          </a:prstGeom>
        </p:spPr>
        <p:txBody>
          <a:bodyPr spcFirstLastPara="1" wrap="square" lIns="182850" tIns="182850" rIns="182850" bIns="182850" anchor="t" anchorCtr="0">
            <a:normAutofit/>
          </a:bodyPr>
          <a:lstStyle/>
          <a:p>
            <a:r>
              <a:rPr lang="en-CA"/>
              <a:t>Climate Justice </a:t>
            </a:r>
            <a:endParaRPr/>
          </a:p>
        </p:txBody>
      </p:sp>
      <p:sp>
        <p:nvSpPr>
          <p:cNvPr id="257" name="Google Shape;257;p38"/>
          <p:cNvSpPr txBox="1"/>
          <p:nvPr/>
        </p:nvSpPr>
        <p:spPr>
          <a:xfrm>
            <a:off x="1504950" y="2778450"/>
            <a:ext cx="15857400" cy="3139260"/>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3600" kern="0">
                <a:solidFill>
                  <a:srgbClr val="FFFFFF"/>
                </a:solidFill>
                <a:latin typeface="Raleway"/>
                <a:ea typeface="Raleway"/>
                <a:cs typeface="Raleway"/>
                <a:sym typeface="Raleway"/>
              </a:rPr>
              <a:t>A framework that positions climate change as a moral, social, and political issue rather than just environmental.</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kern="0">
                <a:solidFill>
                  <a:srgbClr val="FFFFFF"/>
                </a:solidFill>
                <a:latin typeface="Raleway"/>
                <a:ea typeface="Raleway"/>
                <a:cs typeface="Raleway"/>
                <a:sym typeface="Raleway"/>
              </a:rPr>
              <a:t>An acknowledgment that those most harmed by climate change are those who are the  least responsible in contributing to the issues. </a:t>
            </a:r>
            <a:endParaRPr sz="3600" kern="0">
              <a:solidFill>
                <a:srgbClr val="FFFFFF"/>
              </a:solidFill>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616050" y="860850"/>
            <a:ext cx="17131800" cy="1213200"/>
          </a:xfrm>
          <a:prstGeom prst="rect">
            <a:avLst/>
          </a:prstGeom>
        </p:spPr>
        <p:txBody>
          <a:bodyPr spcFirstLastPara="1" wrap="square" lIns="182850" tIns="182850" rIns="182850" bIns="182850" anchor="t" anchorCtr="0">
            <a:normAutofit/>
          </a:bodyPr>
          <a:lstStyle/>
          <a:p>
            <a:r>
              <a:rPr lang="en-CA"/>
              <a:t>Staten Island Context </a:t>
            </a:r>
            <a:endParaRPr/>
          </a:p>
        </p:txBody>
      </p:sp>
      <p:sp>
        <p:nvSpPr>
          <p:cNvPr id="263" name="Google Shape;263;p39"/>
          <p:cNvSpPr txBox="1"/>
          <p:nvPr/>
        </p:nvSpPr>
        <p:spPr>
          <a:xfrm>
            <a:off x="878000" y="2445950"/>
            <a:ext cx="14868600" cy="7017245"/>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3600" kern="0">
                <a:solidFill>
                  <a:srgbClr val="FFFFFF"/>
                </a:solidFill>
                <a:latin typeface="Raleway"/>
                <a:ea typeface="Raleway"/>
                <a:cs typeface="Raleway"/>
                <a:sym typeface="Raleway"/>
              </a:rPr>
              <a:t>Geographic</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SI Expressway/Maritime Corridor</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Proximity to Elizabeth NJ (downwind)</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Coastal Vulnerability </a:t>
            </a:r>
            <a:endParaRPr sz="3600" kern="0">
              <a:solidFill>
                <a:srgbClr val="FFFFFF"/>
              </a:solidFill>
              <a:latin typeface="Raleway"/>
              <a:ea typeface="Raleway"/>
              <a:cs typeface="Raleway"/>
              <a:sym typeface="Raleway"/>
            </a:endParaRPr>
          </a:p>
          <a:p>
            <a:pPr marL="1828800"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kern="0">
                <a:solidFill>
                  <a:srgbClr val="FFFFFF"/>
                </a:solidFill>
                <a:latin typeface="Raleway"/>
                <a:ea typeface="Raleway"/>
                <a:cs typeface="Raleway"/>
                <a:sym typeface="Raleway"/>
              </a:rPr>
              <a:t>Socioeconomic </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North Shore neighborhoods decades of disinvestment </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Poor health outcomes </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Social Determinants of Health </a:t>
            </a:r>
            <a:endParaRPr sz="3600" kern="0">
              <a:solidFill>
                <a:srgbClr val="FFFFFF"/>
              </a:solidFill>
              <a:latin typeface="Raleway"/>
              <a:ea typeface="Raleway"/>
              <a:cs typeface="Raleway"/>
              <a:sym typeface="Raleway"/>
            </a:endParaRPr>
          </a:p>
          <a:p>
            <a:pPr marL="2743200" lvl="2"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Housing availability and quality </a:t>
            </a:r>
            <a:endParaRPr sz="3600" kern="0">
              <a:solidFill>
                <a:srgbClr val="FFFFFF"/>
              </a:solidFill>
              <a:latin typeface="Raleway"/>
              <a:ea typeface="Raleway"/>
              <a:cs typeface="Raleway"/>
              <a:sym typeface="Raleway"/>
            </a:endParaRPr>
          </a:p>
          <a:p>
            <a:pPr marL="2743200" lvl="2"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Food Access </a:t>
            </a:r>
            <a:endParaRPr sz="3600" kern="0">
              <a:solidFill>
                <a:srgbClr val="FFFFFF"/>
              </a:solidFill>
              <a:latin typeface="Raleway"/>
              <a:ea typeface="Raleway"/>
              <a:cs typeface="Raleway"/>
              <a:sym typeface="Raleway"/>
            </a:endParaRPr>
          </a:p>
          <a:p>
            <a:pPr marL="2743200" lvl="2"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Transportation</a:t>
            </a:r>
            <a:endParaRPr sz="3600" kern="0">
              <a:solidFill>
                <a:srgbClr val="FFFFFF"/>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title"/>
          </p:nvPr>
        </p:nvSpPr>
        <p:spPr>
          <a:xfrm>
            <a:off x="616050" y="860850"/>
            <a:ext cx="17131800" cy="1213200"/>
          </a:xfrm>
          <a:prstGeom prst="rect">
            <a:avLst/>
          </a:prstGeom>
        </p:spPr>
        <p:txBody>
          <a:bodyPr spcFirstLastPara="1" wrap="square" lIns="182850" tIns="182850" rIns="182850" bIns="182850" anchor="t" anchorCtr="0">
            <a:normAutofit/>
          </a:bodyPr>
          <a:lstStyle/>
          <a:p>
            <a:r>
              <a:rPr lang="en-CA"/>
              <a:t>Climate Hazards </a:t>
            </a:r>
            <a:endParaRPr/>
          </a:p>
        </p:txBody>
      </p:sp>
      <p:sp>
        <p:nvSpPr>
          <p:cNvPr id="269" name="Google Shape;269;p40"/>
          <p:cNvSpPr txBox="1"/>
          <p:nvPr/>
        </p:nvSpPr>
        <p:spPr>
          <a:xfrm>
            <a:off x="901850" y="2303101"/>
            <a:ext cx="16076400" cy="9233236"/>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3600" kern="0">
                <a:solidFill>
                  <a:srgbClr val="FFFFFF"/>
                </a:solidFill>
                <a:latin typeface="Raleway"/>
                <a:ea typeface="Raleway"/>
                <a:cs typeface="Raleway"/>
                <a:sym typeface="Raleway"/>
              </a:rPr>
              <a:t>Asthma is exacerbated by poor air quality that it is a result of pollution, heat, flooding, and older housing stock. </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Canadian Wildfire 2023 (ER Visits in NYC doubled)  </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Heat Waves tighten air passages </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Increase ground level ozone (smog)</a:t>
            </a:r>
            <a:endParaRPr sz="3600" kern="0">
              <a:solidFill>
                <a:srgbClr val="FFFFFF"/>
              </a:solidFill>
              <a:latin typeface="Raleway"/>
              <a:ea typeface="Raleway"/>
              <a:cs typeface="Raleway"/>
              <a:sym typeface="Raleway"/>
            </a:endParaRPr>
          </a:p>
          <a:p>
            <a:pPr marL="1828800" lvl="1"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Flooding &amp; humidity leads to mold and mildew</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kern="0">
                <a:solidFill>
                  <a:srgbClr val="FFFFFF"/>
                </a:solidFill>
                <a:latin typeface="Raleway"/>
                <a:ea typeface="Raleway"/>
                <a:cs typeface="Raleway"/>
                <a:sym typeface="Raleway"/>
              </a:rPr>
              <a:t>Climate events also result in poor behavioral health outcomes. </a:t>
            </a:r>
            <a:endParaRPr sz="3600" kern="0">
              <a:solidFill>
                <a:srgbClr val="FFFFFF"/>
              </a:solidFill>
              <a:latin typeface="Raleway"/>
              <a:ea typeface="Raleway"/>
              <a:cs typeface="Raleway"/>
              <a:sym typeface="Raleway"/>
            </a:endParaRPr>
          </a:p>
          <a:p>
            <a:pPr marL="914400"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SUD Spikes - stress induced increases in substance us,</a:t>
            </a:r>
            <a:endParaRPr sz="3600" kern="0">
              <a:solidFill>
                <a:srgbClr val="FFFFFF"/>
              </a:solidFill>
              <a:latin typeface="Raleway"/>
              <a:ea typeface="Raleway"/>
              <a:cs typeface="Raleway"/>
              <a:sym typeface="Raleway"/>
            </a:endParaRPr>
          </a:p>
          <a:p>
            <a:pPr marL="914400" indent="-685800" defTabSz="1828800">
              <a:buClr>
                <a:srgbClr val="FFFFFF"/>
              </a:buClr>
              <a:buSzPts val="1800"/>
              <a:buFont typeface="Raleway"/>
              <a:buChar char="-"/>
            </a:pPr>
            <a:r>
              <a:rPr lang="en-CA" sz="3600" kern="0">
                <a:solidFill>
                  <a:srgbClr val="FFFFFF"/>
                </a:solidFill>
                <a:latin typeface="Raleway"/>
                <a:ea typeface="Raleway"/>
                <a:cs typeface="Raleway"/>
                <a:sym typeface="Raleway"/>
              </a:rPr>
              <a:t>Psychological Toll - Rising rates of climate-related                         anxiety and PTSD  </a:t>
            </a:r>
            <a:endParaRPr sz="3600" kern="0">
              <a:solidFill>
                <a:srgbClr val="FFFFFF"/>
              </a:solidFill>
              <a:latin typeface="Raleway"/>
              <a:ea typeface="Raleway"/>
              <a:cs typeface="Raleway"/>
              <a:sym typeface="Raleway"/>
            </a:endParaRPr>
          </a:p>
          <a:p>
            <a:pPr marL="1828800"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marL="2743200" lvl="2" indent="-685800" defTabSz="1828800">
              <a:buClr>
                <a:srgbClr val="FFFFFF"/>
              </a:buClr>
              <a:buSzPts val="1800"/>
              <a:buFont typeface="Raleway"/>
              <a:buChar char="-"/>
            </a:pPr>
            <a:endParaRPr sz="3600" kern="0">
              <a:solidFill>
                <a:srgbClr val="FFFFFF"/>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616050" y="860850"/>
            <a:ext cx="15377400" cy="1070400"/>
          </a:xfrm>
          <a:prstGeom prst="rect">
            <a:avLst/>
          </a:prstGeom>
        </p:spPr>
        <p:txBody>
          <a:bodyPr spcFirstLastPara="1" wrap="square" lIns="182850" tIns="182850" rIns="182850" bIns="182850" anchor="t" anchorCtr="0">
            <a:normAutofit/>
          </a:bodyPr>
          <a:lstStyle/>
          <a:p>
            <a:r>
              <a:rPr lang="en-CA"/>
              <a:t>Collective Response </a:t>
            </a:r>
            <a:endParaRPr/>
          </a:p>
        </p:txBody>
      </p:sp>
      <p:sp>
        <p:nvSpPr>
          <p:cNvPr id="275" name="Google Shape;275;p41"/>
          <p:cNvSpPr txBox="1"/>
          <p:nvPr/>
        </p:nvSpPr>
        <p:spPr>
          <a:xfrm>
            <a:off x="1340550" y="2398950"/>
            <a:ext cx="13070400" cy="7571243"/>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3600" b="1" kern="0">
                <a:solidFill>
                  <a:srgbClr val="FFFFFF"/>
                </a:solidFill>
                <a:latin typeface="Raleway"/>
                <a:ea typeface="Raleway"/>
                <a:cs typeface="Raleway"/>
                <a:sym typeface="Raleway"/>
              </a:rPr>
              <a:t>TYSA</a:t>
            </a:r>
            <a:r>
              <a:rPr lang="en-CA" sz="3600" kern="0">
                <a:solidFill>
                  <a:srgbClr val="FFFFFF"/>
                </a:solidFill>
                <a:latin typeface="Raleway"/>
                <a:ea typeface="Raleway"/>
                <a:cs typeface="Raleway"/>
                <a:sym typeface="Raleway"/>
              </a:rPr>
              <a:t> - Behavioral Health Coalition - Building resilience and coping skills.  YCs exploring intersection of behavioral health with social and political conditions </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b="1" kern="0">
                <a:solidFill>
                  <a:srgbClr val="FFFFFF"/>
                </a:solidFill>
                <a:latin typeface="Raleway"/>
                <a:ea typeface="Raleway"/>
                <a:cs typeface="Raleway"/>
                <a:sym typeface="Raleway"/>
              </a:rPr>
              <a:t>Child Wellness Initiative - </a:t>
            </a:r>
            <a:r>
              <a:rPr lang="en-CA" sz="3600" kern="0">
                <a:solidFill>
                  <a:srgbClr val="FFFFFF"/>
                </a:solidFill>
                <a:latin typeface="Raleway"/>
                <a:ea typeface="Raleway"/>
                <a:cs typeface="Raleway"/>
                <a:sym typeface="Raleway"/>
              </a:rPr>
              <a:t>Collective working to</a:t>
            </a:r>
            <a:r>
              <a:rPr lang="en-CA" sz="3600" b="1" kern="0">
                <a:solidFill>
                  <a:srgbClr val="FFFFFF"/>
                </a:solidFill>
                <a:latin typeface="Raleway"/>
                <a:ea typeface="Raleway"/>
                <a:cs typeface="Raleway"/>
                <a:sym typeface="Raleway"/>
              </a:rPr>
              <a:t> </a:t>
            </a:r>
            <a:r>
              <a:rPr lang="en-CA" sz="3600" kern="0">
                <a:solidFill>
                  <a:srgbClr val="FFFFFF"/>
                </a:solidFill>
                <a:latin typeface="Raleway"/>
                <a:ea typeface="Raleway"/>
                <a:cs typeface="Raleway"/>
                <a:sym typeface="Raleway"/>
              </a:rPr>
              <a:t>reduce the burden of chronic disease.</a:t>
            </a:r>
            <a:endParaRPr sz="3600" b="1" kern="0">
              <a:solidFill>
                <a:srgbClr val="FFFFFF"/>
              </a:solidFill>
              <a:latin typeface="Raleway"/>
              <a:ea typeface="Raleway"/>
              <a:cs typeface="Raleway"/>
              <a:sym typeface="Raleway"/>
            </a:endParaRPr>
          </a:p>
          <a:p>
            <a:pPr defTabSz="1828800">
              <a:buClr>
                <a:srgbClr val="000000"/>
              </a:buClr>
            </a:pPr>
            <a:endParaRPr sz="3600" b="1" kern="0">
              <a:solidFill>
                <a:srgbClr val="FFFFFF"/>
              </a:solidFill>
              <a:latin typeface="Raleway"/>
              <a:ea typeface="Raleway"/>
              <a:cs typeface="Raleway"/>
              <a:sym typeface="Raleway"/>
            </a:endParaRPr>
          </a:p>
          <a:p>
            <a:pPr defTabSz="1828800">
              <a:buClr>
                <a:srgbClr val="000000"/>
              </a:buClr>
            </a:pPr>
            <a:r>
              <a:rPr lang="en-CA" sz="3600" b="1" kern="0">
                <a:solidFill>
                  <a:srgbClr val="FFFFFF"/>
                </a:solidFill>
                <a:latin typeface="Raleway"/>
                <a:ea typeface="Raleway"/>
                <a:cs typeface="Raleway"/>
                <a:sym typeface="Raleway"/>
              </a:rPr>
              <a:t>Mayors Office of Environmental and Climate Justice - </a:t>
            </a:r>
            <a:r>
              <a:rPr lang="en-CA" sz="3600" kern="0">
                <a:solidFill>
                  <a:srgbClr val="FFFFFF"/>
                </a:solidFill>
                <a:latin typeface="Raleway"/>
                <a:ea typeface="Raleway"/>
                <a:cs typeface="Raleway"/>
                <a:sym typeface="Raleway"/>
              </a:rPr>
              <a:t>Place-based convenings to identify climate vulnerabilities and prioritize potential projects. Focus on Port Richmond and Stapleton  </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b="1" kern="0">
                <a:solidFill>
                  <a:srgbClr val="FFFFFF"/>
                </a:solidFill>
                <a:latin typeface="Raleway"/>
                <a:ea typeface="Raleway"/>
                <a:cs typeface="Raleway"/>
                <a:sym typeface="Raleway"/>
              </a:rPr>
              <a:t>1115 Medicaid Waiver - Social Care Networks </a:t>
            </a:r>
            <a:endParaRPr sz="3600" b="1" kern="0">
              <a:solidFill>
                <a:srgbClr val="FFFFFF"/>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p:nvPr/>
        </p:nvSpPr>
        <p:spPr>
          <a:xfrm>
            <a:off x="504480" y="1352300"/>
            <a:ext cx="4747800" cy="350400"/>
          </a:xfrm>
          <a:prstGeom prst="rect">
            <a:avLst/>
          </a:prstGeom>
          <a:solidFill>
            <a:srgbClr val="00B0F0"/>
          </a:solidFill>
          <a:ln>
            <a:noFill/>
          </a:ln>
          <a:effectLst>
            <a:outerShdw blurRad="52094" dist="29768" dir="2700000" algn="br" rotWithShape="0">
              <a:srgbClr val="000000">
                <a:alpha val="60000"/>
              </a:srgbClr>
            </a:outerShdw>
          </a:effectLst>
        </p:spPr>
        <p:txBody>
          <a:bodyPr spcFirstLastPara="1" wrap="square" lIns="214300" tIns="107150" rIns="214300" bIns="107150" anchor="ctr" anchorCtr="0">
            <a:noAutofit/>
          </a:bodyPr>
          <a:lstStyle/>
          <a:p>
            <a:pPr algn="ctr" defTabSz="1828800">
              <a:buClr>
                <a:srgbClr val="000000"/>
              </a:buClr>
            </a:pPr>
            <a:r>
              <a:rPr lang="en-CA" sz="3164" b="1" kern="0">
                <a:solidFill>
                  <a:srgbClr val="FFFFFF"/>
                </a:solidFill>
                <a:latin typeface="Century Gothic"/>
                <a:ea typeface="Century Gothic"/>
                <a:cs typeface="Century Gothic"/>
                <a:sym typeface="Century Gothic"/>
              </a:rPr>
              <a:t>Cross Sectoral Partners </a:t>
            </a:r>
            <a:endParaRPr sz="3282" kern="0">
              <a:solidFill>
                <a:srgbClr val="000000"/>
              </a:solidFill>
              <a:latin typeface="Arial"/>
              <a:cs typeface="Arial"/>
              <a:sym typeface="Arial"/>
            </a:endParaRPr>
          </a:p>
        </p:txBody>
      </p:sp>
      <p:pic>
        <p:nvPicPr>
          <p:cNvPr id="282" name="Google Shape;282;p42"/>
          <p:cNvPicPr preferRelativeResize="0"/>
          <p:nvPr/>
        </p:nvPicPr>
        <p:blipFill rotWithShape="1">
          <a:blip r:embed="rId3">
            <a:alphaModFix/>
          </a:blip>
          <a:srcRect/>
          <a:stretch/>
        </p:blipFill>
        <p:spPr>
          <a:xfrm>
            <a:off x="639482" y="995851"/>
            <a:ext cx="4018660" cy="3115590"/>
          </a:xfrm>
          <a:prstGeom prst="rect">
            <a:avLst/>
          </a:prstGeom>
          <a:noFill/>
          <a:ln>
            <a:noFill/>
          </a:ln>
        </p:spPr>
      </p:pic>
      <p:pic>
        <p:nvPicPr>
          <p:cNvPr id="283" name="Google Shape;283;p42"/>
          <p:cNvPicPr preferRelativeResize="0"/>
          <p:nvPr/>
        </p:nvPicPr>
        <p:blipFill rotWithShape="1">
          <a:blip r:embed="rId4">
            <a:alphaModFix/>
          </a:blip>
          <a:srcRect/>
          <a:stretch/>
        </p:blipFill>
        <p:spPr>
          <a:xfrm>
            <a:off x="306751" y="4932178"/>
            <a:ext cx="3909138" cy="2519224"/>
          </a:xfrm>
          <a:prstGeom prst="rect">
            <a:avLst/>
          </a:prstGeom>
          <a:noFill/>
          <a:ln>
            <a:noFill/>
          </a:ln>
        </p:spPr>
      </p:pic>
      <p:grpSp>
        <p:nvGrpSpPr>
          <p:cNvPr id="284" name="Google Shape;284;p42"/>
          <p:cNvGrpSpPr/>
          <p:nvPr/>
        </p:nvGrpSpPr>
        <p:grpSpPr>
          <a:xfrm>
            <a:off x="5658873" y="995833"/>
            <a:ext cx="12198246" cy="7113830"/>
            <a:chOff x="0" y="0"/>
            <a:chExt cx="5204030" cy="3810300"/>
          </a:xfrm>
        </p:grpSpPr>
        <p:sp>
          <p:nvSpPr>
            <p:cNvPr id="285" name="Google Shape;285;p42"/>
            <p:cNvSpPr/>
            <p:nvPr/>
          </p:nvSpPr>
          <p:spPr>
            <a:xfrm>
              <a:off x="0" y="0"/>
              <a:ext cx="1700400" cy="3810300"/>
            </a:xfrm>
            <a:prstGeom prst="roundRect">
              <a:avLst>
                <a:gd name="adj" fmla="val 10000"/>
              </a:avLst>
            </a:prstGeom>
            <a:solidFill>
              <a:srgbClr val="19ACE4"/>
            </a:solid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86" name="Google Shape;286;p42"/>
            <p:cNvSpPr txBox="1"/>
            <p:nvPr/>
          </p:nvSpPr>
          <p:spPr>
            <a:xfrm>
              <a:off x="0" y="1524103"/>
              <a:ext cx="1700400" cy="1524000"/>
            </a:xfrm>
            <a:prstGeom prst="rect">
              <a:avLst/>
            </a:prstGeom>
            <a:noFill/>
            <a:ln>
              <a:noFill/>
            </a:ln>
          </p:spPr>
          <p:txBody>
            <a:bodyPr spcFirstLastPara="1" wrap="square" lIns="183350" tIns="183350" rIns="183350" bIns="183350" anchor="ctr" anchorCtr="0">
              <a:noAutofit/>
            </a:bodyPr>
            <a:lstStyle/>
            <a:p>
              <a:pPr algn="ctr" defTabSz="1828800">
                <a:lnSpc>
                  <a:spcPct val="90000"/>
                </a:lnSpc>
                <a:buClr>
                  <a:srgbClr val="000000"/>
                </a:buClr>
              </a:pPr>
              <a:endParaRPr sz="2578" kern="0">
                <a:solidFill>
                  <a:srgbClr val="FFFFFF"/>
                </a:solidFill>
                <a:latin typeface="Calibri"/>
                <a:ea typeface="Calibri"/>
                <a:cs typeface="Calibri"/>
                <a:sym typeface="Calibri"/>
              </a:endParaRPr>
            </a:p>
            <a:p>
              <a:pPr algn="ctr" defTabSz="1828800">
                <a:lnSpc>
                  <a:spcPct val="90000"/>
                </a:lnSpc>
                <a:spcBef>
                  <a:spcPts val="902"/>
                </a:spcBef>
                <a:buClr>
                  <a:srgbClr val="000000"/>
                </a:buClr>
              </a:pPr>
              <a:r>
                <a:rPr lang="en-CA" sz="3082" kern="0">
                  <a:solidFill>
                    <a:srgbClr val="FFFFFF"/>
                  </a:solidFill>
                  <a:latin typeface="Calibri"/>
                  <a:ea typeface="Calibri"/>
                  <a:cs typeface="Calibri"/>
                  <a:sym typeface="Calibri"/>
                </a:rPr>
                <a:t>Food Access </a:t>
              </a:r>
              <a:endParaRPr sz="3082" kern="0">
                <a:solidFill>
                  <a:srgbClr val="000000"/>
                </a:solidFill>
                <a:latin typeface="Arial"/>
                <a:cs typeface="Arial"/>
                <a:sym typeface="Arial"/>
              </a:endParaRPr>
            </a:p>
            <a:p>
              <a:pPr algn="ctr" defTabSz="1828800">
                <a:lnSpc>
                  <a:spcPct val="90000"/>
                </a:lnSpc>
                <a:spcBef>
                  <a:spcPts val="1148"/>
                </a:spcBef>
                <a:buClr>
                  <a:srgbClr val="000000"/>
                </a:buClr>
              </a:pPr>
              <a:r>
                <a:rPr lang="en-CA" sz="3082" kern="0">
                  <a:solidFill>
                    <a:srgbClr val="FFFFFF"/>
                  </a:solidFill>
                  <a:latin typeface="Calibri"/>
                  <a:ea typeface="Calibri"/>
                  <a:cs typeface="Calibri"/>
                  <a:sym typeface="Calibri"/>
                </a:rPr>
                <a:t>Built Environment Changes</a:t>
              </a:r>
              <a:endParaRPr sz="3082" kern="0">
                <a:solidFill>
                  <a:srgbClr val="000000"/>
                </a:solidFill>
                <a:latin typeface="Arial"/>
                <a:cs typeface="Arial"/>
                <a:sym typeface="Arial"/>
              </a:endParaRPr>
            </a:p>
            <a:p>
              <a:pPr algn="ctr" defTabSz="1828800">
                <a:lnSpc>
                  <a:spcPct val="90000"/>
                </a:lnSpc>
                <a:spcBef>
                  <a:spcPts val="1148"/>
                </a:spcBef>
                <a:buClr>
                  <a:srgbClr val="000000"/>
                </a:buClr>
              </a:pPr>
              <a:r>
                <a:rPr lang="en-CA" sz="3082" kern="0">
                  <a:solidFill>
                    <a:srgbClr val="FFFFFF"/>
                  </a:solidFill>
                  <a:latin typeface="Calibri"/>
                  <a:ea typeface="Calibri"/>
                  <a:cs typeface="Calibri"/>
                  <a:sym typeface="Calibri"/>
                </a:rPr>
                <a:t>Home Assessment and Remediation</a:t>
              </a:r>
              <a:endParaRPr sz="3082" kern="0">
                <a:solidFill>
                  <a:srgbClr val="000000"/>
                </a:solidFill>
                <a:latin typeface="Arial"/>
                <a:cs typeface="Arial"/>
                <a:sym typeface="Arial"/>
              </a:endParaRPr>
            </a:p>
            <a:p>
              <a:pPr algn="ctr" defTabSz="1828800">
                <a:lnSpc>
                  <a:spcPct val="90000"/>
                </a:lnSpc>
                <a:spcBef>
                  <a:spcPts val="1148"/>
                </a:spcBef>
                <a:buClr>
                  <a:srgbClr val="000000"/>
                </a:buClr>
              </a:pPr>
              <a:r>
                <a:rPr lang="en-CA" sz="3082" kern="0">
                  <a:solidFill>
                    <a:srgbClr val="FFFFFF"/>
                  </a:solidFill>
                  <a:latin typeface="Calibri"/>
                  <a:ea typeface="Calibri"/>
                  <a:cs typeface="Calibri"/>
                  <a:sym typeface="Calibri"/>
                </a:rPr>
                <a:t>Smoke-Free Housing </a:t>
              </a:r>
              <a:endParaRPr sz="3082" kern="0">
                <a:solidFill>
                  <a:srgbClr val="FFFFFF"/>
                </a:solidFill>
                <a:latin typeface="Calibri"/>
                <a:ea typeface="Calibri"/>
                <a:cs typeface="Calibri"/>
                <a:sym typeface="Calibri"/>
              </a:endParaRPr>
            </a:p>
          </p:txBody>
        </p:sp>
        <p:sp>
          <p:nvSpPr>
            <p:cNvPr id="287" name="Google Shape;287;p42"/>
            <p:cNvSpPr/>
            <p:nvPr/>
          </p:nvSpPr>
          <p:spPr>
            <a:xfrm>
              <a:off x="216815" y="228615"/>
              <a:ext cx="1268700" cy="1268700"/>
            </a:xfrm>
            <a:prstGeom prst="ellipse">
              <a:avLst/>
            </a:prstGeom>
            <a:blipFill rotWithShape="1">
              <a:blip r:embed="rId5">
                <a:alphaModFix/>
              </a:blip>
              <a:stretch>
                <a:fillRect t="-17001" b="-17001"/>
              </a:stretch>
            </a:blip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88" name="Google Shape;288;p42"/>
            <p:cNvSpPr/>
            <p:nvPr/>
          </p:nvSpPr>
          <p:spPr>
            <a:xfrm>
              <a:off x="1757394" y="0"/>
              <a:ext cx="1700400" cy="3810300"/>
            </a:xfrm>
            <a:prstGeom prst="roundRect">
              <a:avLst>
                <a:gd name="adj" fmla="val 10000"/>
              </a:avLst>
            </a:prstGeom>
            <a:solidFill>
              <a:srgbClr val="19ACE4"/>
            </a:solid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89" name="Google Shape;289;p42"/>
            <p:cNvSpPr txBox="1"/>
            <p:nvPr/>
          </p:nvSpPr>
          <p:spPr>
            <a:xfrm>
              <a:off x="1757394" y="1524103"/>
              <a:ext cx="1700400" cy="1524000"/>
            </a:xfrm>
            <a:prstGeom prst="rect">
              <a:avLst/>
            </a:prstGeom>
            <a:noFill/>
            <a:ln>
              <a:noFill/>
            </a:ln>
          </p:spPr>
          <p:txBody>
            <a:bodyPr spcFirstLastPara="1" wrap="square" lIns="300050" tIns="300050" rIns="300050" bIns="300050" anchor="ctr" anchorCtr="0">
              <a:noAutofit/>
            </a:bodyPr>
            <a:lstStyle/>
            <a:p>
              <a:pPr algn="ctr" defTabSz="1828800">
                <a:lnSpc>
                  <a:spcPct val="90000"/>
                </a:lnSpc>
                <a:buClr>
                  <a:srgbClr val="000000"/>
                </a:buClr>
              </a:pPr>
              <a:endParaRPr sz="4220" kern="0">
                <a:solidFill>
                  <a:srgbClr val="FFFFFF"/>
                </a:solidFill>
                <a:latin typeface="Calibri"/>
                <a:ea typeface="Calibri"/>
                <a:cs typeface="Calibri"/>
                <a:sym typeface="Calibri"/>
              </a:endParaRPr>
            </a:p>
            <a:p>
              <a:pPr algn="ctr" defTabSz="1828800">
                <a:lnSpc>
                  <a:spcPct val="90000"/>
                </a:lnSpc>
                <a:spcBef>
                  <a:spcPts val="1476"/>
                </a:spcBef>
                <a:buClr>
                  <a:srgbClr val="000000"/>
                </a:buClr>
              </a:pPr>
              <a:endParaRPr sz="3750" kern="0">
                <a:solidFill>
                  <a:srgbClr val="FFFFFF"/>
                </a:solidFill>
                <a:latin typeface="Calibri"/>
                <a:ea typeface="Calibri"/>
                <a:cs typeface="Calibri"/>
                <a:sym typeface="Calibri"/>
              </a:endParaRPr>
            </a:p>
            <a:p>
              <a:pPr algn="ctr" defTabSz="1828800">
                <a:lnSpc>
                  <a:spcPct val="90000"/>
                </a:lnSpc>
                <a:spcBef>
                  <a:spcPts val="1312"/>
                </a:spcBef>
                <a:buClr>
                  <a:srgbClr val="000000"/>
                </a:buClr>
              </a:pPr>
              <a:r>
                <a:rPr lang="en-CA" sz="2950" kern="0">
                  <a:solidFill>
                    <a:srgbClr val="FFFFFF"/>
                  </a:solidFill>
                  <a:latin typeface="Calibri"/>
                  <a:ea typeface="Calibri"/>
                  <a:cs typeface="Calibri"/>
                  <a:sym typeface="Calibri"/>
                </a:rPr>
                <a:t>Wellness</a:t>
              </a:r>
              <a:r>
                <a:rPr lang="en-CA" sz="3750" kern="0">
                  <a:solidFill>
                    <a:srgbClr val="FFFFFF"/>
                  </a:solidFill>
                  <a:latin typeface="Calibri"/>
                  <a:ea typeface="Calibri"/>
                  <a:cs typeface="Calibri"/>
                  <a:sym typeface="Calibri"/>
                </a:rPr>
                <a:t> </a:t>
              </a:r>
              <a:r>
                <a:rPr lang="en-CA" sz="2750" kern="0">
                  <a:solidFill>
                    <a:srgbClr val="FFFFFF"/>
                  </a:solidFill>
                  <a:latin typeface="Calibri"/>
                  <a:ea typeface="Calibri"/>
                  <a:cs typeface="Calibri"/>
                  <a:sym typeface="Calibri"/>
                </a:rPr>
                <a:t>Councils</a:t>
              </a:r>
              <a:endParaRPr sz="2282" kern="0">
                <a:solidFill>
                  <a:srgbClr val="000000"/>
                </a:solidFill>
                <a:latin typeface="Arial"/>
                <a:cs typeface="Arial"/>
                <a:sym typeface="Arial"/>
              </a:endParaRPr>
            </a:p>
            <a:p>
              <a:pPr algn="ctr" defTabSz="1828800">
                <a:lnSpc>
                  <a:spcPct val="90000"/>
                </a:lnSpc>
                <a:spcBef>
                  <a:spcPts val="1312"/>
                </a:spcBef>
                <a:buClr>
                  <a:srgbClr val="000000"/>
                </a:buClr>
              </a:pPr>
              <a:r>
                <a:rPr lang="en-CA" sz="2750" kern="0">
                  <a:solidFill>
                    <a:srgbClr val="FFFFFF"/>
                  </a:solidFill>
                  <a:latin typeface="Calibri"/>
                  <a:ea typeface="Calibri"/>
                  <a:cs typeface="Calibri"/>
                  <a:sym typeface="Calibri"/>
                </a:rPr>
                <a:t>Program Scale – Open Airways, Garden to Café</a:t>
              </a:r>
              <a:endParaRPr sz="2282" kern="0">
                <a:solidFill>
                  <a:srgbClr val="000000"/>
                </a:solidFill>
                <a:latin typeface="Arial"/>
                <a:cs typeface="Arial"/>
                <a:sym typeface="Arial"/>
              </a:endParaRPr>
            </a:p>
            <a:p>
              <a:pPr algn="ctr" defTabSz="1828800">
                <a:lnSpc>
                  <a:spcPct val="90000"/>
                </a:lnSpc>
                <a:spcBef>
                  <a:spcPts val="1312"/>
                </a:spcBef>
                <a:buClr>
                  <a:srgbClr val="000000"/>
                </a:buClr>
              </a:pPr>
              <a:r>
                <a:rPr lang="en-CA" sz="2750" kern="0">
                  <a:solidFill>
                    <a:srgbClr val="FFFFFF"/>
                  </a:solidFill>
                  <a:latin typeface="Calibri"/>
                  <a:ea typeface="Calibri"/>
                  <a:cs typeface="Calibri"/>
                  <a:sym typeface="Calibri"/>
                </a:rPr>
                <a:t>School Gardens</a:t>
              </a:r>
              <a:endParaRPr sz="2282" kern="0">
                <a:solidFill>
                  <a:srgbClr val="000000"/>
                </a:solidFill>
                <a:latin typeface="Arial"/>
                <a:cs typeface="Arial"/>
                <a:sym typeface="Arial"/>
              </a:endParaRPr>
            </a:p>
            <a:p>
              <a:pPr algn="ctr" defTabSz="1828800">
                <a:lnSpc>
                  <a:spcPct val="90000"/>
                </a:lnSpc>
                <a:spcBef>
                  <a:spcPts val="1312"/>
                </a:spcBef>
                <a:buClr>
                  <a:srgbClr val="000000"/>
                </a:buClr>
              </a:pPr>
              <a:r>
                <a:rPr lang="en-CA" sz="2750" kern="0">
                  <a:solidFill>
                    <a:srgbClr val="FFFFFF"/>
                  </a:solidFill>
                  <a:latin typeface="Calibri"/>
                  <a:ea typeface="Calibri"/>
                  <a:cs typeface="Calibri"/>
                  <a:sym typeface="Calibri"/>
                </a:rPr>
                <a:t>Parent Education</a:t>
              </a:r>
              <a:endParaRPr sz="2282" kern="0">
                <a:solidFill>
                  <a:srgbClr val="000000"/>
                </a:solidFill>
                <a:latin typeface="Arial"/>
                <a:cs typeface="Arial"/>
                <a:sym typeface="Arial"/>
              </a:endParaRPr>
            </a:p>
            <a:p>
              <a:pPr algn="ctr" defTabSz="1828800">
                <a:lnSpc>
                  <a:spcPct val="90000"/>
                </a:lnSpc>
                <a:spcBef>
                  <a:spcPts val="1312"/>
                </a:spcBef>
                <a:buClr>
                  <a:srgbClr val="000000"/>
                </a:buClr>
              </a:pPr>
              <a:r>
                <a:rPr lang="en-CA" sz="2750" kern="0">
                  <a:solidFill>
                    <a:srgbClr val="FFFFFF"/>
                  </a:solidFill>
                  <a:latin typeface="Calibri"/>
                  <a:ea typeface="Calibri"/>
                  <a:cs typeface="Calibri"/>
                  <a:sym typeface="Calibri"/>
                </a:rPr>
                <a:t>Youth Empowerment </a:t>
              </a:r>
              <a:endParaRPr sz="2282" kern="0">
                <a:solidFill>
                  <a:srgbClr val="000000"/>
                </a:solidFill>
                <a:latin typeface="Arial"/>
                <a:cs typeface="Arial"/>
                <a:sym typeface="Arial"/>
              </a:endParaRPr>
            </a:p>
            <a:p>
              <a:pPr algn="ctr" defTabSz="1828800">
                <a:lnSpc>
                  <a:spcPct val="90000"/>
                </a:lnSpc>
                <a:spcBef>
                  <a:spcPts val="1312"/>
                </a:spcBef>
                <a:buClr>
                  <a:srgbClr val="000000"/>
                </a:buClr>
              </a:pPr>
              <a:endParaRPr sz="2750" kern="0">
                <a:solidFill>
                  <a:srgbClr val="FFFFFF"/>
                </a:solidFill>
                <a:latin typeface="Calibri"/>
                <a:ea typeface="Calibri"/>
                <a:cs typeface="Calibri"/>
                <a:sym typeface="Calibri"/>
              </a:endParaRPr>
            </a:p>
          </p:txBody>
        </p:sp>
        <p:sp>
          <p:nvSpPr>
            <p:cNvPr id="290" name="Google Shape;290;p42"/>
            <p:cNvSpPr/>
            <p:nvPr/>
          </p:nvSpPr>
          <p:spPr>
            <a:xfrm>
              <a:off x="1968084" y="228615"/>
              <a:ext cx="1268700" cy="1268700"/>
            </a:xfrm>
            <a:prstGeom prst="ellipse">
              <a:avLst/>
            </a:prstGeom>
            <a:blipFill rotWithShape="1">
              <a:blip r:embed="rId6">
                <a:alphaModFix/>
              </a:blip>
              <a:stretch>
                <a:fillRect l="-17001" r="-17001"/>
              </a:stretch>
            </a:blip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91" name="Google Shape;291;p42"/>
            <p:cNvSpPr/>
            <p:nvPr/>
          </p:nvSpPr>
          <p:spPr>
            <a:xfrm>
              <a:off x="3503630" y="0"/>
              <a:ext cx="1700400" cy="3810300"/>
            </a:xfrm>
            <a:prstGeom prst="roundRect">
              <a:avLst>
                <a:gd name="adj" fmla="val 10000"/>
              </a:avLst>
            </a:prstGeom>
            <a:solidFill>
              <a:srgbClr val="19ACE4"/>
            </a:solid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92" name="Google Shape;292;p42"/>
            <p:cNvSpPr txBox="1"/>
            <p:nvPr/>
          </p:nvSpPr>
          <p:spPr>
            <a:xfrm>
              <a:off x="3503630" y="1524103"/>
              <a:ext cx="1700400" cy="1524000"/>
            </a:xfrm>
            <a:prstGeom prst="rect">
              <a:avLst/>
            </a:prstGeom>
            <a:noFill/>
            <a:ln>
              <a:noFill/>
            </a:ln>
          </p:spPr>
          <p:txBody>
            <a:bodyPr spcFirstLastPara="1" wrap="square" lIns="183350" tIns="183350" rIns="183350" bIns="183350" anchor="ctr" anchorCtr="0">
              <a:noAutofit/>
            </a:bodyPr>
            <a:lstStyle/>
            <a:p>
              <a:pPr algn="ctr" defTabSz="1828800">
                <a:lnSpc>
                  <a:spcPct val="90000"/>
                </a:lnSpc>
                <a:buClr>
                  <a:srgbClr val="000000"/>
                </a:buClr>
              </a:pPr>
              <a:r>
                <a:rPr lang="en-CA" sz="2578" kern="0">
                  <a:solidFill>
                    <a:srgbClr val="FFFFFF"/>
                  </a:solidFill>
                  <a:latin typeface="Calibri"/>
                  <a:ea typeface="Calibri"/>
                  <a:cs typeface="Calibri"/>
                  <a:sym typeface="Calibri"/>
                </a:rPr>
                <a:t> </a:t>
              </a:r>
              <a:endParaRPr sz="3282" kern="0">
                <a:solidFill>
                  <a:srgbClr val="000000"/>
                </a:solidFill>
                <a:latin typeface="Arial"/>
                <a:cs typeface="Arial"/>
                <a:sym typeface="Arial"/>
              </a:endParaRPr>
            </a:p>
            <a:p>
              <a:pPr algn="ctr" defTabSz="1828800">
                <a:lnSpc>
                  <a:spcPct val="90000"/>
                </a:lnSpc>
                <a:spcBef>
                  <a:spcPts val="902"/>
                </a:spcBef>
                <a:buClr>
                  <a:srgbClr val="000000"/>
                </a:buClr>
              </a:pPr>
              <a:endParaRPr sz="2578" b="1" kern="0">
                <a:solidFill>
                  <a:srgbClr val="FFFFFF"/>
                </a:solidFill>
                <a:latin typeface="Calibri"/>
                <a:ea typeface="Calibri"/>
                <a:cs typeface="Calibri"/>
                <a:sym typeface="Calibri"/>
              </a:endParaRPr>
            </a:p>
            <a:p>
              <a:pPr algn="ctr" defTabSz="1828800">
                <a:lnSpc>
                  <a:spcPct val="90000"/>
                </a:lnSpc>
                <a:spcBef>
                  <a:spcPts val="902"/>
                </a:spcBef>
                <a:buClr>
                  <a:srgbClr val="000000"/>
                </a:buClr>
              </a:pPr>
              <a:r>
                <a:rPr lang="en-CA" sz="3150" kern="0">
                  <a:solidFill>
                    <a:srgbClr val="FFFFFF"/>
                  </a:solidFill>
                  <a:latin typeface="Calibri"/>
                  <a:ea typeface="Calibri"/>
                  <a:cs typeface="Calibri"/>
                  <a:sym typeface="Calibri"/>
                </a:rPr>
                <a:t>Asthma QI Initiative</a:t>
              </a:r>
              <a:endParaRPr sz="2682" kern="0">
                <a:solidFill>
                  <a:srgbClr val="000000"/>
                </a:solidFill>
                <a:latin typeface="Arial"/>
                <a:cs typeface="Arial"/>
                <a:sym typeface="Arial"/>
              </a:endParaRPr>
            </a:p>
            <a:p>
              <a:pPr algn="ctr" defTabSz="1828800">
                <a:lnSpc>
                  <a:spcPct val="90000"/>
                </a:lnSpc>
                <a:spcBef>
                  <a:spcPts val="1312"/>
                </a:spcBef>
                <a:buClr>
                  <a:srgbClr val="000000"/>
                </a:buClr>
              </a:pPr>
              <a:r>
                <a:rPr lang="en-CA" sz="3150" kern="0">
                  <a:solidFill>
                    <a:srgbClr val="FFFFFF"/>
                  </a:solidFill>
                  <a:latin typeface="Calibri"/>
                  <a:ea typeface="Calibri"/>
                  <a:cs typeface="Calibri"/>
                  <a:sym typeface="Calibri"/>
                </a:rPr>
                <a:t>Asthma Flip Chart</a:t>
              </a:r>
              <a:endParaRPr sz="2682" kern="0">
                <a:solidFill>
                  <a:srgbClr val="000000"/>
                </a:solidFill>
                <a:latin typeface="Arial"/>
                <a:cs typeface="Arial"/>
                <a:sym typeface="Arial"/>
              </a:endParaRPr>
            </a:p>
            <a:p>
              <a:pPr algn="ctr" defTabSz="1828800">
                <a:lnSpc>
                  <a:spcPct val="90000"/>
                </a:lnSpc>
                <a:spcBef>
                  <a:spcPts val="1312"/>
                </a:spcBef>
                <a:buClr>
                  <a:srgbClr val="000000"/>
                </a:buClr>
              </a:pPr>
              <a:r>
                <a:rPr lang="en-CA" sz="3150" kern="0">
                  <a:solidFill>
                    <a:srgbClr val="FFFFFF"/>
                  </a:solidFill>
                  <a:latin typeface="Calibri"/>
                  <a:ea typeface="Calibri"/>
                  <a:cs typeface="Calibri"/>
                  <a:sym typeface="Calibri"/>
                </a:rPr>
                <a:t>Pediatric Toolkits and Training</a:t>
              </a:r>
              <a:endParaRPr sz="2682" kern="0">
                <a:solidFill>
                  <a:srgbClr val="000000"/>
                </a:solidFill>
                <a:latin typeface="Arial"/>
                <a:cs typeface="Arial"/>
                <a:sym typeface="Arial"/>
              </a:endParaRPr>
            </a:p>
            <a:p>
              <a:pPr algn="ctr" defTabSz="1828800">
                <a:lnSpc>
                  <a:spcPct val="90000"/>
                </a:lnSpc>
                <a:spcBef>
                  <a:spcPts val="1312"/>
                </a:spcBef>
                <a:buClr>
                  <a:srgbClr val="000000"/>
                </a:buClr>
              </a:pPr>
              <a:r>
                <a:rPr lang="en-CA" sz="3150" kern="0">
                  <a:solidFill>
                    <a:srgbClr val="FFFFFF"/>
                  </a:solidFill>
                  <a:latin typeface="Calibri"/>
                  <a:ea typeface="Calibri"/>
                  <a:cs typeface="Calibri"/>
                  <a:sym typeface="Calibri"/>
                </a:rPr>
                <a:t>EMR Suppor</a:t>
              </a:r>
              <a:r>
                <a:rPr lang="en-CA" sz="3750" kern="0">
                  <a:solidFill>
                    <a:srgbClr val="FFFFFF"/>
                  </a:solidFill>
                  <a:latin typeface="Calibri"/>
                  <a:ea typeface="Calibri"/>
                  <a:cs typeface="Calibri"/>
                  <a:sym typeface="Calibri"/>
                </a:rPr>
                <a:t>t </a:t>
              </a:r>
              <a:endParaRPr sz="3750" kern="0">
                <a:solidFill>
                  <a:srgbClr val="FFFFFF"/>
                </a:solidFill>
                <a:latin typeface="Calibri"/>
                <a:ea typeface="Calibri"/>
                <a:cs typeface="Calibri"/>
                <a:sym typeface="Calibri"/>
              </a:endParaRPr>
            </a:p>
          </p:txBody>
        </p:sp>
        <p:sp>
          <p:nvSpPr>
            <p:cNvPr id="293" name="Google Shape;293;p42"/>
            <p:cNvSpPr/>
            <p:nvPr/>
          </p:nvSpPr>
          <p:spPr>
            <a:xfrm>
              <a:off x="3859607" y="192200"/>
              <a:ext cx="1268700" cy="1268700"/>
            </a:xfrm>
            <a:prstGeom prst="ellipse">
              <a:avLst/>
            </a:prstGeom>
            <a:blipFill rotWithShape="1">
              <a:blip r:embed="rId7">
                <a:alphaModFix/>
              </a:blip>
              <a:stretch>
                <a:fillRect/>
              </a:stretch>
            </a:blipFill>
            <a:ln w="18600" cap="flat" cmpd="sng">
              <a:solidFill>
                <a:schemeClr val="lt1"/>
              </a:solidFill>
              <a:prstDash val="solid"/>
              <a:round/>
              <a:headEnd type="none" w="sm" len="sm"/>
              <a:tailEnd type="none" w="sm" len="sm"/>
            </a:ln>
          </p:spPr>
          <p:txBody>
            <a:bodyPr spcFirstLastPara="1" wrap="square" lIns="214300" tIns="214300" rIns="214300" bIns="21430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294" name="Google Shape;294;p42"/>
          <p:cNvSpPr txBox="1"/>
          <p:nvPr/>
        </p:nvSpPr>
        <p:spPr>
          <a:xfrm>
            <a:off x="6088046" y="292101"/>
            <a:ext cx="3198600" cy="703321"/>
          </a:xfrm>
          <a:prstGeom prst="rect">
            <a:avLst/>
          </a:prstGeom>
          <a:noFill/>
          <a:ln>
            <a:noFill/>
          </a:ln>
        </p:spPr>
        <p:txBody>
          <a:bodyPr spcFirstLastPara="1" wrap="square" lIns="214300" tIns="107150" rIns="214300" bIns="107150" anchor="t" anchorCtr="0">
            <a:spAutoFit/>
          </a:bodyPr>
          <a:lstStyle/>
          <a:p>
            <a:pPr defTabSz="1828800">
              <a:buClr>
                <a:srgbClr val="000000"/>
              </a:buClr>
            </a:pPr>
            <a:r>
              <a:rPr lang="en-CA" sz="3164" b="1" kern="0">
                <a:solidFill>
                  <a:srgbClr val="000000"/>
                </a:solidFill>
                <a:latin typeface="Calibri"/>
                <a:ea typeface="Calibri"/>
                <a:cs typeface="Calibri"/>
                <a:sym typeface="Calibri"/>
              </a:rPr>
              <a:t>COMMUNITY </a:t>
            </a:r>
            <a:endParaRPr sz="3282" kern="0">
              <a:solidFill>
                <a:srgbClr val="000000"/>
              </a:solidFill>
              <a:latin typeface="Arial"/>
              <a:cs typeface="Arial"/>
              <a:sym typeface="Arial"/>
            </a:endParaRPr>
          </a:p>
        </p:txBody>
      </p:sp>
      <p:sp>
        <p:nvSpPr>
          <p:cNvPr id="295" name="Google Shape;295;p42"/>
          <p:cNvSpPr txBox="1"/>
          <p:nvPr/>
        </p:nvSpPr>
        <p:spPr>
          <a:xfrm>
            <a:off x="10716646" y="345061"/>
            <a:ext cx="2857200" cy="703321"/>
          </a:xfrm>
          <a:prstGeom prst="rect">
            <a:avLst/>
          </a:prstGeom>
          <a:noFill/>
          <a:ln>
            <a:noFill/>
          </a:ln>
        </p:spPr>
        <p:txBody>
          <a:bodyPr spcFirstLastPara="1" wrap="square" lIns="214300" tIns="107150" rIns="214300" bIns="107150" anchor="t" anchorCtr="0">
            <a:spAutoFit/>
          </a:bodyPr>
          <a:lstStyle/>
          <a:p>
            <a:pPr defTabSz="1828800">
              <a:buClr>
                <a:srgbClr val="000000"/>
              </a:buClr>
            </a:pPr>
            <a:r>
              <a:rPr lang="en-CA" sz="3164" b="1" kern="0">
                <a:solidFill>
                  <a:srgbClr val="000000"/>
                </a:solidFill>
                <a:latin typeface="Calibri"/>
                <a:ea typeface="Calibri"/>
                <a:cs typeface="Calibri"/>
                <a:sym typeface="Calibri"/>
              </a:rPr>
              <a:t>SCHOOL </a:t>
            </a:r>
            <a:endParaRPr sz="3282" kern="0">
              <a:solidFill>
                <a:srgbClr val="000000"/>
              </a:solidFill>
              <a:latin typeface="Arial"/>
              <a:cs typeface="Arial"/>
              <a:sym typeface="Arial"/>
            </a:endParaRPr>
          </a:p>
        </p:txBody>
      </p:sp>
      <p:sp>
        <p:nvSpPr>
          <p:cNvPr id="296" name="Google Shape;296;p42"/>
          <p:cNvSpPr txBox="1"/>
          <p:nvPr/>
        </p:nvSpPr>
        <p:spPr>
          <a:xfrm>
            <a:off x="15004016" y="422377"/>
            <a:ext cx="2857200" cy="703321"/>
          </a:xfrm>
          <a:prstGeom prst="rect">
            <a:avLst/>
          </a:prstGeom>
          <a:noFill/>
          <a:ln>
            <a:noFill/>
          </a:ln>
        </p:spPr>
        <p:txBody>
          <a:bodyPr spcFirstLastPara="1" wrap="square" lIns="214300" tIns="107150" rIns="214300" bIns="107150" anchor="t" anchorCtr="0">
            <a:spAutoFit/>
          </a:bodyPr>
          <a:lstStyle/>
          <a:p>
            <a:pPr defTabSz="1828800">
              <a:buClr>
                <a:srgbClr val="000000"/>
              </a:buClr>
            </a:pPr>
            <a:r>
              <a:rPr lang="en-CA" sz="3164" b="1" kern="0">
                <a:solidFill>
                  <a:srgbClr val="000000"/>
                </a:solidFill>
                <a:latin typeface="Calibri"/>
                <a:ea typeface="Calibri"/>
                <a:cs typeface="Calibri"/>
                <a:sym typeface="Calibri"/>
              </a:rPr>
              <a:t>CLINICAL  </a:t>
            </a:r>
            <a:endParaRPr sz="3282" kern="0">
              <a:solidFill>
                <a:srgbClr val="000000"/>
              </a:solidFill>
              <a:latin typeface="Arial"/>
              <a:cs typeface="Arial"/>
              <a:sym typeface="Arial"/>
            </a:endParaRPr>
          </a:p>
        </p:txBody>
      </p:sp>
      <p:pic>
        <p:nvPicPr>
          <p:cNvPr id="297" name="Google Shape;297;p42"/>
          <p:cNvPicPr preferRelativeResize="0"/>
          <p:nvPr/>
        </p:nvPicPr>
        <p:blipFill rotWithShape="1">
          <a:blip r:embed="rId8">
            <a:alphaModFix/>
          </a:blip>
          <a:srcRect/>
          <a:stretch/>
        </p:blipFill>
        <p:spPr>
          <a:xfrm rot="1383227">
            <a:off x="13719684" y="7560786"/>
            <a:ext cx="2684784" cy="3334800"/>
          </a:xfrm>
          <a:prstGeom prst="rect">
            <a:avLst/>
          </a:prstGeom>
          <a:noFill/>
          <a:ln>
            <a:noFill/>
          </a:ln>
          <a:effectLst>
            <a:outerShdw blurRad="59536" dist="44652" dir="8100000" algn="tr" rotWithShape="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623400" y="918626"/>
            <a:ext cx="17041200" cy="1145400"/>
          </a:xfrm>
          <a:prstGeom prst="rect">
            <a:avLst/>
          </a:prstGeom>
        </p:spPr>
        <p:txBody>
          <a:bodyPr spcFirstLastPara="1" wrap="square" lIns="182850" tIns="182850" rIns="182850" bIns="182850" anchor="t" anchorCtr="0">
            <a:normAutofit/>
          </a:bodyPr>
          <a:lstStyle/>
          <a:p>
            <a:r>
              <a:rPr lang="en-CA"/>
              <a:t>Thank You</a:t>
            </a:r>
            <a:endParaRPr/>
          </a:p>
        </p:txBody>
      </p:sp>
      <p:sp>
        <p:nvSpPr>
          <p:cNvPr id="303" name="Google Shape;303;p43"/>
          <p:cNvSpPr txBox="1"/>
          <p:nvPr/>
        </p:nvSpPr>
        <p:spPr>
          <a:xfrm>
            <a:off x="811400" y="2751650"/>
            <a:ext cx="9983400" cy="369325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CA" sz="3600" kern="0">
                <a:solidFill>
                  <a:srgbClr val="FFFFFF"/>
                </a:solidFill>
                <a:latin typeface="Raleway"/>
                <a:ea typeface="Raleway"/>
                <a:cs typeface="Raleway"/>
                <a:sym typeface="Raleway"/>
              </a:rPr>
              <a:t>Adrienne Abbate, MPA </a:t>
            </a:r>
            <a:endParaRPr sz="3600" kern="0">
              <a:solidFill>
                <a:srgbClr val="FFFFFF"/>
              </a:solidFill>
              <a:latin typeface="Raleway"/>
              <a:ea typeface="Raleway"/>
              <a:cs typeface="Raleway"/>
              <a:sym typeface="Raleway"/>
            </a:endParaRPr>
          </a:p>
          <a:p>
            <a:pPr defTabSz="1828800">
              <a:buClr>
                <a:srgbClr val="000000"/>
              </a:buClr>
            </a:pPr>
            <a:r>
              <a:rPr lang="en-CA" sz="3600" kern="0">
                <a:solidFill>
                  <a:srgbClr val="FFFFFF"/>
                </a:solidFill>
                <a:latin typeface="Raleway"/>
                <a:ea typeface="Raleway"/>
                <a:cs typeface="Raleway"/>
                <a:sym typeface="Raleway"/>
              </a:rPr>
              <a:t>Executive Director</a:t>
            </a:r>
            <a:endParaRPr sz="3600" kern="0">
              <a:solidFill>
                <a:srgbClr val="FFFFFF"/>
              </a:solidFill>
              <a:latin typeface="Raleway"/>
              <a:ea typeface="Raleway"/>
              <a:cs typeface="Raleway"/>
              <a:sym typeface="Raleway"/>
            </a:endParaRPr>
          </a:p>
          <a:p>
            <a:pPr defTabSz="1828800">
              <a:buClr>
                <a:srgbClr val="000000"/>
              </a:buClr>
            </a:pPr>
            <a:r>
              <a:rPr lang="en-CA" sz="3600" u="sng" kern="0">
                <a:solidFill>
                  <a:srgbClr val="FFFF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adrienne@partnerships.nyc</a:t>
            </a:r>
            <a:r>
              <a:rPr lang="en-CA" sz="3600" kern="0">
                <a:solidFill>
                  <a:srgbClr val="FFFFFF"/>
                </a:solidFill>
                <a:latin typeface="Raleway"/>
                <a:ea typeface="Raleway"/>
                <a:cs typeface="Raleway"/>
                <a:sym typeface="Raleway"/>
              </a:rPr>
              <a:t> </a:t>
            </a: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endParaRPr sz="3600" kern="0">
              <a:solidFill>
                <a:srgbClr val="FFFFFF"/>
              </a:solidFill>
              <a:latin typeface="Raleway"/>
              <a:ea typeface="Raleway"/>
              <a:cs typeface="Raleway"/>
              <a:sym typeface="Raleway"/>
            </a:endParaRPr>
          </a:p>
          <a:p>
            <a:pPr defTabSz="1828800">
              <a:buClr>
                <a:srgbClr val="000000"/>
              </a:buClr>
            </a:pPr>
            <a:r>
              <a:rPr lang="en-CA" sz="3600" kern="0">
                <a:solidFill>
                  <a:srgbClr val="FFFFFF"/>
                </a:solidFill>
                <a:latin typeface="Raleway"/>
                <a:ea typeface="Raleway"/>
                <a:cs typeface="Raleway"/>
                <a:sym typeface="Raleway"/>
              </a:rPr>
              <a:t>718-226-0256 </a:t>
            </a:r>
            <a:endParaRPr sz="3600" kern="0">
              <a:solidFill>
                <a:srgbClr val="FFFFFF"/>
              </a:solidFill>
              <a:latin typeface="Raleway"/>
              <a:ea typeface="Raleway"/>
              <a:cs typeface="Raleway"/>
              <a:sym typeface="Raleway"/>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4048" y="5856254"/>
            <a:ext cx="7123952" cy="5233831"/>
            <a:chOff x="0" y="0"/>
            <a:chExt cx="1876267" cy="1378458"/>
          </a:xfrm>
        </p:grpSpPr>
        <p:sp>
          <p:nvSpPr>
            <p:cNvPr id="3" name="Freeform 3"/>
            <p:cNvSpPr/>
            <p:nvPr/>
          </p:nvSpPr>
          <p:spPr>
            <a:xfrm>
              <a:off x="0" y="0"/>
              <a:ext cx="1876267" cy="1378458"/>
            </a:xfrm>
            <a:custGeom>
              <a:avLst/>
              <a:gdLst/>
              <a:ahLst/>
              <a:cxnLst/>
              <a:rect l="l" t="t" r="r" b="b"/>
              <a:pathLst>
                <a:path w="1876267" h="1378458">
                  <a:moveTo>
                    <a:pt x="0" y="0"/>
                  </a:moveTo>
                  <a:lnTo>
                    <a:pt x="1876267" y="0"/>
                  </a:lnTo>
                  <a:lnTo>
                    <a:pt x="1876267" y="1378458"/>
                  </a:lnTo>
                  <a:lnTo>
                    <a:pt x="0" y="1378458"/>
                  </a:lnTo>
                  <a:close/>
                </a:path>
              </a:pathLst>
            </a:custGeom>
            <a:solidFill>
              <a:srgbClr val="011C50"/>
            </a:solidFill>
          </p:spPr>
          <p:txBody>
            <a:bodyPr/>
            <a:lstStyle/>
            <a:p>
              <a:endParaRPr lang="en-US"/>
            </a:p>
          </p:txBody>
        </p:sp>
        <p:sp>
          <p:nvSpPr>
            <p:cNvPr id="4" name="TextBox 4"/>
            <p:cNvSpPr txBox="1"/>
            <p:nvPr/>
          </p:nvSpPr>
          <p:spPr>
            <a:xfrm>
              <a:off x="0" y="-38100"/>
              <a:ext cx="1876267" cy="14165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9109738"/>
            <a:ext cx="7991239" cy="159825"/>
          </a:xfrm>
          <a:custGeom>
            <a:avLst/>
            <a:gdLst/>
            <a:ahLst/>
            <a:cxnLst/>
            <a:rect l="l" t="t" r="r" b="b"/>
            <a:pathLst>
              <a:path w="7991239" h="159825">
                <a:moveTo>
                  <a:pt x="0" y="0"/>
                </a:moveTo>
                <a:lnTo>
                  <a:pt x="7991239" y="0"/>
                </a:lnTo>
                <a:lnTo>
                  <a:pt x="7991239" y="159825"/>
                </a:lnTo>
                <a:lnTo>
                  <a:pt x="0" y="1598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510434" y="6877926"/>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7" name="Group 7"/>
          <p:cNvGrpSpPr/>
          <p:nvPr/>
        </p:nvGrpSpPr>
        <p:grpSpPr>
          <a:xfrm>
            <a:off x="1028700" y="6800472"/>
            <a:ext cx="3638689" cy="2309265"/>
            <a:chOff x="0" y="0"/>
            <a:chExt cx="1238052" cy="785720"/>
          </a:xfrm>
        </p:grpSpPr>
        <p:sp>
          <p:nvSpPr>
            <p:cNvPr id="8" name="Freeform 8"/>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5"/>
              <a:stretch>
                <a:fillRect t="-2490" b="-2490"/>
              </a:stretch>
            </a:blipFill>
          </p:spPr>
          <p:txBody>
            <a:bodyPr/>
            <a:lstStyle/>
            <a:p>
              <a:endParaRPr lang="en-US"/>
            </a:p>
          </p:txBody>
        </p:sp>
      </p:grpSp>
      <p:grpSp>
        <p:nvGrpSpPr>
          <p:cNvPr id="9" name="Group 9"/>
          <p:cNvGrpSpPr/>
          <p:nvPr/>
        </p:nvGrpSpPr>
        <p:grpSpPr>
          <a:xfrm>
            <a:off x="1028700" y="4399485"/>
            <a:ext cx="3638689" cy="2309265"/>
            <a:chOff x="0" y="0"/>
            <a:chExt cx="1238052" cy="785720"/>
          </a:xfrm>
        </p:grpSpPr>
        <p:sp>
          <p:nvSpPr>
            <p:cNvPr id="10" name="Freeform 10"/>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6"/>
              <a:stretch>
                <a:fillRect t="-8300" b="-8300"/>
              </a:stretch>
            </a:blipFill>
          </p:spPr>
          <p:txBody>
            <a:bodyPr/>
            <a:lstStyle/>
            <a:p>
              <a:endParaRPr lang="en-US"/>
            </a:p>
          </p:txBody>
        </p:sp>
      </p:grpSp>
      <p:grpSp>
        <p:nvGrpSpPr>
          <p:cNvPr id="11" name="Group 11"/>
          <p:cNvGrpSpPr/>
          <p:nvPr/>
        </p:nvGrpSpPr>
        <p:grpSpPr>
          <a:xfrm>
            <a:off x="4967876" y="4399485"/>
            <a:ext cx="3638689" cy="4710253"/>
            <a:chOff x="0" y="0"/>
            <a:chExt cx="1238052" cy="1602648"/>
          </a:xfrm>
        </p:grpSpPr>
        <p:sp>
          <p:nvSpPr>
            <p:cNvPr id="12" name="Freeform 12"/>
            <p:cNvSpPr/>
            <p:nvPr/>
          </p:nvSpPr>
          <p:spPr>
            <a:xfrm>
              <a:off x="0" y="0"/>
              <a:ext cx="1238052" cy="1602648"/>
            </a:xfrm>
            <a:custGeom>
              <a:avLst/>
              <a:gdLst/>
              <a:ahLst/>
              <a:cxnLst/>
              <a:rect l="l" t="t" r="r" b="b"/>
              <a:pathLst>
                <a:path w="1238052" h="1602648">
                  <a:moveTo>
                    <a:pt x="0" y="0"/>
                  </a:moveTo>
                  <a:lnTo>
                    <a:pt x="1238052" y="0"/>
                  </a:lnTo>
                  <a:lnTo>
                    <a:pt x="1238052" y="1602648"/>
                  </a:lnTo>
                  <a:lnTo>
                    <a:pt x="0" y="1602648"/>
                  </a:lnTo>
                  <a:close/>
                </a:path>
              </a:pathLst>
            </a:custGeom>
            <a:blipFill>
              <a:blip r:embed="rId7"/>
              <a:stretch>
                <a:fillRect l="-98550" r="-31581"/>
              </a:stretch>
            </a:blipFill>
          </p:spPr>
          <p:txBody>
            <a:bodyPr/>
            <a:lstStyle/>
            <a:p>
              <a:endParaRPr lang="en-US"/>
            </a:p>
          </p:txBody>
        </p:sp>
      </p:grpSp>
      <p:grpSp>
        <p:nvGrpSpPr>
          <p:cNvPr id="13" name="Group 13"/>
          <p:cNvGrpSpPr/>
          <p:nvPr/>
        </p:nvGrpSpPr>
        <p:grpSpPr>
          <a:xfrm>
            <a:off x="11618220" y="5150051"/>
            <a:ext cx="6215608" cy="3959687"/>
            <a:chOff x="0" y="0"/>
            <a:chExt cx="2187865" cy="1393791"/>
          </a:xfrm>
        </p:grpSpPr>
        <p:sp>
          <p:nvSpPr>
            <p:cNvPr id="14" name="Freeform 14"/>
            <p:cNvSpPr/>
            <p:nvPr/>
          </p:nvSpPr>
          <p:spPr>
            <a:xfrm>
              <a:off x="0" y="0"/>
              <a:ext cx="2187865" cy="1393791"/>
            </a:xfrm>
            <a:custGeom>
              <a:avLst/>
              <a:gdLst/>
              <a:ahLst/>
              <a:cxnLst/>
              <a:rect l="l" t="t" r="r" b="b"/>
              <a:pathLst>
                <a:path w="2187865" h="1393791">
                  <a:moveTo>
                    <a:pt x="0" y="0"/>
                  </a:moveTo>
                  <a:lnTo>
                    <a:pt x="2187865" y="0"/>
                  </a:lnTo>
                  <a:lnTo>
                    <a:pt x="2187865" y="1393791"/>
                  </a:lnTo>
                  <a:lnTo>
                    <a:pt x="0" y="1393791"/>
                  </a:lnTo>
                  <a:close/>
                </a:path>
              </a:pathLst>
            </a:custGeom>
            <a:blipFill>
              <a:blip r:embed="rId8"/>
              <a:stretch>
                <a:fillRect t="-2291" b="-2291"/>
              </a:stretch>
            </a:blipFill>
          </p:spPr>
          <p:txBody>
            <a:bodyPr/>
            <a:lstStyle/>
            <a:p>
              <a:endParaRPr lang="en-US"/>
            </a:p>
          </p:txBody>
        </p:sp>
      </p:grpSp>
      <p:sp>
        <p:nvSpPr>
          <p:cNvPr id="15" name="TextBox 15"/>
          <p:cNvSpPr txBox="1"/>
          <p:nvPr/>
        </p:nvSpPr>
        <p:spPr>
          <a:xfrm>
            <a:off x="4801093" y="2166190"/>
            <a:ext cx="9418683" cy="1904365"/>
          </a:xfrm>
          <a:prstGeom prst="rect">
            <a:avLst/>
          </a:prstGeom>
        </p:spPr>
        <p:txBody>
          <a:bodyPr lIns="0" tIns="0" rIns="0" bIns="0" rtlCol="0" anchor="t">
            <a:spAutoFit/>
          </a:bodyPr>
          <a:lstStyle/>
          <a:p>
            <a:pPr algn="just">
              <a:lnSpc>
                <a:spcPts val="5120"/>
              </a:lnSpc>
            </a:pPr>
            <a:r>
              <a:rPr lang="en-US" sz="3200">
                <a:solidFill>
                  <a:srgbClr val="000000"/>
                </a:solidFill>
                <a:latin typeface="Montserrat"/>
                <a:ea typeface="Montserrat"/>
                <a:cs typeface="Montserrat"/>
                <a:sym typeface="Montserrat"/>
              </a:rPr>
              <a:t>When climate, community, and health systems intersect in real time, coordination moves from conceptual to operational. </a:t>
            </a:r>
          </a:p>
        </p:txBody>
      </p:sp>
      <p:sp>
        <p:nvSpPr>
          <p:cNvPr id="16" name="TextBox 16"/>
          <p:cNvSpPr txBox="1"/>
          <p:nvPr/>
        </p:nvSpPr>
        <p:spPr>
          <a:xfrm>
            <a:off x="1028700" y="336755"/>
            <a:ext cx="11718648" cy="1624330"/>
          </a:xfrm>
          <a:prstGeom prst="rect">
            <a:avLst/>
          </a:prstGeom>
        </p:spPr>
        <p:txBody>
          <a:bodyPr lIns="0" tIns="0" rIns="0" bIns="0" rtlCol="0" anchor="t">
            <a:spAutoFit/>
          </a:bodyPr>
          <a:lstStyle/>
          <a:p>
            <a:pPr algn="l">
              <a:lnSpc>
                <a:spcPts val="6200"/>
              </a:lnSpc>
            </a:pPr>
            <a:r>
              <a:rPr lang="en-US" sz="6200">
                <a:solidFill>
                  <a:srgbClr val="545454"/>
                </a:solidFill>
                <a:latin typeface="Bernoru"/>
                <a:ea typeface="Bernoru"/>
                <a:cs typeface="Bernoru"/>
                <a:sym typeface="Bernoru"/>
              </a:rPr>
              <a:t>WHEN THE SYSTEM IS STRESS-TESTED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4048" y="-3375296"/>
            <a:ext cx="7123952" cy="5349281"/>
            <a:chOff x="0" y="0"/>
            <a:chExt cx="1876267" cy="1408864"/>
          </a:xfrm>
        </p:grpSpPr>
        <p:sp>
          <p:nvSpPr>
            <p:cNvPr id="3" name="Freeform 3"/>
            <p:cNvSpPr/>
            <p:nvPr/>
          </p:nvSpPr>
          <p:spPr>
            <a:xfrm>
              <a:off x="0" y="0"/>
              <a:ext cx="1876267" cy="1408864"/>
            </a:xfrm>
            <a:custGeom>
              <a:avLst/>
              <a:gdLst/>
              <a:ahLst/>
              <a:cxnLst/>
              <a:rect l="l" t="t" r="r" b="b"/>
              <a:pathLst>
                <a:path w="1876267" h="1408864">
                  <a:moveTo>
                    <a:pt x="0" y="0"/>
                  </a:moveTo>
                  <a:lnTo>
                    <a:pt x="1876267" y="0"/>
                  </a:lnTo>
                  <a:lnTo>
                    <a:pt x="1876267" y="1408864"/>
                  </a:lnTo>
                  <a:lnTo>
                    <a:pt x="0" y="1408864"/>
                  </a:lnTo>
                  <a:close/>
                </a:path>
              </a:pathLst>
            </a:custGeom>
            <a:solidFill>
              <a:srgbClr val="011C50"/>
            </a:solidFill>
          </p:spPr>
          <p:txBody>
            <a:bodyPr/>
            <a:lstStyle/>
            <a:p>
              <a:endParaRPr lang="en-US"/>
            </a:p>
          </p:txBody>
        </p:sp>
        <p:sp>
          <p:nvSpPr>
            <p:cNvPr id="4" name="TextBox 4"/>
            <p:cNvSpPr txBox="1"/>
            <p:nvPr/>
          </p:nvSpPr>
          <p:spPr>
            <a:xfrm>
              <a:off x="0" y="-38100"/>
              <a:ext cx="1876267" cy="14469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9832033" y="1098460"/>
            <a:ext cx="936949" cy="925237"/>
          </a:xfrm>
          <a:custGeom>
            <a:avLst/>
            <a:gdLst/>
            <a:ahLst/>
            <a:cxnLst/>
            <a:rect l="l" t="t" r="r" b="b"/>
            <a:pathLst>
              <a:path w="936949" h="925237">
                <a:moveTo>
                  <a:pt x="0" y="0"/>
                </a:moveTo>
                <a:lnTo>
                  <a:pt x="936949" y="0"/>
                </a:lnTo>
                <a:lnTo>
                  <a:pt x="936949" y="925237"/>
                </a:lnTo>
                <a:lnTo>
                  <a:pt x="0" y="92523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062870" y="8369701"/>
            <a:ext cx="3741644" cy="3717825"/>
            <a:chOff x="0" y="0"/>
            <a:chExt cx="985453" cy="979180"/>
          </a:xfrm>
        </p:grpSpPr>
        <p:sp>
          <p:nvSpPr>
            <p:cNvPr id="7" name="Freeform 7"/>
            <p:cNvSpPr/>
            <p:nvPr/>
          </p:nvSpPr>
          <p:spPr>
            <a:xfrm>
              <a:off x="0" y="0"/>
              <a:ext cx="985454" cy="979180"/>
            </a:xfrm>
            <a:custGeom>
              <a:avLst/>
              <a:gdLst/>
              <a:ahLst/>
              <a:cxnLst/>
              <a:rect l="l" t="t" r="r" b="b"/>
              <a:pathLst>
                <a:path w="985454" h="979180">
                  <a:moveTo>
                    <a:pt x="0" y="0"/>
                  </a:moveTo>
                  <a:lnTo>
                    <a:pt x="985454" y="0"/>
                  </a:lnTo>
                  <a:lnTo>
                    <a:pt x="985454" y="979180"/>
                  </a:lnTo>
                  <a:lnTo>
                    <a:pt x="0" y="979180"/>
                  </a:lnTo>
                  <a:close/>
                </a:path>
              </a:pathLst>
            </a:custGeom>
            <a:solidFill>
              <a:srgbClr val="011C50"/>
            </a:solidFill>
          </p:spPr>
          <p:txBody>
            <a:bodyPr/>
            <a:lstStyle/>
            <a:p>
              <a:endParaRPr lang="en-US"/>
            </a:p>
          </p:txBody>
        </p:sp>
        <p:sp>
          <p:nvSpPr>
            <p:cNvPr id="8" name="TextBox 8"/>
            <p:cNvSpPr txBox="1"/>
            <p:nvPr/>
          </p:nvSpPr>
          <p:spPr>
            <a:xfrm>
              <a:off x="0" y="-38100"/>
              <a:ext cx="985453" cy="101728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193158" y="-5809232"/>
            <a:ext cx="7535475" cy="6320811"/>
            <a:chOff x="0" y="0"/>
            <a:chExt cx="1984652" cy="1664740"/>
          </a:xfrm>
        </p:grpSpPr>
        <p:sp>
          <p:nvSpPr>
            <p:cNvPr id="10" name="Freeform 10"/>
            <p:cNvSpPr/>
            <p:nvPr/>
          </p:nvSpPr>
          <p:spPr>
            <a:xfrm>
              <a:off x="0" y="0"/>
              <a:ext cx="1984652" cy="1664740"/>
            </a:xfrm>
            <a:custGeom>
              <a:avLst/>
              <a:gdLst/>
              <a:ahLst/>
              <a:cxnLst/>
              <a:rect l="l" t="t" r="r" b="b"/>
              <a:pathLst>
                <a:path w="1984652" h="1664740">
                  <a:moveTo>
                    <a:pt x="0" y="0"/>
                  </a:moveTo>
                  <a:lnTo>
                    <a:pt x="1984652" y="0"/>
                  </a:lnTo>
                  <a:lnTo>
                    <a:pt x="1984652" y="1664740"/>
                  </a:lnTo>
                  <a:lnTo>
                    <a:pt x="0" y="1664740"/>
                  </a:lnTo>
                  <a:close/>
                </a:path>
              </a:pathLst>
            </a:custGeom>
            <a:ln w="38100" cap="sq">
              <a:solidFill>
                <a:srgbClr val="D9D9D9"/>
              </a:solidFill>
              <a:prstDash val="solid"/>
              <a:miter/>
            </a:ln>
          </p:spPr>
          <p:txBody>
            <a:bodyPr/>
            <a:lstStyle/>
            <a:p>
              <a:endParaRPr lang="en-US"/>
            </a:p>
          </p:txBody>
        </p:sp>
        <p:sp>
          <p:nvSpPr>
            <p:cNvPr id="11" name="TextBox 11"/>
            <p:cNvSpPr txBox="1"/>
            <p:nvPr/>
          </p:nvSpPr>
          <p:spPr>
            <a:xfrm>
              <a:off x="0" y="-38100"/>
              <a:ext cx="1984652" cy="170284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028700" y="2783231"/>
            <a:ext cx="370965" cy="259521"/>
          </a:xfrm>
          <a:custGeom>
            <a:avLst/>
            <a:gdLst/>
            <a:ahLst/>
            <a:cxnLst/>
            <a:rect l="l" t="t" r="r" b="b"/>
            <a:pathLst>
              <a:path w="370965" h="259521">
                <a:moveTo>
                  <a:pt x="0" y="0"/>
                </a:moveTo>
                <a:lnTo>
                  <a:pt x="370965" y="0"/>
                </a:lnTo>
                <a:lnTo>
                  <a:pt x="370965" y="259522"/>
                </a:lnTo>
                <a:lnTo>
                  <a:pt x="0" y="25952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28700" y="7236033"/>
            <a:ext cx="370965" cy="259521"/>
          </a:xfrm>
          <a:custGeom>
            <a:avLst/>
            <a:gdLst/>
            <a:ahLst/>
            <a:cxnLst/>
            <a:rect l="l" t="t" r="r" b="b"/>
            <a:pathLst>
              <a:path w="370965" h="259521">
                <a:moveTo>
                  <a:pt x="0" y="0"/>
                </a:moveTo>
                <a:lnTo>
                  <a:pt x="370965" y="0"/>
                </a:lnTo>
                <a:lnTo>
                  <a:pt x="370965" y="259522"/>
                </a:lnTo>
                <a:lnTo>
                  <a:pt x="0" y="25952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3580983" y="2581831"/>
            <a:ext cx="4224820" cy="2814787"/>
          </a:xfrm>
          <a:custGeom>
            <a:avLst/>
            <a:gdLst/>
            <a:ahLst/>
            <a:cxnLst/>
            <a:rect l="l" t="t" r="r" b="b"/>
            <a:pathLst>
              <a:path w="4224820" h="2814787">
                <a:moveTo>
                  <a:pt x="0" y="0"/>
                </a:moveTo>
                <a:lnTo>
                  <a:pt x="4224820" y="0"/>
                </a:lnTo>
                <a:lnTo>
                  <a:pt x="4224820" y="2814786"/>
                </a:lnTo>
                <a:lnTo>
                  <a:pt x="0" y="2814786"/>
                </a:lnTo>
                <a:lnTo>
                  <a:pt x="0" y="0"/>
                </a:lnTo>
                <a:close/>
              </a:path>
            </a:pathLst>
          </a:custGeom>
          <a:blipFill>
            <a:blip r:embed="rId5"/>
            <a:stretch>
              <a:fillRect/>
            </a:stretch>
          </a:blipFill>
        </p:spPr>
        <p:txBody>
          <a:bodyPr/>
          <a:lstStyle/>
          <a:p>
            <a:endParaRPr lang="en-US"/>
          </a:p>
        </p:txBody>
      </p:sp>
      <p:sp>
        <p:nvSpPr>
          <p:cNvPr id="15" name="Freeform 15"/>
          <p:cNvSpPr/>
          <p:nvPr/>
        </p:nvSpPr>
        <p:spPr>
          <a:xfrm>
            <a:off x="13580983" y="6006217"/>
            <a:ext cx="4224820" cy="3097854"/>
          </a:xfrm>
          <a:custGeom>
            <a:avLst/>
            <a:gdLst/>
            <a:ahLst/>
            <a:cxnLst/>
            <a:rect l="l" t="t" r="r" b="b"/>
            <a:pathLst>
              <a:path w="4224820" h="3097854">
                <a:moveTo>
                  <a:pt x="0" y="0"/>
                </a:moveTo>
                <a:lnTo>
                  <a:pt x="4224820" y="0"/>
                </a:lnTo>
                <a:lnTo>
                  <a:pt x="4224820" y="3097854"/>
                </a:lnTo>
                <a:lnTo>
                  <a:pt x="0" y="3097854"/>
                </a:lnTo>
                <a:lnTo>
                  <a:pt x="0" y="0"/>
                </a:lnTo>
                <a:close/>
              </a:path>
            </a:pathLst>
          </a:custGeom>
          <a:blipFill>
            <a:blip r:embed="rId6"/>
            <a:stretch>
              <a:fillRect l="-167496" t="-82404"/>
            </a:stretch>
          </a:blipFill>
        </p:spPr>
        <p:txBody>
          <a:bodyPr/>
          <a:lstStyle/>
          <a:p>
            <a:endParaRPr lang="en-US"/>
          </a:p>
        </p:txBody>
      </p:sp>
      <p:sp>
        <p:nvSpPr>
          <p:cNvPr id="16" name="TextBox 16"/>
          <p:cNvSpPr txBox="1"/>
          <p:nvPr/>
        </p:nvSpPr>
        <p:spPr>
          <a:xfrm>
            <a:off x="1028700" y="402202"/>
            <a:ext cx="9164458" cy="1732915"/>
          </a:xfrm>
          <a:prstGeom prst="rect">
            <a:avLst/>
          </a:prstGeom>
        </p:spPr>
        <p:txBody>
          <a:bodyPr lIns="0" tIns="0" rIns="0" bIns="0" rtlCol="0" anchor="t">
            <a:spAutoFit/>
          </a:bodyPr>
          <a:lstStyle/>
          <a:p>
            <a:pPr algn="l">
              <a:lnSpc>
                <a:spcPts val="6785"/>
              </a:lnSpc>
            </a:pPr>
            <a:r>
              <a:rPr lang="en-US" sz="5900">
                <a:solidFill>
                  <a:srgbClr val="545454"/>
                </a:solidFill>
                <a:latin typeface="Bernoru"/>
                <a:ea typeface="Bernoru"/>
                <a:cs typeface="Bernoru"/>
                <a:sym typeface="Bernoru"/>
              </a:rPr>
              <a:t>OUR MOST RECENT STRESS TEST</a:t>
            </a:r>
          </a:p>
        </p:txBody>
      </p:sp>
      <p:sp>
        <p:nvSpPr>
          <p:cNvPr id="17" name="TextBox 17"/>
          <p:cNvSpPr txBox="1"/>
          <p:nvPr/>
        </p:nvSpPr>
        <p:spPr>
          <a:xfrm>
            <a:off x="1257070" y="3669161"/>
            <a:ext cx="9906979" cy="2854325"/>
          </a:xfrm>
          <a:prstGeom prst="rect">
            <a:avLst/>
          </a:prstGeom>
        </p:spPr>
        <p:txBody>
          <a:bodyPr lIns="0" tIns="0" rIns="0" bIns="0" rtlCol="0" anchor="t">
            <a:spAutoFit/>
          </a:bodyPr>
          <a:lstStyle/>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Snowfall approaching 2–3 feet across Staten Island</a:t>
            </a:r>
          </a:p>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Wind gusts near 60 mph → drifting snow, downed trees, outages</a:t>
            </a:r>
          </a:p>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Facilities inaccessible due to delayed plowing and snow buildup</a:t>
            </a:r>
          </a:p>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Next-day travel nearly impossible → staffing and patient/client services impacted</a:t>
            </a:r>
          </a:p>
        </p:txBody>
      </p:sp>
      <p:sp>
        <p:nvSpPr>
          <p:cNvPr id="18" name="TextBox 18"/>
          <p:cNvSpPr txBox="1"/>
          <p:nvPr/>
        </p:nvSpPr>
        <p:spPr>
          <a:xfrm>
            <a:off x="1619202" y="2678042"/>
            <a:ext cx="7287849"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FEBRUARY 2026 BLIZZARD</a:t>
            </a:r>
          </a:p>
        </p:txBody>
      </p:sp>
      <p:sp>
        <p:nvSpPr>
          <p:cNvPr id="19" name="TextBox 19"/>
          <p:cNvSpPr txBox="1"/>
          <p:nvPr/>
        </p:nvSpPr>
        <p:spPr>
          <a:xfrm>
            <a:off x="1619202" y="7082804"/>
            <a:ext cx="9544846" cy="85090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ACCESS TO CARE, AND ABILITY TO DELIVER IT, WAS DISRUPTED ACROSS THE SYSTEM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4048" y="5856254"/>
            <a:ext cx="7123952" cy="5233831"/>
            <a:chOff x="0" y="0"/>
            <a:chExt cx="1876267" cy="1378458"/>
          </a:xfrm>
        </p:grpSpPr>
        <p:sp>
          <p:nvSpPr>
            <p:cNvPr id="3" name="Freeform 3"/>
            <p:cNvSpPr/>
            <p:nvPr/>
          </p:nvSpPr>
          <p:spPr>
            <a:xfrm>
              <a:off x="0" y="0"/>
              <a:ext cx="1876267" cy="1378458"/>
            </a:xfrm>
            <a:custGeom>
              <a:avLst/>
              <a:gdLst/>
              <a:ahLst/>
              <a:cxnLst/>
              <a:rect l="l" t="t" r="r" b="b"/>
              <a:pathLst>
                <a:path w="1876267" h="1378458">
                  <a:moveTo>
                    <a:pt x="0" y="0"/>
                  </a:moveTo>
                  <a:lnTo>
                    <a:pt x="1876267" y="0"/>
                  </a:lnTo>
                  <a:lnTo>
                    <a:pt x="1876267" y="1378458"/>
                  </a:lnTo>
                  <a:lnTo>
                    <a:pt x="0" y="1378458"/>
                  </a:lnTo>
                  <a:close/>
                </a:path>
              </a:pathLst>
            </a:custGeom>
            <a:solidFill>
              <a:srgbClr val="011C50"/>
            </a:solidFill>
          </p:spPr>
          <p:txBody>
            <a:bodyPr/>
            <a:lstStyle/>
            <a:p>
              <a:endParaRPr lang="en-US"/>
            </a:p>
          </p:txBody>
        </p:sp>
        <p:sp>
          <p:nvSpPr>
            <p:cNvPr id="4" name="TextBox 4"/>
            <p:cNvSpPr txBox="1"/>
            <p:nvPr/>
          </p:nvSpPr>
          <p:spPr>
            <a:xfrm>
              <a:off x="0" y="-38100"/>
              <a:ext cx="1876267" cy="14165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9109738"/>
            <a:ext cx="7991239" cy="159825"/>
          </a:xfrm>
          <a:custGeom>
            <a:avLst/>
            <a:gdLst/>
            <a:ahLst/>
            <a:cxnLst/>
            <a:rect l="l" t="t" r="r" b="b"/>
            <a:pathLst>
              <a:path w="7991239" h="159825">
                <a:moveTo>
                  <a:pt x="0" y="0"/>
                </a:moveTo>
                <a:lnTo>
                  <a:pt x="7991239" y="0"/>
                </a:lnTo>
                <a:lnTo>
                  <a:pt x="7991239" y="159825"/>
                </a:lnTo>
                <a:lnTo>
                  <a:pt x="0" y="1598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510434" y="6877926"/>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7" name="Group 7"/>
          <p:cNvGrpSpPr/>
          <p:nvPr/>
        </p:nvGrpSpPr>
        <p:grpSpPr>
          <a:xfrm>
            <a:off x="1028700" y="6800472"/>
            <a:ext cx="3638689" cy="2309265"/>
            <a:chOff x="0" y="0"/>
            <a:chExt cx="1238052" cy="785720"/>
          </a:xfrm>
        </p:grpSpPr>
        <p:sp>
          <p:nvSpPr>
            <p:cNvPr id="8" name="Freeform 8"/>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5"/>
              <a:stretch>
                <a:fillRect t="-2490" b="-2490"/>
              </a:stretch>
            </a:blipFill>
          </p:spPr>
          <p:txBody>
            <a:bodyPr/>
            <a:lstStyle/>
            <a:p>
              <a:endParaRPr lang="en-US"/>
            </a:p>
          </p:txBody>
        </p:sp>
      </p:grpSp>
      <p:grpSp>
        <p:nvGrpSpPr>
          <p:cNvPr id="9" name="Group 9"/>
          <p:cNvGrpSpPr/>
          <p:nvPr/>
        </p:nvGrpSpPr>
        <p:grpSpPr>
          <a:xfrm>
            <a:off x="1028700" y="4399485"/>
            <a:ext cx="3638689" cy="2309265"/>
            <a:chOff x="0" y="0"/>
            <a:chExt cx="1238052" cy="785720"/>
          </a:xfrm>
        </p:grpSpPr>
        <p:sp>
          <p:nvSpPr>
            <p:cNvPr id="10" name="Freeform 10"/>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6"/>
              <a:stretch>
                <a:fillRect t="-2427" b="-2427"/>
              </a:stretch>
            </a:blipFill>
          </p:spPr>
          <p:txBody>
            <a:bodyPr/>
            <a:lstStyle/>
            <a:p>
              <a:endParaRPr lang="en-US"/>
            </a:p>
          </p:txBody>
        </p:sp>
      </p:grpSp>
      <p:grpSp>
        <p:nvGrpSpPr>
          <p:cNvPr id="11" name="Group 11"/>
          <p:cNvGrpSpPr/>
          <p:nvPr/>
        </p:nvGrpSpPr>
        <p:grpSpPr>
          <a:xfrm>
            <a:off x="4967876" y="4399485"/>
            <a:ext cx="3638689" cy="4710253"/>
            <a:chOff x="0" y="0"/>
            <a:chExt cx="1238052" cy="1602648"/>
          </a:xfrm>
        </p:grpSpPr>
        <p:sp>
          <p:nvSpPr>
            <p:cNvPr id="12" name="Freeform 12"/>
            <p:cNvSpPr/>
            <p:nvPr/>
          </p:nvSpPr>
          <p:spPr>
            <a:xfrm>
              <a:off x="0" y="0"/>
              <a:ext cx="1238052" cy="1602648"/>
            </a:xfrm>
            <a:custGeom>
              <a:avLst/>
              <a:gdLst/>
              <a:ahLst/>
              <a:cxnLst/>
              <a:rect l="l" t="t" r="r" b="b"/>
              <a:pathLst>
                <a:path w="1238052" h="1602648">
                  <a:moveTo>
                    <a:pt x="0" y="0"/>
                  </a:moveTo>
                  <a:lnTo>
                    <a:pt x="1238052" y="0"/>
                  </a:lnTo>
                  <a:lnTo>
                    <a:pt x="1238052" y="1602648"/>
                  </a:lnTo>
                  <a:lnTo>
                    <a:pt x="0" y="1602648"/>
                  </a:lnTo>
                  <a:close/>
                </a:path>
              </a:pathLst>
            </a:custGeom>
            <a:blipFill>
              <a:blip r:embed="rId7"/>
              <a:stretch>
                <a:fillRect l="-98550" r="-31581"/>
              </a:stretch>
            </a:blipFill>
          </p:spPr>
          <p:txBody>
            <a:bodyPr/>
            <a:lstStyle/>
            <a:p>
              <a:endParaRPr lang="en-US"/>
            </a:p>
          </p:txBody>
        </p:sp>
      </p:grpSp>
      <p:grpSp>
        <p:nvGrpSpPr>
          <p:cNvPr id="13" name="Group 13"/>
          <p:cNvGrpSpPr/>
          <p:nvPr/>
        </p:nvGrpSpPr>
        <p:grpSpPr>
          <a:xfrm>
            <a:off x="11812851" y="5490548"/>
            <a:ext cx="6020978" cy="3835696"/>
            <a:chOff x="0" y="0"/>
            <a:chExt cx="2187865" cy="1393791"/>
          </a:xfrm>
        </p:grpSpPr>
        <p:sp>
          <p:nvSpPr>
            <p:cNvPr id="14" name="Freeform 14"/>
            <p:cNvSpPr/>
            <p:nvPr/>
          </p:nvSpPr>
          <p:spPr>
            <a:xfrm>
              <a:off x="0" y="0"/>
              <a:ext cx="2187865" cy="1393791"/>
            </a:xfrm>
            <a:custGeom>
              <a:avLst/>
              <a:gdLst/>
              <a:ahLst/>
              <a:cxnLst/>
              <a:rect l="l" t="t" r="r" b="b"/>
              <a:pathLst>
                <a:path w="2187865" h="1393791">
                  <a:moveTo>
                    <a:pt x="0" y="0"/>
                  </a:moveTo>
                  <a:lnTo>
                    <a:pt x="2187865" y="0"/>
                  </a:lnTo>
                  <a:lnTo>
                    <a:pt x="2187865" y="1393791"/>
                  </a:lnTo>
                  <a:lnTo>
                    <a:pt x="0" y="1393791"/>
                  </a:lnTo>
                  <a:close/>
                </a:path>
              </a:pathLst>
            </a:custGeom>
            <a:blipFill>
              <a:blip r:embed="rId8"/>
              <a:stretch>
                <a:fillRect t="-2228" b="-2228"/>
              </a:stretch>
            </a:blipFill>
          </p:spPr>
          <p:txBody>
            <a:bodyPr/>
            <a:lstStyle/>
            <a:p>
              <a:endParaRPr lang="en-US"/>
            </a:p>
          </p:txBody>
        </p:sp>
      </p:grpSp>
      <p:sp>
        <p:nvSpPr>
          <p:cNvPr id="15" name="TextBox 15"/>
          <p:cNvSpPr txBox="1"/>
          <p:nvPr/>
        </p:nvSpPr>
        <p:spPr>
          <a:xfrm>
            <a:off x="8415145" y="117680"/>
            <a:ext cx="9418683" cy="5790565"/>
          </a:xfrm>
          <a:prstGeom prst="rect">
            <a:avLst/>
          </a:prstGeom>
        </p:spPr>
        <p:txBody>
          <a:bodyPr lIns="0" tIns="0" rIns="0" bIns="0" rtlCol="0" anchor="t">
            <a:spAutoFit/>
          </a:bodyPr>
          <a:lstStyle/>
          <a:p>
            <a:pPr marL="690881" lvl="1" indent="-345440" algn="just">
              <a:lnSpc>
                <a:spcPts val="5120"/>
              </a:lnSpc>
              <a:buFont typeface="Arial"/>
              <a:buChar char="•"/>
            </a:pPr>
            <a:r>
              <a:rPr lang="en-US" sz="3200" b="1">
                <a:solidFill>
                  <a:srgbClr val="000000"/>
                </a:solidFill>
                <a:latin typeface="Montserrat Bold"/>
                <a:ea typeface="Montserrat Bold"/>
                <a:cs typeface="Montserrat Bold"/>
                <a:sym typeface="Montserrat Bold"/>
              </a:rPr>
              <a:t>Transportation is a core dependency</a:t>
            </a:r>
            <a:r>
              <a:rPr lang="en-US" sz="3200">
                <a:solidFill>
                  <a:srgbClr val="000000"/>
                </a:solidFill>
                <a:latin typeface="Montserrat"/>
                <a:ea typeface="Montserrat"/>
                <a:cs typeface="Montserrat"/>
                <a:sym typeface="Montserrat"/>
              </a:rPr>
              <a:t> across the healthcare ecosystem</a:t>
            </a:r>
          </a:p>
          <a:p>
            <a:pPr marL="690881" lvl="1" indent="-345440" algn="just">
              <a:lnSpc>
                <a:spcPts val="5120"/>
              </a:lnSpc>
              <a:buFont typeface="Arial"/>
              <a:buChar char="•"/>
            </a:pPr>
            <a:r>
              <a:rPr lang="en-US" sz="3200">
                <a:solidFill>
                  <a:srgbClr val="000000"/>
                </a:solidFill>
                <a:latin typeface="Montserrat"/>
                <a:ea typeface="Montserrat"/>
                <a:cs typeface="Montserrat"/>
                <a:sym typeface="Montserrat"/>
              </a:rPr>
              <a:t>No </a:t>
            </a:r>
            <a:r>
              <a:rPr lang="en-US" sz="3200" b="1">
                <a:solidFill>
                  <a:srgbClr val="000000"/>
                </a:solidFill>
                <a:latin typeface="Montserrat Bold"/>
                <a:ea typeface="Montserrat Bold"/>
                <a:cs typeface="Montserrat Bold"/>
                <a:sym typeface="Montserrat Bold"/>
              </a:rPr>
              <a:t>shared, scalable system</a:t>
            </a:r>
            <a:r>
              <a:rPr lang="en-US" sz="3200">
                <a:solidFill>
                  <a:srgbClr val="000000"/>
                </a:solidFill>
                <a:latin typeface="Montserrat"/>
                <a:ea typeface="Montserrat"/>
                <a:cs typeface="Montserrat"/>
                <a:sym typeface="Montserrat"/>
              </a:rPr>
              <a:t> for patients or essential staff</a:t>
            </a:r>
          </a:p>
          <a:p>
            <a:pPr marL="690881" lvl="1" indent="-345440" algn="just">
              <a:lnSpc>
                <a:spcPts val="5120"/>
              </a:lnSpc>
              <a:buFont typeface="Arial"/>
              <a:buChar char="•"/>
            </a:pPr>
            <a:r>
              <a:rPr lang="en-US" sz="3200">
                <a:solidFill>
                  <a:srgbClr val="000000"/>
                </a:solidFill>
                <a:latin typeface="Montserrat"/>
                <a:ea typeface="Montserrat"/>
                <a:cs typeface="Montserrat"/>
                <a:sym typeface="Montserrat"/>
              </a:rPr>
              <a:t>Limited </a:t>
            </a:r>
            <a:r>
              <a:rPr lang="en-US" sz="3200" b="1">
                <a:solidFill>
                  <a:srgbClr val="000000"/>
                </a:solidFill>
                <a:latin typeface="Montserrat Bold"/>
                <a:ea typeface="Montserrat Bold"/>
                <a:cs typeface="Montserrat Bold"/>
                <a:sym typeface="Montserrat Bold"/>
              </a:rPr>
              <a:t>real-time visibility</a:t>
            </a:r>
            <a:r>
              <a:rPr lang="en-US" sz="3200">
                <a:solidFill>
                  <a:srgbClr val="000000"/>
                </a:solidFill>
                <a:latin typeface="Montserrat"/>
                <a:ea typeface="Montserrat"/>
                <a:cs typeface="Montserrat"/>
                <a:sym typeface="Montserrat"/>
              </a:rPr>
              <a:t> into needs across partners</a:t>
            </a:r>
          </a:p>
          <a:p>
            <a:pPr marL="690881" lvl="1" indent="-345440" algn="just">
              <a:lnSpc>
                <a:spcPts val="5120"/>
              </a:lnSpc>
              <a:buFont typeface="Arial"/>
              <a:buChar char="•"/>
            </a:pPr>
            <a:r>
              <a:rPr lang="en-US" sz="3200" b="1">
                <a:solidFill>
                  <a:srgbClr val="000000"/>
                </a:solidFill>
                <a:latin typeface="Montserrat Bold"/>
                <a:ea typeface="Montserrat Bold"/>
                <a:cs typeface="Montserrat Bold"/>
                <a:sym typeface="Montserrat Bold"/>
              </a:rPr>
              <a:t>Strong relationships enabled response</a:t>
            </a:r>
            <a:r>
              <a:rPr lang="en-US" sz="3200">
                <a:solidFill>
                  <a:srgbClr val="000000"/>
                </a:solidFill>
                <a:latin typeface="Montserrat"/>
                <a:ea typeface="Montserrat"/>
                <a:cs typeface="Montserrat"/>
                <a:sym typeface="Montserrat"/>
              </a:rPr>
              <a:t>—but much was reactive</a:t>
            </a:r>
          </a:p>
          <a:p>
            <a:pPr algn="just">
              <a:lnSpc>
                <a:spcPts val="5120"/>
              </a:lnSpc>
            </a:pPr>
            <a:endParaRPr lang="en-US" sz="3200">
              <a:solidFill>
                <a:srgbClr val="000000"/>
              </a:solidFill>
              <a:latin typeface="Montserrat"/>
              <a:ea typeface="Montserrat"/>
              <a:cs typeface="Montserrat"/>
              <a:sym typeface="Montserrat"/>
            </a:endParaRPr>
          </a:p>
        </p:txBody>
      </p:sp>
      <p:sp>
        <p:nvSpPr>
          <p:cNvPr id="16" name="TextBox 16"/>
          <p:cNvSpPr txBox="1"/>
          <p:nvPr/>
        </p:nvSpPr>
        <p:spPr>
          <a:xfrm>
            <a:off x="1028700" y="336755"/>
            <a:ext cx="7739545" cy="2405380"/>
          </a:xfrm>
          <a:prstGeom prst="rect">
            <a:avLst/>
          </a:prstGeom>
        </p:spPr>
        <p:txBody>
          <a:bodyPr lIns="0" tIns="0" rIns="0" bIns="0" rtlCol="0" anchor="t">
            <a:spAutoFit/>
          </a:bodyPr>
          <a:lstStyle/>
          <a:p>
            <a:pPr algn="l">
              <a:lnSpc>
                <a:spcPts val="6200"/>
              </a:lnSpc>
            </a:pPr>
            <a:r>
              <a:rPr lang="en-US" sz="6200">
                <a:solidFill>
                  <a:srgbClr val="545454"/>
                </a:solidFill>
                <a:latin typeface="Bernoru"/>
                <a:ea typeface="Bernoru"/>
                <a:cs typeface="Bernoru"/>
                <a:sym typeface="Bernoru"/>
              </a:rPr>
              <a:t>CRITICAL DEPENDENCIES EXPOSED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30737" y="6566462"/>
            <a:ext cx="6157263" cy="4523623"/>
            <a:chOff x="0" y="0"/>
            <a:chExt cx="1876267" cy="1378458"/>
          </a:xfrm>
        </p:grpSpPr>
        <p:sp>
          <p:nvSpPr>
            <p:cNvPr id="3" name="Freeform 3"/>
            <p:cNvSpPr/>
            <p:nvPr/>
          </p:nvSpPr>
          <p:spPr>
            <a:xfrm>
              <a:off x="0" y="0"/>
              <a:ext cx="1876267" cy="1378458"/>
            </a:xfrm>
            <a:custGeom>
              <a:avLst/>
              <a:gdLst/>
              <a:ahLst/>
              <a:cxnLst/>
              <a:rect l="l" t="t" r="r" b="b"/>
              <a:pathLst>
                <a:path w="1876267" h="1378458">
                  <a:moveTo>
                    <a:pt x="0" y="0"/>
                  </a:moveTo>
                  <a:lnTo>
                    <a:pt x="1876267" y="0"/>
                  </a:lnTo>
                  <a:lnTo>
                    <a:pt x="1876267" y="1378458"/>
                  </a:lnTo>
                  <a:lnTo>
                    <a:pt x="0" y="1378458"/>
                  </a:lnTo>
                  <a:close/>
                </a:path>
              </a:pathLst>
            </a:custGeom>
            <a:solidFill>
              <a:srgbClr val="011C50"/>
            </a:solidFill>
          </p:spPr>
          <p:txBody>
            <a:bodyPr/>
            <a:lstStyle/>
            <a:p>
              <a:endParaRPr lang="en-US"/>
            </a:p>
          </p:txBody>
        </p:sp>
        <p:sp>
          <p:nvSpPr>
            <p:cNvPr id="4" name="TextBox 4"/>
            <p:cNvSpPr txBox="1"/>
            <p:nvPr/>
          </p:nvSpPr>
          <p:spPr>
            <a:xfrm>
              <a:off x="0" y="-38100"/>
              <a:ext cx="1876267" cy="14165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9109738"/>
            <a:ext cx="7991239" cy="159825"/>
          </a:xfrm>
          <a:custGeom>
            <a:avLst/>
            <a:gdLst/>
            <a:ahLst/>
            <a:cxnLst/>
            <a:rect l="l" t="t" r="r" b="b"/>
            <a:pathLst>
              <a:path w="7991239" h="159825">
                <a:moveTo>
                  <a:pt x="0" y="0"/>
                </a:moveTo>
                <a:lnTo>
                  <a:pt x="7991239" y="0"/>
                </a:lnTo>
                <a:lnTo>
                  <a:pt x="7991239" y="159825"/>
                </a:lnTo>
                <a:lnTo>
                  <a:pt x="0" y="1598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900177" y="6800472"/>
            <a:ext cx="936949" cy="936949"/>
          </a:xfrm>
          <a:custGeom>
            <a:avLst/>
            <a:gdLst/>
            <a:ahLst/>
            <a:cxnLst/>
            <a:rect l="l" t="t" r="r" b="b"/>
            <a:pathLst>
              <a:path w="936949" h="936949">
                <a:moveTo>
                  <a:pt x="0" y="0"/>
                </a:moveTo>
                <a:lnTo>
                  <a:pt x="936949" y="0"/>
                </a:lnTo>
                <a:lnTo>
                  <a:pt x="936949" y="936949"/>
                </a:lnTo>
                <a:lnTo>
                  <a:pt x="0" y="936949"/>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7" name="Group 7"/>
          <p:cNvGrpSpPr/>
          <p:nvPr/>
        </p:nvGrpSpPr>
        <p:grpSpPr>
          <a:xfrm>
            <a:off x="1028700" y="6800472"/>
            <a:ext cx="3638689" cy="2309265"/>
            <a:chOff x="0" y="0"/>
            <a:chExt cx="1238052" cy="785720"/>
          </a:xfrm>
        </p:grpSpPr>
        <p:sp>
          <p:nvSpPr>
            <p:cNvPr id="8" name="Freeform 8"/>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5"/>
              <a:stretch>
                <a:fillRect l="-8477" t="-87899" r="-4178" b="-49068"/>
              </a:stretch>
            </a:blipFill>
          </p:spPr>
          <p:txBody>
            <a:bodyPr/>
            <a:lstStyle/>
            <a:p>
              <a:endParaRPr lang="en-US"/>
            </a:p>
          </p:txBody>
        </p:sp>
      </p:grpSp>
      <p:grpSp>
        <p:nvGrpSpPr>
          <p:cNvPr id="9" name="Group 9"/>
          <p:cNvGrpSpPr/>
          <p:nvPr/>
        </p:nvGrpSpPr>
        <p:grpSpPr>
          <a:xfrm>
            <a:off x="1028700" y="4399485"/>
            <a:ext cx="3638689" cy="2309265"/>
            <a:chOff x="0" y="0"/>
            <a:chExt cx="1238052" cy="785720"/>
          </a:xfrm>
        </p:grpSpPr>
        <p:sp>
          <p:nvSpPr>
            <p:cNvPr id="10" name="Freeform 10"/>
            <p:cNvSpPr/>
            <p:nvPr/>
          </p:nvSpPr>
          <p:spPr>
            <a:xfrm>
              <a:off x="0" y="0"/>
              <a:ext cx="1238052" cy="785720"/>
            </a:xfrm>
            <a:custGeom>
              <a:avLst/>
              <a:gdLst/>
              <a:ahLst/>
              <a:cxnLst/>
              <a:rect l="l" t="t" r="r" b="b"/>
              <a:pathLst>
                <a:path w="1238052" h="785720">
                  <a:moveTo>
                    <a:pt x="0" y="0"/>
                  </a:moveTo>
                  <a:lnTo>
                    <a:pt x="1238052" y="0"/>
                  </a:lnTo>
                  <a:lnTo>
                    <a:pt x="1238052" y="785720"/>
                  </a:lnTo>
                  <a:lnTo>
                    <a:pt x="0" y="785720"/>
                  </a:lnTo>
                  <a:close/>
                </a:path>
              </a:pathLst>
            </a:custGeom>
            <a:blipFill>
              <a:blip r:embed="rId6"/>
              <a:stretch>
                <a:fillRect t="-9088" b="-9088"/>
              </a:stretch>
            </a:blipFill>
          </p:spPr>
          <p:txBody>
            <a:bodyPr/>
            <a:lstStyle/>
            <a:p>
              <a:endParaRPr lang="en-US"/>
            </a:p>
          </p:txBody>
        </p:sp>
      </p:grpSp>
      <p:grpSp>
        <p:nvGrpSpPr>
          <p:cNvPr id="11" name="Group 11"/>
          <p:cNvGrpSpPr/>
          <p:nvPr/>
        </p:nvGrpSpPr>
        <p:grpSpPr>
          <a:xfrm>
            <a:off x="4967876" y="4399485"/>
            <a:ext cx="3638689" cy="4710253"/>
            <a:chOff x="0" y="0"/>
            <a:chExt cx="1238052" cy="1602648"/>
          </a:xfrm>
        </p:grpSpPr>
        <p:sp>
          <p:nvSpPr>
            <p:cNvPr id="12" name="Freeform 12"/>
            <p:cNvSpPr/>
            <p:nvPr/>
          </p:nvSpPr>
          <p:spPr>
            <a:xfrm>
              <a:off x="0" y="0"/>
              <a:ext cx="1238052" cy="1602648"/>
            </a:xfrm>
            <a:custGeom>
              <a:avLst/>
              <a:gdLst/>
              <a:ahLst/>
              <a:cxnLst/>
              <a:rect l="l" t="t" r="r" b="b"/>
              <a:pathLst>
                <a:path w="1238052" h="1602648">
                  <a:moveTo>
                    <a:pt x="0" y="0"/>
                  </a:moveTo>
                  <a:lnTo>
                    <a:pt x="1238052" y="0"/>
                  </a:lnTo>
                  <a:lnTo>
                    <a:pt x="1238052" y="1602648"/>
                  </a:lnTo>
                  <a:lnTo>
                    <a:pt x="0" y="1602648"/>
                  </a:lnTo>
                  <a:close/>
                </a:path>
              </a:pathLst>
            </a:custGeom>
            <a:blipFill>
              <a:blip r:embed="rId7"/>
              <a:stretch>
                <a:fillRect t="-18750" b="-18750"/>
              </a:stretch>
            </a:blipFill>
          </p:spPr>
          <p:txBody>
            <a:bodyPr/>
            <a:lstStyle/>
            <a:p>
              <a:endParaRPr lang="en-US"/>
            </a:p>
          </p:txBody>
        </p:sp>
      </p:grpSp>
      <p:grpSp>
        <p:nvGrpSpPr>
          <p:cNvPr id="13" name="Group 13"/>
          <p:cNvGrpSpPr/>
          <p:nvPr/>
        </p:nvGrpSpPr>
        <p:grpSpPr>
          <a:xfrm>
            <a:off x="12703509" y="6254788"/>
            <a:ext cx="5011720" cy="3192743"/>
            <a:chOff x="0" y="0"/>
            <a:chExt cx="2187865" cy="1393791"/>
          </a:xfrm>
        </p:grpSpPr>
        <p:sp>
          <p:nvSpPr>
            <p:cNvPr id="14" name="Freeform 14"/>
            <p:cNvSpPr/>
            <p:nvPr/>
          </p:nvSpPr>
          <p:spPr>
            <a:xfrm>
              <a:off x="0" y="0"/>
              <a:ext cx="2187865" cy="1393791"/>
            </a:xfrm>
            <a:custGeom>
              <a:avLst/>
              <a:gdLst/>
              <a:ahLst/>
              <a:cxnLst/>
              <a:rect l="l" t="t" r="r" b="b"/>
              <a:pathLst>
                <a:path w="2187865" h="1393791">
                  <a:moveTo>
                    <a:pt x="0" y="0"/>
                  </a:moveTo>
                  <a:lnTo>
                    <a:pt x="2187865" y="0"/>
                  </a:lnTo>
                  <a:lnTo>
                    <a:pt x="2187865" y="1393791"/>
                  </a:lnTo>
                  <a:lnTo>
                    <a:pt x="0" y="1393791"/>
                  </a:lnTo>
                  <a:close/>
                </a:path>
              </a:pathLst>
            </a:custGeom>
            <a:blipFill>
              <a:blip r:embed="rId8"/>
              <a:stretch>
                <a:fillRect t="-8864" b="-8864"/>
              </a:stretch>
            </a:blipFill>
          </p:spPr>
          <p:txBody>
            <a:bodyPr/>
            <a:lstStyle/>
            <a:p>
              <a:endParaRPr lang="en-US"/>
            </a:p>
          </p:txBody>
        </p:sp>
      </p:grpSp>
      <p:sp>
        <p:nvSpPr>
          <p:cNvPr id="15" name="TextBox 15"/>
          <p:cNvSpPr txBox="1"/>
          <p:nvPr/>
        </p:nvSpPr>
        <p:spPr>
          <a:xfrm>
            <a:off x="9211851" y="117680"/>
            <a:ext cx="8239361" cy="5786501"/>
          </a:xfrm>
          <a:prstGeom prst="rect">
            <a:avLst/>
          </a:prstGeom>
        </p:spPr>
        <p:txBody>
          <a:bodyPr lIns="0" tIns="0" rIns="0" bIns="0" rtlCol="0" anchor="t">
            <a:spAutoFit/>
          </a:bodyPr>
          <a:lstStyle/>
          <a:p>
            <a:pPr marL="690881" lvl="1" indent="-345440" algn="l">
              <a:lnSpc>
                <a:spcPts val="5152"/>
              </a:lnSpc>
              <a:buFont typeface="Arial"/>
              <a:buChar char="•"/>
            </a:pPr>
            <a:r>
              <a:rPr lang="en-US" sz="3200" b="1">
                <a:solidFill>
                  <a:srgbClr val="000000"/>
                </a:solidFill>
                <a:latin typeface="Montserrat Bold"/>
                <a:ea typeface="Montserrat Bold"/>
                <a:cs typeface="Montserrat Bold"/>
                <a:sym typeface="Montserrat Bold"/>
              </a:rPr>
              <a:t>Extreme temps → </a:t>
            </a:r>
            <a:r>
              <a:rPr lang="en-US" sz="3200">
                <a:solidFill>
                  <a:srgbClr val="000000"/>
                </a:solidFill>
                <a:latin typeface="Montserrat"/>
                <a:ea typeface="Montserrat"/>
                <a:cs typeface="Montserrat"/>
                <a:sym typeface="Montserrat"/>
              </a:rPr>
              <a:t>outreach, cooling access, trusted messengers</a:t>
            </a:r>
          </a:p>
          <a:p>
            <a:pPr marL="690881" lvl="1" indent="-345440" algn="l">
              <a:lnSpc>
                <a:spcPts val="5152"/>
              </a:lnSpc>
              <a:buFont typeface="Arial"/>
              <a:buChar char="•"/>
            </a:pPr>
            <a:r>
              <a:rPr lang="en-US" sz="3200" b="1">
                <a:solidFill>
                  <a:srgbClr val="000000"/>
                </a:solidFill>
                <a:latin typeface="Montserrat Bold"/>
                <a:ea typeface="Montserrat Bold"/>
                <a:cs typeface="Montserrat Bold"/>
                <a:sym typeface="Montserrat Bold"/>
              </a:rPr>
              <a:t>Air quality → </a:t>
            </a:r>
            <a:r>
              <a:rPr lang="en-US" sz="3200">
                <a:solidFill>
                  <a:srgbClr val="000000"/>
                </a:solidFill>
                <a:latin typeface="Montserrat"/>
                <a:ea typeface="Montserrat"/>
                <a:cs typeface="Montserrat"/>
                <a:sym typeface="Montserrat"/>
              </a:rPr>
              <a:t>education, resource distribution, awareness</a:t>
            </a:r>
          </a:p>
          <a:p>
            <a:pPr marL="690881" lvl="1" indent="-345440" algn="l">
              <a:lnSpc>
                <a:spcPts val="5152"/>
              </a:lnSpc>
              <a:buFont typeface="Arial"/>
              <a:buChar char="•"/>
            </a:pPr>
            <a:r>
              <a:rPr lang="en-US" sz="3200" b="1">
                <a:solidFill>
                  <a:srgbClr val="000000"/>
                </a:solidFill>
                <a:latin typeface="Montserrat Bold"/>
                <a:ea typeface="Montserrat Bold"/>
                <a:cs typeface="Montserrat Bold"/>
                <a:sym typeface="Montserrat Bold"/>
              </a:rPr>
              <a:t>Flooding → </a:t>
            </a:r>
            <a:r>
              <a:rPr lang="en-US" sz="3200">
                <a:solidFill>
                  <a:srgbClr val="000000"/>
                </a:solidFill>
                <a:latin typeface="Montserrat"/>
                <a:ea typeface="Montserrat"/>
                <a:cs typeface="Montserrat"/>
                <a:sym typeface="Montserrat"/>
              </a:rPr>
              <a:t>resident reports, emerging data (FloodNet), mold concerns</a:t>
            </a:r>
          </a:p>
          <a:p>
            <a:pPr marL="690881" lvl="1" indent="-345440" algn="l">
              <a:lnSpc>
                <a:spcPts val="5152"/>
              </a:lnSpc>
              <a:buFont typeface="Arial"/>
              <a:buChar char="•"/>
            </a:pPr>
            <a:r>
              <a:rPr lang="en-US" sz="3200" b="1">
                <a:solidFill>
                  <a:srgbClr val="000000"/>
                </a:solidFill>
                <a:latin typeface="Montserrat Bold"/>
                <a:ea typeface="Montserrat Bold"/>
                <a:cs typeface="Montserrat Bold"/>
                <a:sym typeface="Montserrat Bold"/>
              </a:rPr>
              <a:t>Storms → </a:t>
            </a:r>
            <a:r>
              <a:rPr lang="en-US" sz="3200">
                <a:solidFill>
                  <a:srgbClr val="000000"/>
                </a:solidFill>
                <a:latin typeface="Montserrat"/>
                <a:ea typeface="Montserrat"/>
                <a:cs typeface="Montserrat"/>
                <a:sym typeface="Montserrat"/>
              </a:rPr>
              <a:t>coordination, access support, continuity of care</a:t>
            </a:r>
          </a:p>
        </p:txBody>
      </p:sp>
      <p:sp>
        <p:nvSpPr>
          <p:cNvPr id="16" name="TextBox 16"/>
          <p:cNvSpPr txBox="1"/>
          <p:nvPr/>
        </p:nvSpPr>
        <p:spPr>
          <a:xfrm>
            <a:off x="1028700" y="336755"/>
            <a:ext cx="7878351" cy="3967480"/>
          </a:xfrm>
          <a:prstGeom prst="rect">
            <a:avLst/>
          </a:prstGeom>
        </p:spPr>
        <p:txBody>
          <a:bodyPr lIns="0" tIns="0" rIns="0" bIns="0" rtlCol="0" anchor="t">
            <a:spAutoFit/>
          </a:bodyPr>
          <a:lstStyle/>
          <a:p>
            <a:pPr algn="l">
              <a:lnSpc>
                <a:spcPts val="6200"/>
              </a:lnSpc>
            </a:pPr>
            <a:r>
              <a:rPr lang="en-US" sz="6200">
                <a:solidFill>
                  <a:srgbClr val="545454"/>
                </a:solidFill>
                <a:latin typeface="Bernoru"/>
                <a:ea typeface="Bernoru"/>
                <a:cs typeface="Bernoru"/>
                <a:sym typeface="Bernoru"/>
              </a:rPr>
              <a:t>WE’RE NOT JUST PREPARING FOR CLIMATE CHANGE. </a:t>
            </a:r>
            <a:r>
              <a:rPr lang="en-US" sz="6200">
                <a:solidFill>
                  <a:srgbClr val="803137"/>
                </a:solidFill>
                <a:latin typeface="Bernoru"/>
                <a:ea typeface="Bernoru"/>
                <a:cs typeface="Bernoru"/>
                <a:sym typeface="Bernoru"/>
              </a:rPr>
              <a:t>WE’RE RESPONDING TO IT.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88803" y="-2041919"/>
            <a:ext cx="6905480" cy="6141239"/>
            <a:chOff x="0" y="0"/>
            <a:chExt cx="1818727" cy="1617446"/>
          </a:xfrm>
        </p:grpSpPr>
        <p:sp>
          <p:nvSpPr>
            <p:cNvPr id="3" name="Freeform 3"/>
            <p:cNvSpPr/>
            <p:nvPr/>
          </p:nvSpPr>
          <p:spPr>
            <a:xfrm>
              <a:off x="0" y="0"/>
              <a:ext cx="1818727" cy="1617446"/>
            </a:xfrm>
            <a:custGeom>
              <a:avLst/>
              <a:gdLst/>
              <a:ahLst/>
              <a:cxnLst/>
              <a:rect l="l" t="t" r="r" b="b"/>
              <a:pathLst>
                <a:path w="1818727" h="1617446">
                  <a:moveTo>
                    <a:pt x="0" y="0"/>
                  </a:moveTo>
                  <a:lnTo>
                    <a:pt x="1818727" y="0"/>
                  </a:lnTo>
                  <a:lnTo>
                    <a:pt x="1818727" y="1617446"/>
                  </a:lnTo>
                  <a:lnTo>
                    <a:pt x="0" y="1617446"/>
                  </a:lnTo>
                  <a:close/>
                </a:path>
              </a:pathLst>
            </a:custGeom>
            <a:solidFill>
              <a:srgbClr val="011C50"/>
            </a:solidFill>
          </p:spPr>
          <p:txBody>
            <a:bodyPr/>
            <a:lstStyle/>
            <a:p>
              <a:endParaRPr lang="en-US"/>
            </a:p>
          </p:txBody>
        </p:sp>
        <p:sp>
          <p:nvSpPr>
            <p:cNvPr id="4" name="TextBox 4"/>
            <p:cNvSpPr txBox="1"/>
            <p:nvPr/>
          </p:nvSpPr>
          <p:spPr>
            <a:xfrm>
              <a:off x="0" y="-38100"/>
              <a:ext cx="1818727" cy="165554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466399" y="-715964"/>
            <a:ext cx="18617497" cy="5170062"/>
            <a:chOff x="0" y="0"/>
            <a:chExt cx="4903374" cy="1361662"/>
          </a:xfrm>
        </p:grpSpPr>
        <p:sp>
          <p:nvSpPr>
            <p:cNvPr id="6" name="Freeform 6"/>
            <p:cNvSpPr/>
            <p:nvPr/>
          </p:nvSpPr>
          <p:spPr>
            <a:xfrm>
              <a:off x="0" y="0"/>
              <a:ext cx="4903374" cy="1361663"/>
            </a:xfrm>
            <a:custGeom>
              <a:avLst/>
              <a:gdLst/>
              <a:ahLst/>
              <a:cxnLst/>
              <a:rect l="l" t="t" r="r" b="b"/>
              <a:pathLst>
                <a:path w="4903374" h="1361663">
                  <a:moveTo>
                    <a:pt x="0" y="0"/>
                  </a:moveTo>
                  <a:lnTo>
                    <a:pt x="4903374" y="0"/>
                  </a:lnTo>
                  <a:lnTo>
                    <a:pt x="4903374" y="1361663"/>
                  </a:lnTo>
                  <a:lnTo>
                    <a:pt x="0" y="1361663"/>
                  </a:lnTo>
                  <a:close/>
                </a:path>
              </a:pathLst>
            </a:custGeom>
            <a:ln w="38100" cap="sq">
              <a:solidFill>
                <a:srgbClr val="D9D9D9"/>
              </a:solidFill>
              <a:prstDash val="solid"/>
              <a:miter/>
            </a:ln>
          </p:spPr>
          <p:txBody>
            <a:bodyPr/>
            <a:lstStyle/>
            <a:p>
              <a:endParaRPr lang="en-US"/>
            </a:p>
          </p:txBody>
        </p:sp>
        <p:sp>
          <p:nvSpPr>
            <p:cNvPr id="7" name="TextBox 7"/>
            <p:cNvSpPr txBox="1"/>
            <p:nvPr/>
          </p:nvSpPr>
          <p:spPr>
            <a:xfrm>
              <a:off x="0" y="-38100"/>
              <a:ext cx="4903374" cy="139976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560225" y="3985624"/>
            <a:ext cx="936949" cy="936949"/>
          </a:xfrm>
          <a:custGeom>
            <a:avLst/>
            <a:gdLst/>
            <a:ahLst/>
            <a:cxnLst/>
            <a:rect l="l" t="t" r="r" b="b"/>
            <a:pathLst>
              <a:path w="936949" h="936949">
                <a:moveTo>
                  <a:pt x="0" y="0"/>
                </a:moveTo>
                <a:lnTo>
                  <a:pt x="936950" y="0"/>
                </a:lnTo>
                <a:lnTo>
                  <a:pt x="936950" y="936949"/>
                </a:lnTo>
                <a:lnTo>
                  <a:pt x="0" y="93694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p:nvPr/>
        </p:nvGrpSpPr>
        <p:grpSpPr>
          <a:xfrm>
            <a:off x="1497175" y="3215208"/>
            <a:ext cx="3633057" cy="3414731"/>
            <a:chOff x="0" y="0"/>
            <a:chExt cx="1236136" cy="1161851"/>
          </a:xfrm>
        </p:grpSpPr>
        <p:sp>
          <p:nvSpPr>
            <p:cNvPr id="10" name="Freeform 10"/>
            <p:cNvSpPr/>
            <p:nvPr/>
          </p:nvSpPr>
          <p:spPr>
            <a:xfrm>
              <a:off x="0" y="0"/>
              <a:ext cx="1236136" cy="1161851"/>
            </a:xfrm>
            <a:custGeom>
              <a:avLst/>
              <a:gdLst/>
              <a:ahLst/>
              <a:cxnLst/>
              <a:rect l="l" t="t" r="r" b="b"/>
              <a:pathLst>
                <a:path w="1236136" h="1161851">
                  <a:moveTo>
                    <a:pt x="0" y="0"/>
                  </a:moveTo>
                  <a:lnTo>
                    <a:pt x="1236136" y="0"/>
                  </a:lnTo>
                  <a:lnTo>
                    <a:pt x="1236136" y="1161851"/>
                  </a:lnTo>
                  <a:lnTo>
                    <a:pt x="0" y="1161851"/>
                  </a:lnTo>
                  <a:close/>
                </a:path>
              </a:pathLst>
            </a:custGeom>
            <a:blipFill>
              <a:blip r:embed="rId4"/>
              <a:stretch>
                <a:fillRect l="-12736" r="-12736"/>
              </a:stretch>
            </a:blipFill>
          </p:spPr>
          <p:txBody>
            <a:bodyPr/>
            <a:lstStyle/>
            <a:p>
              <a:endParaRPr lang="en-US"/>
            </a:p>
          </p:txBody>
        </p:sp>
      </p:grpSp>
      <p:grpSp>
        <p:nvGrpSpPr>
          <p:cNvPr id="11" name="Group 11"/>
          <p:cNvGrpSpPr/>
          <p:nvPr/>
        </p:nvGrpSpPr>
        <p:grpSpPr>
          <a:xfrm>
            <a:off x="5566971" y="3215208"/>
            <a:ext cx="3807706" cy="3414731"/>
            <a:chOff x="0" y="0"/>
            <a:chExt cx="1295559" cy="1161851"/>
          </a:xfrm>
        </p:grpSpPr>
        <p:sp>
          <p:nvSpPr>
            <p:cNvPr id="12" name="Freeform 12"/>
            <p:cNvSpPr/>
            <p:nvPr/>
          </p:nvSpPr>
          <p:spPr>
            <a:xfrm>
              <a:off x="0" y="0"/>
              <a:ext cx="1295559" cy="1161851"/>
            </a:xfrm>
            <a:custGeom>
              <a:avLst/>
              <a:gdLst/>
              <a:ahLst/>
              <a:cxnLst/>
              <a:rect l="l" t="t" r="r" b="b"/>
              <a:pathLst>
                <a:path w="1295559" h="1161851">
                  <a:moveTo>
                    <a:pt x="0" y="0"/>
                  </a:moveTo>
                  <a:lnTo>
                    <a:pt x="1295559" y="0"/>
                  </a:lnTo>
                  <a:lnTo>
                    <a:pt x="1295559" y="1161851"/>
                  </a:lnTo>
                  <a:lnTo>
                    <a:pt x="0" y="1161851"/>
                  </a:lnTo>
                  <a:close/>
                </a:path>
              </a:pathLst>
            </a:custGeom>
            <a:blipFill>
              <a:blip r:embed="rId5"/>
              <a:stretch>
                <a:fillRect l="-9786" r="-9786"/>
              </a:stretch>
            </a:blipFill>
          </p:spPr>
          <p:txBody>
            <a:bodyPr/>
            <a:lstStyle/>
            <a:p>
              <a:endParaRPr lang="en-US"/>
            </a:p>
          </p:txBody>
        </p:sp>
      </p:grpSp>
      <p:grpSp>
        <p:nvGrpSpPr>
          <p:cNvPr id="13" name="Group 13"/>
          <p:cNvGrpSpPr/>
          <p:nvPr/>
        </p:nvGrpSpPr>
        <p:grpSpPr>
          <a:xfrm>
            <a:off x="9812827" y="3215208"/>
            <a:ext cx="3891756" cy="3414731"/>
            <a:chOff x="0" y="0"/>
            <a:chExt cx="1324157" cy="1161851"/>
          </a:xfrm>
        </p:grpSpPr>
        <p:sp>
          <p:nvSpPr>
            <p:cNvPr id="14" name="Freeform 14"/>
            <p:cNvSpPr/>
            <p:nvPr/>
          </p:nvSpPr>
          <p:spPr>
            <a:xfrm>
              <a:off x="0" y="0"/>
              <a:ext cx="1324157" cy="1161851"/>
            </a:xfrm>
            <a:custGeom>
              <a:avLst/>
              <a:gdLst/>
              <a:ahLst/>
              <a:cxnLst/>
              <a:rect l="l" t="t" r="r" b="b"/>
              <a:pathLst>
                <a:path w="1324157" h="1161851">
                  <a:moveTo>
                    <a:pt x="0" y="0"/>
                  </a:moveTo>
                  <a:lnTo>
                    <a:pt x="1324157" y="0"/>
                  </a:lnTo>
                  <a:lnTo>
                    <a:pt x="1324157" y="1161851"/>
                  </a:lnTo>
                  <a:lnTo>
                    <a:pt x="0" y="1161851"/>
                  </a:lnTo>
                  <a:close/>
                </a:path>
              </a:pathLst>
            </a:custGeom>
            <a:blipFill>
              <a:blip r:embed="rId6"/>
              <a:stretch>
                <a:fillRect l="-15926" r="-15926"/>
              </a:stretch>
            </a:blipFill>
          </p:spPr>
          <p:txBody>
            <a:bodyPr/>
            <a:lstStyle/>
            <a:p>
              <a:endParaRPr lang="en-US"/>
            </a:p>
          </p:txBody>
        </p:sp>
      </p:grpSp>
      <p:grpSp>
        <p:nvGrpSpPr>
          <p:cNvPr id="15" name="Group 15"/>
          <p:cNvGrpSpPr/>
          <p:nvPr/>
        </p:nvGrpSpPr>
        <p:grpSpPr>
          <a:xfrm>
            <a:off x="14139965" y="3215208"/>
            <a:ext cx="3659693" cy="3414731"/>
            <a:chOff x="0" y="0"/>
            <a:chExt cx="1245199" cy="1161851"/>
          </a:xfrm>
        </p:grpSpPr>
        <p:sp>
          <p:nvSpPr>
            <p:cNvPr id="16" name="Freeform 16"/>
            <p:cNvSpPr/>
            <p:nvPr/>
          </p:nvSpPr>
          <p:spPr>
            <a:xfrm>
              <a:off x="0" y="0"/>
              <a:ext cx="1245199" cy="1161851"/>
            </a:xfrm>
            <a:custGeom>
              <a:avLst/>
              <a:gdLst/>
              <a:ahLst/>
              <a:cxnLst/>
              <a:rect l="l" t="t" r="r" b="b"/>
              <a:pathLst>
                <a:path w="1245199" h="1161851">
                  <a:moveTo>
                    <a:pt x="0" y="0"/>
                  </a:moveTo>
                  <a:lnTo>
                    <a:pt x="1245199" y="0"/>
                  </a:lnTo>
                  <a:lnTo>
                    <a:pt x="1245199" y="1161851"/>
                  </a:lnTo>
                  <a:lnTo>
                    <a:pt x="0" y="1161851"/>
                  </a:lnTo>
                  <a:close/>
                </a:path>
              </a:pathLst>
            </a:custGeom>
            <a:blipFill>
              <a:blip r:embed="rId7"/>
              <a:stretch>
                <a:fillRect l="-12279" r="-12279"/>
              </a:stretch>
            </a:blipFill>
          </p:spPr>
          <p:txBody>
            <a:bodyPr/>
            <a:lstStyle/>
            <a:p>
              <a:endParaRPr lang="en-US"/>
            </a:p>
          </p:txBody>
        </p:sp>
      </p:grpSp>
      <p:sp>
        <p:nvSpPr>
          <p:cNvPr id="17" name="TextBox 17"/>
          <p:cNvSpPr txBox="1"/>
          <p:nvPr/>
        </p:nvSpPr>
        <p:spPr>
          <a:xfrm>
            <a:off x="1028700" y="1081667"/>
            <a:ext cx="11642323" cy="1689100"/>
          </a:xfrm>
          <a:prstGeom prst="rect">
            <a:avLst/>
          </a:prstGeom>
        </p:spPr>
        <p:txBody>
          <a:bodyPr lIns="0" tIns="0" rIns="0" bIns="0" rtlCol="0" anchor="t">
            <a:spAutoFit/>
          </a:bodyPr>
          <a:lstStyle/>
          <a:p>
            <a:pPr algn="l">
              <a:lnSpc>
                <a:spcPts val="6500"/>
              </a:lnSpc>
            </a:pPr>
            <a:r>
              <a:rPr lang="en-US" sz="6500">
                <a:solidFill>
                  <a:srgbClr val="545454"/>
                </a:solidFill>
                <a:latin typeface="Bernoru"/>
                <a:ea typeface="Bernoru"/>
                <a:cs typeface="Bernoru"/>
                <a:sym typeface="Bernoru"/>
              </a:rPr>
              <a:t>STRENGTHENING RESPONSE IN SI</a:t>
            </a:r>
          </a:p>
        </p:txBody>
      </p:sp>
      <p:sp>
        <p:nvSpPr>
          <p:cNvPr id="18" name="TextBox 18"/>
          <p:cNvSpPr txBox="1"/>
          <p:nvPr/>
        </p:nvSpPr>
        <p:spPr>
          <a:xfrm>
            <a:off x="1497175" y="6763639"/>
            <a:ext cx="3633057"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TRANSPORTATION AS CORE INFRASTRUCTURE</a:t>
            </a:r>
          </a:p>
        </p:txBody>
      </p:sp>
      <p:sp>
        <p:nvSpPr>
          <p:cNvPr id="19" name="TextBox 19"/>
          <p:cNvSpPr txBox="1"/>
          <p:nvPr/>
        </p:nvSpPr>
        <p:spPr>
          <a:xfrm>
            <a:off x="5566971" y="6763639"/>
            <a:ext cx="3922816"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MAINTAINING &amp; REBUILDING PARTNERSHIPS</a:t>
            </a:r>
          </a:p>
        </p:txBody>
      </p:sp>
      <p:sp>
        <p:nvSpPr>
          <p:cNvPr id="20" name="TextBox 20"/>
          <p:cNvSpPr txBox="1"/>
          <p:nvPr/>
        </p:nvSpPr>
        <p:spPr>
          <a:xfrm>
            <a:off x="9812827" y="6763639"/>
            <a:ext cx="3505464"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IMPROVING VISIBILITY &amp; COMMUNICATION</a:t>
            </a:r>
          </a:p>
        </p:txBody>
      </p:sp>
      <p:sp>
        <p:nvSpPr>
          <p:cNvPr id="21" name="TextBox 21"/>
          <p:cNvSpPr txBox="1"/>
          <p:nvPr/>
        </p:nvSpPr>
        <p:spPr>
          <a:xfrm>
            <a:off x="14139965" y="6763639"/>
            <a:ext cx="3374042"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APPLYING LESSONS LEARNED YEAR-ROUND</a:t>
            </a:r>
          </a:p>
        </p:txBody>
      </p:sp>
      <p:sp>
        <p:nvSpPr>
          <p:cNvPr id="22" name="TextBox 22"/>
          <p:cNvSpPr txBox="1"/>
          <p:nvPr/>
        </p:nvSpPr>
        <p:spPr>
          <a:xfrm>
            <a:off x="5447429" y="7574851"/>
            <a:ext cx="3696571" cy="187833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Prioritizing trusted cross-sector relationships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Re-engaging key response partners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Navigating shifting policies and capacity</a:t>
            </a:r>
          </a:p>
        </p:txBody>
      </p:sp>
      <p:sp>
        <p:nvSpPr>
          <p:cNvPr id="23" name="TextBox 23"/>
          <p:cNvSpPr txBox="1"/>
          <p:nvPr/>
        </p:nvSpPr>
        <p:spPr>
          <a:xfrm>
            <a:off x="9812827" y="7574851"/>
            <a:ext cx="3615886" cy="187833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Strengthening real-time information sharing</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Clarifying activation communication pathways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Elevating local conditions in response</a:t>
            </a:r>
          </a:p>
        </p:txBody>
      </p:sp>
      <p:sp>
        <p:nvSpPr>
          <p:cNvPr id="24" name="TextBox 24"/>
          <p:cNvSpPr txBox="1"/>
          <p:nvPr/>
        </p:nvSpPr>
        <p:spPr>
          <a:xfrm>
            <a:off x="14139965" y="7574851"/>
            <a:ext cx="3374042" cy="187833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Planning for heat, flooding, and storms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Integrating into ongoing preparedness work</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Moving toward more intentional coordination</a:t>
            </a:r>
          </a:p>
        </p:txBody>
      </p:sp>
      <p:sp>
        <p:nvSpPr>
          <p:cNvPr id="25" name="TextBox 25"/>
          <p:cNvSpPr txBox="1"/>
          <p:nvPr/>
        </p:nvSpPr>
        <p:spPr>
          <a:xfrm>
            <a:off x="1322790" y="7574851"/>
            <a:ext cx="3430811" cy="2192655"/>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Strengthening healthcare–transport partnerships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Exploring MOUs and shared protocols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Planning for patients and staff movement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6975" y="-3489084"/>
            <a:ext cx="3741644" cy="4517784"/>
            <a:chOff x="0" y="0"/>
            <a:chExt cx="985453" cy="1189869"/>
          </a:xfrm>
        </p:grpSpPr>
        <p:sp>
          <p:nvSpPr>
            <p:cNvPr id="3" name="Freeform 3"/>
            <p:cNvSpPr/>
            <p:nvPr/>
          </p:nvSpPr>
          <p:spPr>
            <a:xfrm>
              <a:off x="0" y="0"/>
              <a:ext cx="985454" cy="1189869"/>
            </a:xfrm>
            <a:custGeom>
              <a:avLst/>
              <a:gdLst/>
              <a:ahLst/>
              <a:cxnLst/>
              <a:rect l="l" t="t" r="r" b="b"/>
              <a:pathLst>
                <a:path w="985454" h="1189869">
                  <a:moveTo>
                    <a:pt x="0" y="0"/>
                  </a:moveTo>
                  <a:lnTo>
                    <a:pt x="985454" y="0"/>
                  </a:lnTo>
                  <a:lnTo>
                    <a:pt x="985454" y="1189869"/>
                  </a:lnTo>
                  <a:lnTo>
                    <a:pt x="0" y="1189869"/>
                  </a:lnTo>
                  <a:close/>
                </a:path>
              </a:pathLst>
            </a:custGeom>
            <a:solidFill>
              <a:srgbClr val="011C50"/>
            </a:solidFill>
          </p:spPr>
          <p:txBody>
            <a:bodyPr/>
            <a:lstStyle/>
            <a:p>
              <a:endParaRPr lang="en-US"/>
            </a:p>
          </p:txBody>
        </p:sp>
        <p:sp>
          <p:nvSpPr>
            <p:cNvPr id="4" name="TextBox 4"/>
            <p:cNvSpPr txBox="1"/>
            <p:nvPr/>
          </p:nvSpPr>
          <p:spPr>
            <a:xfrm>
              <a:off x="0" y="-38100"/>
              <a:ext cx="985453" cy="122796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0369" y="7216381"/>
            <a:ext cx="7283915" cy="6141239"/>
            <a:chOff x="0" y="0"/>
            <a:chExt cx="1918397" cy="1617446"/>
          </a:xfrm>
        </p:grpSpPr>
        <p:sp>
          <p:nvSpPr>
            <p:cNvPr id="6" name="Freeform 6"/>
            <p:cNvSpPr/>
            <p:nvPr/>
          </p:nvSpPr>
          <p:spPr>
            <a:xfrm>
              <a:off x="0" y="0"/>
              <a:ext cx="1918397" cy="1617446"/>
            </a:xfrm>
            <a:custGeom>
              <a:avLst/>
              <a:gdLst/>
              <a:ahLst/>
              <a:cxnLst/>
              <a:rect l="l" t="t" r="r" b="b"/>
              <a:pathLst>
                <a:path w="1918397" h="1617446">
                  <a:moveTo>
                    <a:pt x="0" y="0"/>
                  </a:moveTo>
                  <a:lnTo>
                    <a:pt x="1918397" y="0"/>
                  </a:lnTo>
                  <a:lnTo>
                    <a:pt x="1918397" y="1617446"/>
                  </a:lnTo>
                  <a:lnTo>
                    <a:pt x="0" y="1617446"/>
                  </a:lnTo>
                  <a:close/>
                </a:path>
              </a:pathLst>
            </a:custGeom>
            <a:solidFill>
              <a:srgbClr val="011C50"/>
            </a:solidFill>
          </p:spPr>
          <p:txBody>
            <a:bodyPr/>
            <a:lstStyle/>
            <a:p>
              <a:endParaRPr lang="en-US"/>
            </a:p>
          </p:txBody>
        </p:sp>
        <p:sp>
          <p:nvSpPr>
            <p:cNvPr id="7" name="TextBox 7"/>
            <p:cNvSpPr txBox="1"/>
            <p:nvPr/>
          </p:nvSpPr>
          <p:spPr>
            <a:xfrm>
              <a:off x="0" y="-38100"/>
              <a:ext cx="1918397" cy="165554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710369" y="6431546"/>
            <a:ext cx="756869" cy="756869"/>
          </a:xfrm>
          <a:custGeom>
            <a:avLst/>
            <a:gdLst/>
            <a:ahLst/>
            <a:cxnLst/>
            <a:rect l="l" t="t" r="r" b="b"/>
            <a:pathLst>
              <a:path w="756869" h="756869">
                <a:moveTo>
                  <a:pt x="0" y="0"/>
                </a:moveTo>
                <a:lnTo>
                  <a:pt x="756868" y="0"/>
                </a:lnTo>
                <a:lnTo>
                  <a:pt x="756868" y="756869"/>
                </a:lnTo>
                <a:lnTo>
                  <a:pt x="0" y="75686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p:nvPr/>
        </p:nvGrpSpPr>
        <p:grpSpPr>
          <a:xfrm>
            <a:off x="-2466399" y="9258300"/>
            <a:ext cx="18645912" cy="1350648"/>
            <a:chOff x="0" y="0"/>
            <a:chExt cx="4910858" cy="355726"/>
          </a:xfrm>
        </p:grpSpPr>
        <p:sp>
          <p:nvSpPr>
            <p:cNvPr id="10" name="Freeform 10"/>
            <p:cNvSpPr/>
            <p:nvPr/>
          </p:nvSpPr>
          <p:spPr>
            <a:xfrm>
              <a:off x="0" y="0"/>
              <a:ext cx="4910858" cy="355726"/>
            </a:xfrm>
            <a:custGeom>
              <a:avLst/>
              <a:gdLst/>
              <a:ahLst/>
              <a:cxnLst/>
              <a:rect l="l" t="t" r="r" b="b"/>
              <a:pathLst>
                <a:path w="4910858" h="355726">
                  <a:moveTo>
                    <a:pt x="0" y="0"/>
                  </a:moveTo>
                  <a:lnTo>
                    <a:pt x="4910858" y="0"/>
                  </a:lnTo>
                  <a:lnTo>
                    <a:pt x="4910858" y="355726"/>
                  </a:lnTo>
                  <a:lnTo>
                    <a:pt x="0" y="355726"/>
                  </a:lnTo>
                  <a:close/>
                </a:path>
              </a:pathLst>
            </a:custGeom>
            <a:ln w="38100" cap="sq">
              <a:solidFill>
                <a:srgbClr val="D9D9D9"/>
              </a:solidFill>
              <a:prstDash val="solid"/>
              <a:miter/>
            </a:ln>
          </p:spPr>
          <p:txBody>
            <a:bodyPr/>
            <a:lstStyle/>
            <a:p>
              <a:endParaRPr lang="en-US"/>
            </a:p>
          </p:txBody>
        </p:sp>
        <p:sp>
          <p:nvSpPr>
            <p:cNvPr id="11" name="TextBox 11"/>
            <p:cNvSpPr txBox="1"/>
            <p:nvPr/>
          </p:nvSpPr>
          <p:spPr>
            <a:xfrm>
              <a:off x="0" y="-38100"/>
              <a:ext cx="4910858" cy="393826"/>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317935" y="3694549"/>
            <a:ext cx="769354" cy="769354"/>
          </a:xfrm>
          <a:custGeom>
            <a:avLst/>
            <a:gdLst/>
            <a:ahLst/>
            <a:cxnLst/>
            <a:rect l="l" t="t" r="r" b="b"/>
            <a:pathLst>
              <a:path w="769354" h="769354">
                <a:moveTo>
                  <a:pt x="0" y="0"/>
                </a:moveTo>
                <a:lnTo>
                  <a:pt x="769354" y="0"/>
                </a:lnTo>
                <a:lnTo>
                  <a:pt x="769354" y="769354"/>
                </a:lnTo>
                <a:lnTo>
                  <a:pt x="0" y="76935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17935" y="5079202"/>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317935" y="6649797"/>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141587" y="1143000"/>
            <a:ext cx="11642323" cy="1667510"/>
          </a:xfrm>
          <a:prstGeom prst="rect">
            <a:avLst/>
          </a:prstGeom>
        </p:spPr>
        <p:txBody>
          <a:bodyPr lIns="0" tIns="0" rIns="0" bIns="0" rtlCol="0" anchor="t">
            <a:spAutoFit/>
          </a:bodyPr>
          <a:lstStyle/>
          <a:p>
            <a:pPr algn="l">
              <a:lnSpc>
                <a:spcPts val="6400"/>
              </a:lnSpc>
            </a:pPr>
            <a:r>
              <a:rPr lang="en-US" sz="6400">
                <a:solidFill>
                  <a:srgbClr val="545454"/>
                </a:solidFill>
                <a:latin typeface="Bernoru"/>
                <a:ea typeface="Bernoru"/>
                <a:cs typeface="Bernoru"/>
                <a:sym typeface="Bernoru"/>
              </a:rPr>
              <a:t>WHAT THIS MEANS FOR ALL OF US</a:t>
            </a:r>
          </a:p>
        </p:txBody>
      </p:sp>
      <p:sp>
        <p:nvSpPr>
          <p:cNvPr id="16" name="TextBox 16"/>
          <p:cNvSpPr txBox="1"/>
          <p:nvPr/>
        </p:nvSpPr>
        <p:spPr>
          <a:xfrm>
            <a:off x="2325175" y="3634726"/>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Climate impacts are increasing pressure across systems</a:t>
            </a:r>
          </a:p>
        </p:txBody>
      </p:sp>
      <p:sp>
        <p:nvSpPr>
          <p:cNvPr id="17" name="TextBox 17"/>
          <p:cNvSpPr txBox="1"/>
          <p:nvPr/>
        </p:nvSpPr>
        <p:spPr>
          <a:xfrm>
            <a:off x="2325175" y="5041102"/>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Community, healthcare, and public health are all responding</a:t>
            </a:r>
          </a:p>
        </p:txBody>
      </p:sp>
      <p:sp>
        <p:nvSpPr>
          <p:cNvPr id="18" name="TextBox 18"/>
          <p:cNvSpPr txBox="1"/>
          <p:nvPr/>
        </p:nvSpPr>
        <p:spPr>
          <a:xfrm>
            <a:off x="2325175" y="6625427"/>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Coordination is what connects that response</a:t>
            </a:r>
          </a:p>
        </p:txBody>
      </p:sp>
      <p:sp>
        <p:nvSpPr>
          <p:cNvPr id="19" name="TextBox 19"/>
          <p:cNvSpPr txBox="1"/>
          <p:nvPr/>
        </p:nvSpPr>
        <p:spPr>
          <a:xfrm>
            <a:off x="1141587" y="8209834"/>
            <a:ext cx="8355199" cy="850900"/>
          </a:xfrm>
          <a:prstGeom prst="rect">
            <a:avLst/>
          </a:prstGeom>
        </p:spPr>
        <p:txBody>
          <a:bodyPr lIns="0" tIns="0" rIns="0" bIns="0" rtlCol="0" anchor="t">
            <a:spAutoFit/>
          </a:bodyPr>
          <a:lstStyle/>
          <a:p>
            <a:pPr algn="just">
              <a:lnSpc>
                <a:spcPts val="3499"/>
              </a:lnSpc>
            </a:pPr>
            <a:r>
              <a:rPr lang="en-US" sz="2499">
                <a:solidFill>
                  <a:srgbClr val="000000"/>
                </a:solidFill>
                <a:latin typeface="Montserrat"/>
                <a:ea typeface="Montserrat"/>
                <a:cs typeface="Montserrat"/>
                <a:sym typeface="Montserrat"/>
              </a:rPr>
              <a:t>Meeting this moment requires these systems to work together intentionally and consistently.</a:t>
            </a:r>
          </a:p>
        </p:txBody>
      </p:sp>
      <p:grpSp>
        <p:nvGrpSpPr>
          <p:cNvPr id="20" name="Group 20"/>
          <p:cNvGrpSpPr/>
          <p:nvPr/>
        </p:nvGrpSpPr>
        <p:grpSpPr>
          <a:xfrm>
            <a:off x="13036423" y="1058395"/>
            <a:ext cx="4497936" cy="4497936"/>
            <a:chOff x="0" y="0"/>
            <a:chExt cx="812800" cy="812800"/>
          </a:xfrm>
        </p:grpSpPr>
        <p:sp>
          <p:nvSpPr>
            <p:cNvPr id="21" name="Freeform 21">
              <a:hlinkClick r:id="rId7" tooltip="https://centerforhealthsecurity.org/2024/new-policy-analysis-offers-pathways-for-collaboration-across-primary-care-public-health-and-community-based-organizations"/>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alphaModFix amt="75000"/>
              </a:blip>
              <a:stretch>
                <a:fillRect l="-33160" r="-33160"/>
              </a:stretch>
            </a:blipFill>
          </p:spPr>
          <p:txBody>
            <a:bodyPr/>
            <a:lstStyle/>
            <a:p>
              <a:endParaRPr lang="en-US"/>
            </a:p>
          </p:txBody>
        </p:sp>
      </p:grpSp>
      <p:sp>
        <p:nvSpPr>
          <p:cNvPr id="22" name="TextBox 22"/>
          <p:cNvSpPr txBox="1"/>
          <p:nvPr/>
        </p:nvSpPr>
        <p:spPr>
          <a:xfrm>
            <a:off x="11898839" y="5814326"/>
            <a:ext cx="3758398" cy="617220"/>
          </a:xfrm>
          <a:prstGeom prst="rect">
            <a:avLst/>
          </a:prstGeom>
        </p:spPr>
        <p:txBody>
          <a:bodyPr lIns="0" tIns="0" rIns="0" bIns="0" rtlCol="0" anchor="t">
            <a:spAutoFit/>
          </a:bodyPr>
          <a:lstStyle/>
          <a:p>
            <a:pPr algn="just">
              <a:lnSpc>
                <a:spcPts val="1680"/>
              </a:lnSpc>
              <a:spcBef>
                <a:spcPct val="0"/>
              </a:spcBef>
            </a:pPr>
            <a:r>
              <a:rPr lang="en-US" sz="1200">
                <a:solidFill>
                  <a:srgbClr val="000000"/>
                </a:solidFill>
                <a:latin typeface="Canva Sans"/>
                <a:ea typeface="Canva Sans"/>
                <a:cs typeface="Canva Sans"/>
                <a:sym typeface="Canva Sans"/>
              </a:rPr>
              <a:t>“New policy analysis offers pathways for collaboration across primary care, public health, and community-based organizations”</a:t>
            </a:r>
          </a:p>
        </p:txBody>
      </p:sp>
      <p:sp>
        <p:nvSpPr>
          <p:cNvPr id="23" name="TextBox 23"/>
          <p:cNvSpPr txBox="1"/>
          <p:nvPr/>
        </p:nvSpPr>
        <p:spPr>
          <a:xfrm>
            <a:off x="15783576" y="5828330"/>
            <a:ext cx="2504424" cy="462280"/>
          </a:xfrm>
          <a:prstGeom prst="rect">
            <a:avLst/>
          </a:prstGeom>
        </p:spPr>
        <p:txBody>
          <a:bodyPr lIns="0" tIns="0" rIns="0" bIns="0" rtlCol="0" anchor="t">
            <a:spAutoFit/>
          </a:bodyPr>
          <a:lstStyle/>
          <a:p>
            <a:pPr algn="just">
              <a:lnSpc>
                <a:spcPts val="1820"/>
              </a:lnSpc>
              <a:spcBef>
                <a:spcPct val="0"/>
              </a:spcBef>
            </a:pPr>
            <a:r>
              <a:rPr lang="en-US" sz="1300" i="1" u="sng">
                <a:solidFill>
                  <a:srgbClr val="011C50"/>
                </a:solidFill>
                <a:latin typeface="Canva Sans Italics"/>
                <a:ea typeface="Canva Sans Italics"/>
                <a:cs typeface="Canva Sans Italics"/>
                <a:sym typeface="Canva Sans Italics"/>
                <a:hlinkClick r:id="rId7" tooltip="https://centerforhealthsecurity.org/2024/new-policy-analysis-offers-pathways-for-collaboration-across-primary-care-public-health-and-community-based-organizations"/>
              </a:rPr>
              <a:t>John Hopkins Bloomberg School of Public Health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870" y="-1858913"/>
            <a:ext cx="3741644" cy="3545844"/>
            <a:chOff x="0" y="0"/>
            <a:chExt cx="985453" cy="933885"/>
          </a:xfrm>
        </p:grpSpPr>
        <p:sp>
          <p:nvSpPr>
            <p:cNvPr id="3" name="Freeform 3"/>
            <p:cNvSpPr/>
            <p:nvPr/>
          </p:nvSpPr>
          <p:spPr>
            <a:xfrm>
              <a:off x="0" y="0"/>
              <a:ext cx="985454" cy="933885"/>
            </a:xfrm>
            <a:custGeom>
              <a:avLst/>
              <a:gdLst/>
              <a:ahLst/>
              <a:cxnLst/>
              <a:rect l="l" t="t" r="r" b="b"/>
              <a:pathLst>
                <a:path w="985454" h="933885">
                  <a:moveTo>
                    <a:pt x="0" y="0"/>
                  </a:moveTo>
                  <a:lnTo>
                    <a:pt x="985454" y="0"/>
                  </a:lnTo>
                  <a:lnTo>
                    <a:pt x="985454" y="933885"/>
                  </a:lnTo>
                  <a:lnTo>
                    <a:pt x="0" y="933885"/>
                  </a:lnTo>
                  <a:close/>
                </a:path>
              </a:pathLst>
            </a:custGeom>
            <a:solidFill>
              <a:srgbClr val="011C50"/>
            </a:solidFill>
          </p:spPr>
          <p:txBody>
            <a:bodyPr/>
            <a:lstStyle/>
            <a:p>
              <a:endParaRPr lang="en-US"/>
            </a:p>
          </p:txBody>
        </p:sp>
        <p:sp>
          <p:nvSpPr>
            <p:cNvPr id="4" name="TextBox 4"/>
            <p:cNvSpPr txBox="1"/>
            <p:nvPr/>
          </p:nvSpPr>
          <p:spPr>
            <a:xfrm>
              <a:off x="0" y="-38100"/>
              <a:ext cx="985453" cy="97198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170861" y="-309565"/>
            <a:ext cx="7673060" cy="10157331"/>
            <a:chOff x="0" y="0"/>
            <a:chExt cx="2020888" cy="2675182"/>
          </a:xfrm>
        </p:grpSpPr>
        <p:sp>
          <p:nvSpPr>
            <p:cNvPr id="6" name="Freeform 6"/>
            <p:cNvSpPr/>
            <p:nvPr/>
          </p:nvSpPr>
          <p:spPr>
            <a:xfrm>
              <a:off x="0" y="0"/>
              <a:ext cx="2020888" cy="2675182"/>
            </a:xfrm>
            <a:custGeom>
              <a:avLst/>
              <a:gdLst/>
              <a:ahLst/>
              <a:cxnLst/>
              <a:rect l="l" t="t" r="r" b="b"/>
              <a:pathLst>
                <a:path w="2020888" h="2675182">
                  <a:moveTo>
                    <a:pt x="0" y="0"/>
                  </a:moveTo>
                  <a:lnTo>
                    <a:pt x="2020888" y="0"/>
                  </a:lnTo>
                  <a:lnTo>
                    <a:pt x="2020888" y="2675182"/>
                  </a:lnTo>
                  <a:lnTo>
                    <a:pt x="0" y="2675182"/>
                  </a:lnTo>
                  <a:close/>
                </a:path>
              </a:pathLst>
            </a:custGeom>
            <a:ln w="38100" cap="sq">
              <a:solidFill>
                <a:srgbClr val="D9D9D9"/>
              </a:solidFill>
              <a:prstDash val="solid"/>
              <a:miter/>
            </a:ln>
          </p:spPr>
          <p:txBody>
            <a:bodyPr/>
            <a:lstStyle/>
            <a:p>
              <a:endParaRPr lang="en-US"/>
            </a:p>
          </p:txBody>
        </p:sp>
        <p:sp>
          <p:nvSpPr>
            <p:cNvPr id="7" name="TextBox 7"/>
            <p:cNvSpPr txBox="1"/>
            <p:nvPr/>
          </p:nvSpPr>
          <p:spPr>
            <a:xfrm>
              <a:off x="0" y="-38100"/>
              <a:ext cx="2020888" cy="271328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3378857" y="0"/>
            <a:ext cx="5805043" cy="9258300"/>
            <a:chOff x="0" y="0"/>
            <a:chExt cx="1528900" cy="2438400"/>
          </a:xfrm>
        </p:grpSpPr>
        <p:sp>
          <p:nvSpPr>
            <p:cNvPr id="9" name="Freeform 9"/>
            <p:cNvSpPr/>
            <p:nvPr/>
          </p:nvSpPr>
          <p:spPr>
            <a:xfrm>
              <a:off x="0" y="0"/>
              <a:ext cx="1528900" cy="2438400"/>
            </a:xfrm>
            <a:custGeom>
              <a:avLst/>
              <a:gdLst/>
              <a:ahLst/>
              <a:cxnLst/>
              <a:rect l="l" t="t" r="r" b="b"/>
              <a:pathLst>
                <a:path w="1528900" h="2438400">
                  <a:moveTo>
                    <a:pt x="0" y="0"/>
                  </a:moveTo>
                  <a:lnTo>
                    <a:pt x="1528900" y="0"/>
                  </a:lnTo>
                  <a:lnTo>
                    <a:pt x="1528900" y="2438400"/>
                  </a:lnTo>
                  <a:lnTo>
                    <a:pt x="0" y="2438400"/>
                  </a:lnTo>
                  <a:close/>
                </a:path>
              </a:pathLst>
            </a:custGeom>
            <a:solidFill>
              <a:srgbClr val="011C50"/>
            </a:solidFill>
          </p:spPr>
          <p:txBody>
            <a:bodyPr/>
            <a:lstStyle/>
            <a:p>
              <a:endParaRPr lang="en-US"/>
            </a:p>
          </p:txBody>
        </p:sp>
        <p:sp>
          <p:nvSpPr>
            <p:cNvPr id="10" name="TextBox 10"/>
            <p:cNvSpPr txBox="1"/>
            <p:nvPr/>
          </p:nvSpPr>
          <p:spPr>
            <a:xfrm>
              <a:off x="0" y="-38100"/>
              <a:ext cx="1528900" cy="2476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586840" y="2063920"/>
            <a:ext cx="7615848" cy="3077766"/>
          </a:xfrm>
          <a:prstGeom prst="rect">
            <a:avLst/>
          </a:prstGeom>
        </p:spPr>
        <p:txBody>
          <a:bodyPr lIns="0" tIns="0" rIns="0" bIns="0" rtlCol="0" anchor="t">
            <a:spAutoFit/>
          </a:bodyPr>
          <a:lstStyle/>
          <a:p>
            <a:pPr algn="l"/>
            <a:r>
              <a:rPr lang="en-US" sz="10000" dirty="0">
                <a:solidFill>
                  <a:srgbClr val="545454"/>
                </a:solidFill>
                <a:latin typeface="Bernoru"/>
                <a:ea typeface="Bernoru"/>
                <a:cs typeface="Bernoru"/>
                <a:sym typeface="Bernoru"/>
              </a:rPr>
              <a:t>THANK </a:t>
            </a:r>
          </a:p>
          <a:p>
            <a:pPr algn="l"/>
            <a:r>
              <a:rPr lang="en-US" sz="10000" dirty="0">
                <a:solidFill>
                  <a:srgbClr val="545454"/>
                </a:solidFill>
                <a:latin typeface="Bernoru"/>
                <a:ea typeface="Bernoru"/>
                <a:cs typeface="Bernoru"/>
                <a:sym typeface="Bernoru"/>
              </a:rPr>
              <a:t>YOU</a:t>
            </a:r>
          </a:p>
        </p:txBody>
      </p:sp>
      <p:sp>
        <p:nvSpPr>
          <p:cNvPr id="12" name="TextBox 12"/>
          <p:cNvSpPr txBox="1"/>
          <p:nvPr/>
        </p:nvSpPr>
        <p:spPr>
          <a:xfrm>
            <a:off x="1528152" y="5537026"/>
            <a:ext cx="9127290" cy="935355"/>
          </a:xfrm>
          <a:prstGeom prst="rect">
            <a:avLst/>
          </a:prstGeom>
        </p:spPr>
        <p:txBody>
          <a:bodyPr lIns="0" tIns="0" rIns="0" bIns="0" rtlCol="0" anchor="t">
            <a:spAutoFit/>
          </a:bodyPr>
          <a:lstStyle/>
          <a:p>
            <a:pPr algn="l">
              <a:lnSpc>
                <a:spcPts val="2520"/>
              </a:lnSpc>
            </a:pPr>
            <a:r>
              <a:rPr lang="en-US" sz="1800" b="1">
                <a:solidFill>
                  <a:srgbClr val="011C50"/>
                </a:solidFill>
                <a:latin typeface="Montserrat Bold"/>
                <a:ea typeface="Montserrat Bold"/>
                <a:cs typeface="Montserrat Bold"/>
                <a:sym typeface="Montserrat Bold"/>
              </a:rPr>
              <a:t>MICHELLE BASCOME </a:t>
            </a:r>
          </a:p>
          <a:p>
            <a:pPr algn="l">
              <a:lnSpc>
                <a:spcPts val="2520"/>
              </a:lnSpc>
            </a:pPr>
            <a:r>
              <a:rPr lang="en-US" sz="1800" i="1">
                <a:solidFill>
                  <a:srgbClr val="011C50"/>
                </a:solidFill>
                <a:latin typeface="Montserrat Italics"/>
                <a:ea typeface="Montserrat Italics"/>
                <a:cs typeface="Montserrat Italics"/>
                <a:sym typeface="Montserrat Italics"/>
              </a:rPr>
              <a:t>Director of Programs &amp; Development, Nonprofit SI/ Director, SI COAD</a:t>
            </a:r>
          </a:p>
          <a:p>
            <a:pPr algn="l">
              <a:lnSpc>
                <a:spcPts val="2520"/>
              </a:lnSpc>
            </a:pPr>
            <a:r>
              <a:rPr lang="en-US" sz="1800" b="1">
                <a:solidFill>
                  <a:srgbClr val="011C50"/>
                </a:solidFill>
                <a:latin typeface="Montserrat Bold"/>
                <a:ea typeface="Montserrat Bold"/>
                <a:cs typeface="Montserrat Bold"/>
                <a:sym typeface="Montserrat Bold"/>
              </a:rPr>
              <a:t>MICHELLE@NONPROFITSTATENISLAND.ORG</a:t>
            </a:r>
          </a:p>
        </p:txBody>
      </p:sp>
      <p:sp>
        <p:nvSpPr>
          <p:cNvPr id="13" name="Freeform 13"/>
          <p:cNvSpPr/>
          <p:nvPr/>
        </p:nvSpPr>
        <p:spPr>
          <a:xfrm>
            <a:off x="6573234" y="3442717"/>
            <a:ext cx="1401297" cy="1401297"/>
          </a:xfrm>
          <a:custGeom>
            <a:avLst/>
            <a:gdLst/>
            <a:ahLst/>
            <a:cxnLst/>
            <a:rect l="l" t="t" r="r" b="b"/>
            <a:pathLst>
              <a:path w="1401297" h="1401297">
                <a:moveTo>
                  <a:pt x="0" y="0"/>
                </a:moveTo>
                <a:lnTo>
                  <a:pt x="1401297" y="0"/>
                </a:lnTo>
                <a:lnTo>
                  <a:pt x="1401297" y="1401297"/>
                </a:lnTo>
                <a:lnTo>
                  <a:pt x="0" y="1401297"/>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lang="en-US"/>
          </a:p>
        </p:txBody>
      </p:sp>
      <p:sp>
        <p:nvSpPr>
          <p:cNvPr id="14" name="TextBox 14"/>
          <p:cNvSpPr txBox="1"/>
          <p:nvPr/>
        </p:nvSpPr>
        <p:spPr>
          <a:xfrm>
            <a:off x="1528152" y="6772823"/>
            <a:ext cx="9019330" cy="1249680"/>
          </a:xfrm>
          <a:prstGeom prst="rect">
            <a:avLst/>
          </a:prstGeom>
        </p:spPr>
        <p:txBody>
          <a:bodyPr lIns="0" tIns="0" rIns="0" bIns="0" rtlCol="0" anchor="t">
            <a:spAutoFit/>
          </a:bodyPr>
          <a:lstStyle/>
          <a:p>
            <a:pPr algn="l">
              <a:lnSpc>
                <a:spcPts val="2520"/>
              </a:lnSpc>
            </a:pPr>
            <a:r>
              <a:rPr lang="en-US" sz="1800" b="1">
                <a:solidFill>
                  <a:srgbClr val="803137"/>
                </a:solidFill>
                <a:latin typeface="Montserrat Bold"/>
                <a:ea typeface="Montserrat Bold"/>
                <a:cs typeface="Montserrat Bold"/>
                <a:sym typeface="Montserrat Bold"/>
              </a:rPr>
              <a:t>EDDY PIERRE </a:t>
            </a:r>
          </a:p>
          <a:p>
            <a:pPr algn="l">
              <a:lnSpc>
                <a:spcPts val="2520"/>
              </a:lnSpc>
            </a:pPr>
            <a:r>
              <a:rPr lang="en-US" sz="1800" i="1">
                <a:solidFill>
                  <a:srgbClr val="803137"/>
                </a:solidFill>
                <a:latin typeface="Montserrat Italics"/>
                <a:ea typeface="Montserrat Italics"/>
                <a:cs typeface="Montserrat Italics"/>
                <a:sym typeface="Montserrat Italics"/>
              </a:rPr>
              <a:t>Community Operations Manager; DOHMH - Bureau of Healthcare and Community Readiness (BHCR), OEPR</a:t>
            </a:r>
          </a:p>
          <a:p>
            <a:pPr algn="l">
              <a:lnSpc>
                <a:spcPts val="2520"/>
              </a:lnSpc>
            </a:pPr>
            <a:r>
              <a:rPr lang="en-US" sz="1800" b="1">
                <a:solidFill>
                  <a:srgbClr val="803137"/>
                </a:solidFill>
                <a:latin typeface="Montserrat Bold"/>
                <a:ea typeface="Montserrat Bold"/>
                <a:cs typeface="Montserrat Bold"/>
                <a:sym typeface="Montserrat Bold"/>
              </a:rPr>
              <a:t>epierRE3@HEALTH.NYC.GOV</a:t>
            </a:r>
          </a:p>
        </p:txBody>
      </p:sp>
      <p:sp>
        <p:nvSpPr>
          <p:cNvPr id="15" name="Freeform 15"/>
          <p:cNvSpPr/>
          <p:nvPr/>
        </p:nvSpPr>
        <p:spPr>
          <a:xfrm>
            <a:off x="2788583" y="453197"/>
            <a:ext cx="2219480" cy="1023735"/>
          </a:xfrm>
          <a:custGeom>
            <a:avLst/>
            <a:gdLst/>
            <a:ahLst/>
            <a:cxnLst/>
            <a:rect l="l" t="t" r="r" b="b"/>
            <a:pathLst>
              <a:path w="2219480" h="1023735">
                <a:moveTo>
                  <a:pt x="0" y="0"/>
                </a:moveTo>
                <a:lnTo>
                  <a:pt x="2219481" y="0"/>
                </a:lnTo>
                <a:lnTo>
                  <a:pt x="2219481" y="1023736"/>
                </a:lnTo>
                <a:lnTo>
                  <a:pt x="0" y="1023736"/>
                </a:lnTo>
                <a:lnTo>
                  <a:pt x="0" y="0"/>
                </a:lnTo>
                <a:close/>
              </a:path>
            </a:pathLst>
          </a:custGeom>
          <a:blipFill>
            <a:blip r:embed="rId3"/>
            <a:stretch>
              <a:fillRect/>
            </a:stretch>
          </a:blipFill>
        </p:spPr>
        <p:txBody>
          <a:bodyPr/>
          <a:lstStyle/>
          <a:p>
            <a:endParaRPr lang="en-US"/>
          </a:p>
        </p:txBody>
      </p:sp>
      <p:sp>
        <p:nvSpPr>
          <p:cNvPr id="16" name="Freeform 16"/>
          <p:cNvSpPr/>
          <p:nvPr/>
        </p:nvSpPr>
        <p:spPr>
          <a:xfrm>
            <a:off x="678774" y="453197"/>
            <a:ext cx="1816133" cy="1023735"/>
          </a:xfrm>
          <a:custGeom>
            <a:avLst/>
            <a:gdLst/>
            <a:ahLst/>
            <a:cxnLst/>
            <a:rect l="l" t="t" r="r" b="b"/>
            <a:pathLst>
              <a:path w="1816133" h="1023735">
                <a:moveTo>
                  <a:pt x="0" y="0"/>
                </a:moveTo>
                <a:lnTo>
                  <a:pt x="1816133" y="0"/>
                </a:lnTo>
                <a:lnTo>
                  <a:pt x="1816133" y="1023736"/>
                </a:lnTo>
                <a:lnTo>
                  <a:pt x="0" y="1023736"/>
                </a:lnTo>
                <a:lnTo>
                  <a:pt x="0" y="0"/>
                </a:lnTo>
                <a:close/>
              </a:path>
            </a:pathLst>
          </a:custGeom>
          <a:blipFill>
            <a:blip r:embed="rId4"/>
            <a:stretch>
              <a:fillRect/>
            </a:stretch>
          </a:blipFill>
        </p:spPr>
        <p:txBody>
          <a:bodyPr/>
          <a:lstStyle/>
          <a:p>
            <a:endParaRPr lang="en-US"/>
          </a:p>
        </p:txBody>
      </p:sp>
      <p:sp>
        <p:nvSpPr>
          <p:cNvPr id="17" name="Freeform 17"/>
          <p:cNvSpPr/>
          <p:nvPr/>
        </p:nvSpPr>
        <p:spPr>
          <a:xfrm>
            <a:off x="8676056" y="190079"/>
            <a:ext cx="1816133" cy="1278020"/>
          </a:xfrm>
          <a:custGeom>
            <a:avLst/>
            <a:gdLst/>
            <a:ahLst/>
            <a:cxnLst/>
            <a:rect l="l" t="t" r="r" b="b"/>
            <a:pathLst>
              <a:path w="1816133" h="1278020">
                <a:moveTo>
                  <a:pt x="0" y="0"/>
                </a:moveTo>
                <a:lnTo>
                  <a:pt x="1816133" y="0"/>
                </a:lnTo>
                <a:lnTo>
                  <a:pt x="1816133" y="1278019"/>
                </a:lnTo>
                <a:lnTo>
                  <a:pt x="0" y="1278019"/>
                </a:lnTo>
                <a:lnTo>
                  <a:pt x="0" y="0"/>
                </a:lnTo>
                <a:close/>
              </a:path>
            </a:pathLst>
          </a:custGeom>
          <a:blipFill>
            <a:blip r:embed="rId5"/>
            <a:stretch>
              <a:fillRect/>
            </a:stretch>
          </a:blipFill>
        </p:spPr>
        <p:txBody>
          <a:bodyPr/>
          <a:lstStyle/>
          <a:p>
            <a:endParaRPr lang="en-US"/>
          </a:p>
        </p:txBody>
      </p:sp>
      <p:sp>
        <p:nvSpPr>
          <p:cNvPr id="18" name="Freeform 18"/>
          <p:cNvSpPr/>
          <p:nvPr/>
        </p:nvSpPr>
        <p:spPr>
          <a:xfrm>
            <a:off x="5303339" y="453197"/>
            <a:ext cx="3077442" cy="1014901"/>
          </a:xfrm>
          <a:custGeom>
            <a:avLst/>
            <a:gdLst/>
            <a:ahLst/>
            <a:cxnLst/>
            <a:rect l="l" t="t" r="r" b="b"/>
            <a:pathLst>
              <a:path w="3077442" h="1014901">
                <a:moveTo>
                  <a:pt x="0" y="0"/>
                </a:moveTo>
                <a:lnTo>
                  <a:pt x="3077442" y="0"/>
                </a:lnTo>
                <a:lnTo>
                  <a:pt x="3077442" y="1014901"/>
                </a:lnTo>
                <a:lnTo>
                  <a:pt x="0" y="1014901"/>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1528152" y="8322945"/>
            <a:ext cx="9127290" cy="935355"/>
          </a:xfrm>
          <a:prstGeom prst="rect">
            <a:avLst/>
          </a:prstGeom>
        </p:spPr>
        <p:txBody>
          <a:bodyPr lIns="0" tIns="0" rIns="0" bIns="0" rtlCol="0" anchor="t">
            <a:spAutoFit/>
          </a:bodyPr>
          <a:lstStyle/>
          <a:p>
            <a:pPr algn="l">
              <a:lnSpc>
                <a:spcPts val="2520"/>
              </a:lnSpc>
            </a:pPr>
            <a:r>
              <a:rPr lang="en-US" sz="1800" b="1">
                <a:solidFill>
                  <a:srgbClr val="011C50"/>
                </a:solidFill>
                <a:latin typeface="Montserrat Bold"/>
                <a:ea typeface="Montserrat Bold"/>
                <a:cs typeface="Montserrat Bold"/>
                <a:sym typeface="Montserrat Bold"/>
              </a:rPr>
              <a:t>ADRIENNE ABATTE </a:t>
            </a:r>
          </a:p>
          <a:p>
            <a:pPr algn="l">
              <a:lnSpc>
                <a:spcPts val="2520"/>
              </a:lnSpc>
            </a:pPr>
            <a:r>
              <a:rPr lang="en-US" sz="1800" i="1">
                <a:solidFill>
                  <a:srgbClr val="011C50"/>
                </a:solidFill>
                <a:latin typeface="Montserrat Italics"/>
                <a:ea typeface="Montserrat Italics"/>
                <a:cs typeface="Montserrat Italics"/>
                <a:sym typeface="Montserrat Italics"/>
              </a:rPr>
              <a:t>EXECUTIVE DIRECTOR, PARTNERSHIPS FOR COMMUNITY WELLNESS</a:t>
            </a:r>
          </a:p>
          <a:p>
            <a:pPr algn="l">
              <a:lnSpc>
                <a:spcPts val="2520"/>
              </a:lnSpc>
            </a:pPr>
            <a:r>
              <a:rPr lang="en-US" sz="1800" b="1">
                <a:solidFill>
                  <a:srgbClr val="011C50"/>
                </a:solidFill>
                <a:latin typeface="Montserrat Bold"/>
                <a:ea typeface="Montserrat Bold"/>
                <a:cs typeface="Montserrat Bold"/>
                <a:sym typeface="Montserrat Bold"/>
              </a:rPr>
              <a:t>adrIENNE@PARTNERSHIPS.NYC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4048" y="-3375296"/>
            <a:ext cx="7123952" cy="5349281"/>
            <a:chOff x="0" y="0"/>
            <a:chExt cx="1876267" cy="1408864"/>
          </a:xfrm>
        </p:grpSpPr>
        <p:sp>
          <p:nvSpPr>
            <p:cNvPr id="3" name="Freeform 3"/>
            <p:cNvSpPr/>
            <p:nvPr/>
          </p:nvSpPr>
          <p:spPr>
            <a:xfrm>
              <a:off x="0" y="0"/>
              <a:ext cx="1876267" cy="1408864"/>
            </a:xfrm>
            <a:custGeom>
              <a:avLst/>
              <a:gdLst/>
              <a:ahLst/>
              <a:cxnLst/>
              <a:rect l="l" t="t" r="r" b="b"/>
              <a:pathLst>
                <a:path w="1876267" h="1408864">
                  <a:moveTo>
                    <a:pt x="0" y="0"/>
                  </a:moveTo>
                  <a:lnTo>
                    <a:pt x="1876267" y="0"/>
                  </a:lnTo>
                  <a:lnTo>
                    <a:pt x="1876267" y="1408864"/>
                  </a:lnTo>
                  <a:lnTo>
                    <a:pt x="0" y="1408864"/>
                  </a:lnTo>
                  <a:close/>
                </a:path>
              </a:pathLst>
            </a:custGeom>
            <a:solidFill>
              <a:srgbClr val="011C50"/>
            </a:solidFill>
          </p:spPr>
          <p:txBody>
            <a:bodyPr/>
            <a:lstStyle/>
            <a:p>
              <a:endParaRPr lang="en-US"/>
            </a:p>
          </p:txBody>
        </p:sp>
        <p:sp>
          <p:nvSpPr>
            <p:cNvPr id="4" name="TextBox 4"/>
            <p:cNvSpPr txBox="1"/>
            <p:nvPr/>
          </p:nvSpPr>
          <p:spPr>
            <a:xfrm>
              <a:off x="0" y="-38100"/>
              <a:ext cx="1876267" cy="14469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9832033" y="1098460"/>
            <a:ext cx="936949" cy="925237"/>
          </a:xfrm>
          <a:custGeom>
            <a:avLst/>
            <a:gdLst/>
            <a:ahLst/>
            <a:cxnLst/>
            <a:rect l="l" t="t" r="r" b="b"/>
            <a:pathLst>
              <a:path w="936949" h="925237">
                <a:moveTo>
                  <a:pt x="0" y="0"/>
                </a:moveTo>
                <a:lnTo>
                  <a:pt x="936949" y="0"/>
                </a:lnTo>
                <a:lnTo>
                  <a:pt x="936949" y="925237"/>
                </a:lnTo>
                <a:lnTo>
                  <a:pt x="0" y="92523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062870" y="8369701"/>
            <a:ext cx="3741644" cy="3717825"/>
            <a:chOff x="0" y="0"/>
            <a:chExt cx="985453" cy="979180"/>
          </a:xfrm>
        </p:grpSpPr>
        <p:sp>
          <p:nvSpPr>
            <p:cNvPr id="7" name="Freeform 7"/>
            <p:cNvSpPr/>
            <p:nvPr/>
          </p:nvSpPr>
          <p:spPr>
            <a:xfrm>
              <a:off x="0" y="0"/>
              <a:ext cx="985454" cy="979180"/>
            </a:xfrm>
            <a:custGeom>
              <a:avLst/>
              <a:gdLst/>
              <a:ahLst/>
              <a:cxnLst/>
              <a:rect l="l" t="t" r="r" b="b"/>
              <a:pathLst>
                <a:path w="985454" h="979180">
                  <a:moveTo>
                    <a:pt x="0" y="0"/>
                  </a:moveTo>
                  <a:lnTo>
                    <a:pt x="985454" y="0"/>
                  </a:lnTo>
                  <a:lnTo>
                    <a:pt x="985454" y="979180"/>
                  </a:lnTo>
                  <a:lnTo>
                    <a:pt x="0" y="979180"/>
                  </a:lnTo>
                  <a:close/>
                </a:path>
              </a:pathLst>
            </a:custGeom>
            <a:solidFill>
              <a:srgbClr val="011C50"/>
            </a:solidFill>
          </p:spPr>
          <p:txBody>
            <a:bodyPr/>
            <a:lstStyle/>
            <a:p>
              <a:endParaRPr lang="en-US"/>
            </a:p>
          </p:txBody>
        </p:sp>
        <p:sp>
          <p:nvSpPr>
            <p:cNvPr id="8" name="TextBox 8"/>
            <p:cNvSpPr txBox="1"/>
            <p:nvPr/>
          </p:nvSpPr>
          <p:spPr>
            <a:xfrm>
              <a:off x="0" y="-38100"/>
              <a:ext cx="985453" cy="101728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193158" y="-5809232"/>
            <a:ext cx="7535475" cy="6320811"/>
            <a:chOff x="0" y="0"/>
            <a:chExt cx="1984652" cy="1664740"/>
          </a:xfrm>
        </p:grpSpPr>
        <p:sp>
          <p:nvSpPr>
            <p:cNvPr id="10" name="Freeform 10"/>
            <p:cNvSpPr/>
            <p:nvPr/>
          </p:nvSpPr>
          <p:spPr>
            <a:xfrm>
              <a:off x="0" y="0"/>
              <a:ext cx="1984652" cy="1664740"/>
            </a:xfrm>
            <a:custGeom>
              <a:avLst/>
              <a:gdLst/>
              <a:ahLst/>
              <a:cxnLst/>
              <a:rect l="l" t="t" r="r" b="b"/>
              <a:pathLst>
                <a:path w="1984652" h="1664740">
                  <a:moveTo>
                    <a:pt x="0" y="0"/>
                  </a:moveTo>
                  <a:lnTo>
                    <a:pt x="1984652" y="0"/>
                  </a:lnTo>
                  <a:lnTo>
                    <a:pt x="1984652" y="1664740"/>
                  </a:lnTo>
                  <a:lnTo>
                    <a:pt x="0" y="1664740"/>
                  </a:lnTo>
                  <a:close/>
                </a:path>
              </a:pathLst>
            </a:custGeom>
            <a:ln w="38100" cap="sq">
              <a:solidFill>
                <a:srgbClr val="D9D9D9"/>
              </a:solidFill>
              <a:prstDash val="solid"/>
              <a:miter/>
            </a:ln>
          </p:spPr>
          <p:txBody>
            <a:bodyPr/>
            <a:lstStyle/>
            <a:p>
              <a:endParaRPr lang="en-US"/>
            </a:p>
          </p:txBody>
        </p:sp>
        <p:sp>
          <p:nvSpPr>
            <p:cNvPr id="11" name="TextBox 11"/>
            <p:cNvSpPr txBox="1"/>
            <p:nvPr/>
          </p:nvSpPr>
          <p:spPr>
            <a:xfrm>
              <a:off x="0" y="-38100"/>
              <a:ext cx="1984652" cy="170284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028700" y="3520452"/>
            <a:ext cx="370965" cy="259521"/>
          </a:xfrm>
          <a:custGeom>
            <a:avLst/>
            <a:gdLst/>
            <a:ahLst/>
            <a:cxnLst/>
            <a:rect l="l" t="t" r="r" b="b"/>
            <a:pathLst>
              <a:path w="370965" h="259521">
                <a:moveTo>
                  <a:pt x="0" y="0"/>
                </a:moveTo>
                <a:lnTo>
                  <a:pt x="370965" y="0"/>
                </a:lnTo>
                <a:lnTo>
                  <a:pt x="370965" y="259521"/>
                </a:lnTo>
                <a:lnTo>
                  <a:pt x="0" y="2595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28700" y="5658265"/>
            <a:ext cx="370965" cy="259521"/>
          </a:xfrm>
          <a:custGeom>
            <a:avLst/>
            <a:gdLst/>
            <a:ahLst/>
            <a:cxnLst/>
            <a:rect l="l" t="t" r="r" b="b"/>
            <a:pathLst>
              <a:path w="370965" h="259521">
                <a:moveTo>
                  <a:pt x="0" y="0"/>
                </a:moveTo>
                <a:lnTo>
                  <a:pt x="370965" y="0"/>
                </a:lnTo>
                <a:lnTo>
                  <a:pt x="370965" y="259521"/>
                </a:lnTo>
                <a:lnTo>
                  <a:pt x="0" y="2595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28700" y="7890885"/>
            <a:ext cx="370965" cy="259521"/>
          </a:xfrm>
          <a:custGeom>
            <a:avLst/>
            <a:gdLst/>
            <a:ahLst/>
            <a:cxnLst/>
            <a:rect l="l" t="t" r="r" b="b"/>
            <a:pathLst>
              <a:path w="370965" h="259521">
                <a:moveTo>
                  <a:pt x="0" y="0"/>
                </a:moveTo>
                <a:lnTo>
                  <a:pt x="370965" y="0"/>
                </a:lnTo>
                <a:lnTo>
                  <a:pt x="370965" y="259522"/>
                </a:lnTo>
                <a:lnTo>
                  <a:pt x="0" y="25952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a:hlinkClick r:id="rId5" tooltip="https://www.apha.org/news-and-media/multimedia/infographics/how-climate-change-affects-your-health"/>
          </p:cNvPr>
          <p:cNvSpPr/>
          <p:nvPr/>
        </p:nvSpPr>
        <p:spPr>
          <a:xfrm>
            <a:off x="12047549" y="5299172"/>
            <a:ext cx="5724532" cy="3220049"/>
          </a:xfrm>
          <a:custGeom>
            <a:avLst/>
            <a:gdLst/>
            <a:ahLst/>
            <a:cxnLst/>
            <a:rect l="l" t="t" r="r" b="b"/>
            <a:pathLst>
              <a:path w="5724532" h="3220049">
                <a:moveTo>
                  <a:pt x="0" y="0"/>
                </a:moveTo>
                <a:lnTo>
                  <a:pt x="5724532" y="0"/>
                </a:lnTo>
                <a:lnTo>
                  <a:pt x="5724532" y="3220050"/>
                </a:lnTo>
                <a:lnTo>
                  <a:pt x="0" y="3220050"/>
                </a:lnTo>
                <a:lnTo>
                  <a:pt x="0" y="0"/>
                </a:lnTo>
                <a:close/>
              </a:path>
            </a:pathLst>
          </a:custGeom>
          <a:blipFill>
            <a:blip r:embed="rId6">
              <a:alphaModFix amt="75000"/>
            </a:blip>
            <a:stretch>
              <a:fillRect/>
            </a:stretch>
          </a:blipFill>
        </p:spPr>
        <p:txBody>
          <a:bodyPr/>
          <a:lstStyle/>
          <a:p>
            <a:endParaRPr lang="en-US"/>
          </a:p>
        </p:txBody>
      </p:sp>
      <p:sp>
        <p:nvSpPr>
          <p:cNvPr id="16" name="TextBox 16"/>
          <p:cNvSpPr txBox="1"/>
          <p:nvPr/>
        </p:nvSpPr>
        <p:spPr>
          <a:xfrm>
            <a:off x="1028700" y="402202"/>
            <a:ext cx="9164458" cy="2590165"/>
          </a:xfrm>
          <a:prstGeom prst="rect">
            <a:avLst/>
          </a:prstGeom>
        </p:spPr>
        <p:txBody>
          <a:bodyPr lIns="0" tIns="0" rIns="0" bIns="0" rtlCol="0" anchor="t">
            <a:spAutoFit/>
          </a:bodyPr>
          <a:lstStyle/>
          <a:p>
            <a:pPr algn="l">
              <a:lnSpc>
                <a:spcPts val="6785"/>
              </a:lnSpc>
            </a:pPr>
            <a:r>
              <a:rPr lang="en-US" sz="5900">
                <a:solidFill>
                  <a:srgbClr val="545454"/>
                </a:solidFill>
                <a:latin typeface="Bernoru"/>
                <a:ea typeface="Bernoru"/>
                <a:cs typeface="Bernoru"/>
                <a:sym typeface="Bernoru"/>
              </a:rPr>
              <a:t>CLIMATE IMPACTS ARE SHOWING UP ACROSS HEALTH SYSTEMS</a:t>
            </a:r>
          </a:p>
        </p:txBody>
      </p:sp>
      <p:sp>
        <p:nvSpPr>
          <p:cNvPr id="17" name="TextBox 17"/>
          <p:cNvSpPr txBox="1"/>
          <p:nvPr/>
        </p:nvSpPr>
        <p:spPr>
          <a:xfrm>
            <a:off x="1257070" y="3927475"/>
            <a:ext cx="10393245" cy="1216025"/>
          </a:xfrm>
          <a:prstGeom prst="rect">
            <a:avLst/>
          </a:prstGeom>
        </p:spPr>
        <p:txBody>
          <a:bodyPr lIns="0" tIns="0" rIns="0" bIns="0" rtlCol="0" anchor="t">
            <a:spAutoFit/>
          </a:bodyPr>
          <a:lstStyle/>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Patients sometimes arriving later, with more complex needs</a:t>
            </a:r>
          </a:p>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Repeat visits tied to challenges not resolved upstream</a:t>
            </a:r>
          </a:p>
          <a:p>
            <a:pPr marL="539749" lvl="1" indent="-269875" algn="just">
              <a:lnSpc>
                <a:spcPts val="3249"/>
              </a:lnSpc>
              <a:buFont typeface="Arial"/>
              <a:buChar char="•"/>
            </a:pPr>
            <a:r>
              <a:rPr lang="en-US" sz="2499">
                <a:solidFill>
                  <a:srgbClr val="000000"/>
                </a:solidFill>
                <a:latin typeface="Montserrat"/>
                <a:ea typeface="Montserrat"/>
                <a:cs typeface="Montserrat"/>
                <a:sym typeface="Montserrat"/>
              </a:rPr>
              <a:t>Behavioral health strain linked to instability + isolation</a:t>
            </a:r>
          </a:p>
        </p:txBody>
      </p:sp>
      <p:sp>
        <p:nvSpPr>
          <p:cNvPr id="18" name="TextBox 18"/>
          <p:cNvSpPr txBox="1"/>
          <p:nvPr/>
        </p:nvSpPr>
        <p:spPr>
          <a:xfrm>
            <a:off x="1399665" y="6042025"/>
            <a:ext cx="9468483" cy="1289050"/>
          </a:xfrm>
          <a:prstGeom prst="rect">
            <a:avLst/>
          </a:prstGeom>
        </p:spPr>
        <p:txBody>
          <a:bodyPr lIns="0" tIns="0" rIns="0" bIns="0" rtlCol="0" anchor="t">
            <a:spAutoFit/>
          </a:bodyPr>
          <a:lstStyle/>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Observable patterns emerging; not one-off cases</a:t>
            </a:r>
          </a:p>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Many drivers sit outside the clinical setting</a:t>
            </a:r>
          </a:p>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“Non-medical” factors are influencing health outcomes</a:t>
            </a:r>
          </a:p>
        </p:txBody>
      </p:sp>
      <p:sp>
        <p:nvSpPr>
          <p:cNvPr id="19" name="TextBox 19"/>
          <p:cNvSpPr txBox="1"/>
          <p:nvPr/>
        </p:nvSpPr>
        <p:spPr>
          <a:xfrm>
            <a:off x="1619202" y="3415263"/>
            <a:ext cx="7287849"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HOW THIS IS SHOWING UP</a:t>
            </a:r>
          </a:p>
        </p:txBody>
      </p:sp>
      <p:sp>
        <p:nvSpPr>
          <p:cNvPr id="20" name="TextBox 20"/>
          <p:cNvSpPr txBox="1"/>
          <p:nvPr/>
        </p:nvSpPr>
        <p:spPr>
          <a:xfrm>
            <a:off x="1619202" y="5553075"/>
            <a:ext cx="5921067"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WHAT THIS TELLS US</a:t>
            </a:r>
          </a:p>
        </p:txBody>
      </p:sp>
      <p:sp>
        <p:nvSpPr>
          <p:cNvPr id="21" name="TextBox 21"/>
          <p:cNvSpPr txBox="1"/>
          <p:nvPr/>
        </p:nvSpPr>
        <p:spPr>
          <a:xfrm>
            <a:off x="1399665" y="8274232"/>
            <a:ext cx="10102143" cy="1289050"/>
          </a:xfrm>
          <a:prstGeom prst="rect">
            <a:avLst/>
          </a:prstGeom>
        </p:spPr>
        <p:txBody>
          <a:bodyPr lIns="0" tIns="0" rIns="0" bIns="0" rtlCol="0" anchor="t">
            <a:spAutoFit/>
          </a:bodyPr>
          <a:lstStyle/>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Added pressure across parts of the system</a:t>
            </a:r>
          </a:p>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Limits to what any one provider or sector can address alone</a:t>
            </a:r>
          </a:p>
          <a:p>
            <a:pPr marL="539749" lvl="1" indent="-269875" algn="just">
              <a:lnSpc>
                <a:spcPts val="3499"/>
              </a:lnSpc>
              <a:buFont typeface="Arial"/>
              <a:buChar char="•"/>
            </a:pPr>
            <a:r>
              <a:rPr lang="en-US" sz="2499">
                <a:solidFill>
                  <a:srgbClr val="000000"/>
                </a:solidFill>
                <a:latin typeface="Montserrat"/>
                <a:ea typeface="Montserrat"/>
                <a:cs typeface="Montserrat"/>
                <a:sym typeface="Montserrat"/>
              </a:rPr>
              <a:t>A growing need for cross-sector coordination</a:t>
            </a:r>
          </a:p>
        </p:txBody>
      </p:sp>
      <p:sp>
        <p:nvSpPr>
          <p:cNvPr id="22" name="TextBox 22"/>
          <p:cNvSpPr txBox="1"/>
          <p:nvPr/>
        </p:nvSpPr>
        <p:spPr>
          <a:xfrm>
            <a:off x="1619202" y="7737656"/>
            <a:ext cx="5921067"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WHAT IT CREATES</a:t>
            </a:r>
          </a:p>
        </p:txBody>
      </p:sp>
      <p:sp>
        <p:nvSpPr>
          <p:cNvPr id="23" name="TextBox 23"/>
          <p:cNvSpPr txBox="1"/>
          <p:nvPr/>
        </p:nvSpPr>
        <p:spPr>
          <a:xfrm>
            <a:off x="13030616" y="8631909"/>
            <a:ext cx="3758398" cy="407670"/>
          </a:xfrm>
          <a:prstGeom prst="rect">
            <a:avLst/>
          </a:prstGeom>
        </p:spPr>
        <p:txBody>
          <a:bodyPr lIns="0" tIns="0" rIns="0" bIns="0" rtlCol="0" anchor="t">
            <a:spAutoFit/>
          </a:bodyPr>
          <a:lstStyle/>
          <a:p>
            <a:pPr algn="ctr">
              <a:lnSpc>
                <a:spcPts val="1680"/>
              </a:lnSpc>
            </a:pPr>
            <a:r>
              <a:rPr lang="en-US" sz="1200">
                <a:solidFill>
                  <a:srgbClr val="000000"/>
                </a:solidFill>
                <a:latin typeface="Canva Sans"/>
                <a:ea typeface="Canva Sans"/>
                <a:cs typeface="Canva Sans"/>
                <a:sym typeface="Canva Sans"/>
              </a:rPr>
              <a:t>“How Climate Change Affects Your Health“</a:t>
            </a:r>
          </a:p>
          <a:p>
            <a:pPr algn="ctr">
              <a:lnSpc>
                <a:spcPts val="1680"/>
              </a:lnSpc>
              <a:spcBef>
                <a:spcPct val="0"/>
              </a:spcBef>
            </a:pPr>
            <a:r>
              <a:rPr lang="en-US" sz="1200" i="1">
                <a:solidFill>
                  <a:srgbClr val="000000"/>
                </a:solidFill>
                <a:latin typeface="Canva Sans Italics"/>
                <a:ea typeface="Canva Sans Italics"/>
                <a:cs typeface="Canva Sans Italics"/>
                <a:sym typeface="Canva Sans Italics"/>
              </a:rPr>
              <a:t>American Public Health Association (APHA)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4048" y="-3375296"/>
            <a:ext cx="7123952" cy="5349281"/>
            <a:chOff x="0" y="0"/>
            <a:chExt cx="1876267" cy="1408864"/>
          </a:xfrm>
        </p:grpSpPr>
        <p:sp>
          <p:nvSpPr>
            <p:cNvPr id="3" name="Freeform 3"/>
            <p:cNvSpPr/>
            <p:nvPr/>
          </p:nvSpPr>
          <p:spPr>
            <a:xfrm>
              <a:off x="0" y="0"/>
              <a:ext cx="1876267" cy="1408864"/>
            </a:xfrm>
            <a:custGeom>
              <a:avLst/>
              <a:gdLst/>
              <a:ahLst/>
              <a:cxnLst/>
              <a:rect l="l" t="t" r="r" b="b"/>
              <a:pathLst>
                <a:path w="1876267" h="1408864">
                  <a:moveTo>
                    <a:pt x="0" y="0"/>
                  </a:moveTo>
                  <a:lnTo>
                    <a:pt x="1876267" y="0"/>
                  </a:lnTo>
                  <a:lnTo>
                    <a:pt x="1876267" y="1408864"/>
                  </a:lnTo>
                  <a:lnTo>
                    <a:pt x="0" y="1408864"/>
                  </a:lnTo>
                  <a:close/>
                </a:path>
              </a:pathLst>
            </a:custGeom>
            <a:solidFill>
              <a:srgbClr val="011C50"/>
            </a:solidFill>
          </p:spPr>
          <p:txBody>
            <a:bodyPr/>
            <a:lstStyle/>
            <a:p>
              <a:endParaRPr lang="en-US"/>
            </a:p>
          </p:txBody>
        </p:sp>
        <p:sp>
          <p:nvSpPr>
            <p:cNvPr id="4" name="TextBox 4"/>
            <p:cNvSpPr txBox="1"/>
            <p:nvPr/>
          </p:nvSpPr>
          <p:spPr>
            <a:xfrm>
              <a:off x="0" y="-38100"/>
              <a:ext cx="1876267" cy="14469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9832033" y="1098460"/>
            <a:ext cx="936949" cy="925237"/>
          </a:xfrm>
          <a:custGeom>
            <a:avLst/>
            <a:gdLst/>
            <a:ahLst/>
            <a:cxnLst/>
            <a:rect l="l" t="t" r="r" b="b"/>
            <a:pathLst>
              <a:path w="936949" h="925237">
                <a:moveTo>
                  <a:pt x="0" y="0"/>
                </a:moveTo>
                <a:lnTo>
                  <a:pt x="936949" y="0"/>
                </a:lnTo>
                <a:lnTo>
                  <a:pt x="936949" y="925237"/>
                </a:lnTo>
                <a:lnTo>
                  <a:pt x="0" y="92523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062870" y="8369701"/>
            <a:ext cx="3741644" cy="3717825"/>
            <a:chOff x="0" y="0"/>
            <a:chExt cx="985453" cy="979180"/>
          </a:xfrm>
        </p:grpSpPr>
        <p:sp>
          <p:nvSpPr>
            <p:cNvPr id="7" name="Freeform 7"/>
            <p:cNvSpPr/>
            <p:nvPr/>
          </p:nvSpPr>
          <p:spPr>
            <a:xfrm>
              <a:off x="0" y="0"/>
              <a:ext cx="985454" cy="979180"/>
            </a:xfrm>
            <a:custGeom>
              <a:avLst/>
              <a:gdLst/>
              <a:ahLst/>
              <a:cxnLst/>
              <a:rect l="l" t="t" r="r" b="b"/>
              <a:pathLst>
                <a:path w="985454" h="979180">
                  <a:moveTo>
                    <a:pt x="0" y="0"/>
                  </a:moveTo>
                  <a:lnTo>
                    <a:pt x="985454" y="0"/>
                  </a:lnTo>
                  <a:lnTo>
                    <a:pt x="985454" y="979180"/>
                  </a:lnTo>
                  <a:lnTo>
                    <a:pt x="0" y="979180"/>
                  </a:lnTo>
                  <a:close/>
                </a:path>
              </a:pathLst>
            </a:custGeom>
            <a:solidFill>
              <a:srgbClr val="011C50"/>
            </a:solidFill>
          </p:spPr>
          <p:txBody>
            <a:bodyPr/>
            <a:lstStyle/>
            <a:p>
              <a:endParaRPr lang="en-US"/>
            </a:p>
          </p:txBody>
        </p:sp>
        <p:sp>
          <p:nvSpPr>
            <p:cNvPr id="8" name="TextBox 8"/>
            <p:cNvSpPr txBox="1"/>
            <p:nvPr/>
          </p:nvSpPr>
          <p:spPr>
            <a:xfrm>
              <a:off x="0" y="-38100"/>
              <a:ext cx="985453" cy="101728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193158" y="-5809232"/>
            <a:ext cx="7535475" cy="6320811"/>
            <a:chOff x="0" y="0"/>
            <a:chExt cx="1984652" cy="1664740"/>
          </a:xfrm>
        </p:grpSpPr>
        <p:sp>
          <p:nvSpPr>
            <p:cNvPr id="10" name="Freeform 10"/>
            <p:cNvSpPr/>
            <p:nvPr/>
          </p:nvSpPr>
          <p:spPr>
            <a:xfrm>
              <a:off x="0" y="0"/>
              <a:ext cx="1984652" cy="1664740"/>
            </a:xfrm>
            <a:custGeom>
              <a:avLst/>
              <a:gdLst/>
              <a:ahLst/>
              <a:cxnLst/>
              <a:rect l="l" t="t" r="r" b="b"/>
              <a:pathLst>
                <a:path w="1984652" h="1664740">
                  <a:moveTo>
                    <a:pt x="0" y="0"/>
                  </a:moveTo>
                  <a:lnTo>
                    <a:pt x="1984652" y="0"/>
                  </a:lnTo>
                  <a:lnTo>
                    <a:pt x="1984652" y="1664740"/>
                  </a:lnTo>
                  <a:lnTo>
                    <a:pt x="0" y="1664740"/>
                  </a:lnTo>
                  <a:close/>
                </a:path>
              </a:pathLst>
            </a:custGeom>
            <a:ln w="38100" cap="sq">
              <a:solidFill>
                <a:srgbClr val="D9D9D9"/>
              </a:solidFill>
              <a:prstDash val="solid"/>
              <a:miter/>
            </a:ln>
          </p:spPr>
          <p:txBody>
            <a:bodyPr/>
            <a:lstStyle/>
            <a:p>
              <a:endParaRPr lang="en-US"/>
            </a:p>
          </p:txBody>
        </p:sp>
        <p:sp>
          <p:nvSpPr>
            <p:cNvPr id="11" name="TextBox 11"/>
            <p:cNvSpPr txBox="1"/>
            <p:nvPr/>
          </p:nvSpPr>
          <p:spPr>
            <a:xfrm>
              <a:off x="0" y="-38100"/>
              <a:ext cx="1984652" cy="170284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086934" y="2565630"/>
            <a:ext cx="370965" cy="259521"/>
          </a:xfrm>
          <a:custGeom>
            <a:avLst/>
            <a:gdLst/>
            <a:ahLst/>
            <a:cxnLst/>
            <a:rect l="l" t="t" r="r" b="b"/>
            <a:pathLst>
              <a:path w="370965" h="259521">
                <a:moveTo>
                  <a:pt x="0" y="0"/>
                </a:moveTo>
                <a:lnTo>
                  <a:pt x="370966" y="0"/>
                </a:lnTo>
                <a:lnTo>
                  <a:pt x="370966" y="259521"/>
                </a:lnTo>
                <a:lnTo>
                  <a:pt x="0" y="2595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28700" y="5616689"/>
            <a:ext cx="370965" cy="259521"/>
          </a:xfrm>
          <a:custGeom>
            <a:avLst/>
            <a:gdLst/>
            <a:ahLst/>
            <a:cxnLst/>
            <a:rect l="l" t="t" r="r" b="b"/>
            <a:pathLst>
              <a:path w="370965" h="259521">
                <a:moveTo>
                  <a:pt x="0" y="0"/>
                </a:moveTo>
                <a:lnTo>
                  <a:pt x="370965" y="0"/>
                </a:lnTo>
                <a:lnTo>
                  <a:pt x="370965" y="259521"/>
                </a:lnTo>
                <a:lnTo>
                  <a:pt x="0" y="2595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28700" y="7756940"/>
            <a:ext cx="370965" cy="259521"/>
          </a:xfrm>
          <a:custGeom>
            <a:avLst/>
            <a:gdLst/>
            <a:ahLst/>
            <a:cxnLst/>
            <a:rect l="l" t="t" r="r" b="b"/>
            <a:pathLst>
              <a:path w="370965" h="259521">
                <a:moveTo>
                  <a:pt x="0" y="0"/>
                </a:moveTo>
                <a:lnTo>
                  <a:pt x="370965" y="0"/>
                </a:lnTo>
                <a:lnTo>
                  <a:pt x="370965" y="259521"/>
                </a:lnTo>
                <a:lnTo>
                  <a:pt x="0" y="2595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2477056" y="4483319"/>
            <a:ext cx="4497936" cy="4497936"/>
            <a:chOff x="0" y="0"/>
            <a:chExt cx="812800" cy="812800"/>
          </a:xfrm>
        </p:grpSpPr>
        <p:sp>
          <p:nvSpPr>
            <p:cNvPr id="16" name="Freeform 16">
              <a:hlinkClick r:id="rId5" tooltip="https://centerforhealthsecurity.org/2024/new-policy-analysis-offers-pathways-for-collaboration-across-primary-care-public-health-and-community-based-organizations"/>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alphaModFix amt="75000"/>
              </a:blip>
              <a:stretch>
                <a:fillRect l="-33160" r="-33160"/>
              </a:stretch>
            </a:blipFill>
          </p:spPr>
          <p:txBody>
            <a:bodyPr/>
            <a:lstStyle/>
            <a:p>
              <a:endParaRPr lang="en-US"/>
            </a:p>
          </p:txBody>
        </p:sp>
      </p:grpSp>
      <p:sp>
        <p:nvSpPr>
          <p:cNvPr id="17" name="TextBox 17"/>
          <p:cNvSpPr txBox="1"/>
          <p:nvPr/>
        </p:nvSpPr>
        <p:spPr>
          <a:xfrm>
            <a:off x="1028700" y="625879"/>
            <a:ext cx="7878351" cy="1689100"/>
          </a:xfrm>
          <a:prstGeom prst="rect">
            <a:avLst/>
          </a:prstGeom>
        </p:spPr>
        <p:txBody>
          <a:bodyPr lIns="0" tIns="0" rIns="0" bIns="0" rtlCol="0" anchor="t">
            <a:spAutoFit/>
          </a:bodyPr>
          <a:lstStyle/>
          <a:p>
            <a:pPr algn="l">
              <a:lnSpc>
                <a:spcPts val="6500"/>
              </a:lnSpc>
            </a:pPr>
            <a:r>
              <a:rPr lang="en-US" sz="6500">
                <a:solidFill>
                  <a:srgbClr val="545454"/>
                </a:solidFill>
                <a:latin typeface="Bernoru"/>
                <a:ea typeface="Bernoru"/>
                <a:cs typeface="Bernoru"/>
                <a:sym typeface="Bernoru"/>
              </a:rPr>
              <a:t>COORDINATION IS CARE</a:t>
            </a:r>
          </a:p>
        </p:txBody>
      </p:sp>
      <p:sp>
        <p:nvSpPr>
          <p:cNvPr id="18" name="TextBox 18"/>
          <p:cNvSpPr txBox="1"/>
          <p:nvPr/>
        </p:nvSpPr>
        <p:spPr>
          <a:xfrm>
            <a:off x="1619202" y="3304874"/>
            <a:ext cx="9544846" cy="1978025"/>
          </a:xfrm>
          <a:prstGeom prst="rect">
            <a:avLst/>
          </a:prstGeom>
        </p:spPr>
        <p:txBody>
          <a:bodyPr lIns="0" tIns="0" rIns="0" bIns="0" rtlCol="0" anchor="t">
            <a:spAutoFit/>
          </a:bodyPr>
          <a:lstStyle/>
          <a:p>
            <a:pPr marL="539749" lvl="1" indent="-269875" algn="just">
              <a:lnSpc>
                <a:spcPts val="3999"/>
              </a:lnSpc>
              <a:buFont typeface="Arial"/>
              <a:buChar char="•"/>
            </a:pPr>
            <a:r>
              <a:rPr lang="en-US" sz="2499" b="1">
                <a:solidFill>
                  <a:srgbClr val="000000"/>
                </a:solidFill>
                <a:latin typeface="Montserrat Bold"/>
                <a:ea typeface="Montserrat Bold"/>
                <a:cs typeface="Montserrat Bold"/>
                <a:sym typeface="Montserrat Bold"/>
              </a:rPr>
              <a:t>Community partners</a:t>
            </a:r>
            <a:r>
              <a:rPr lang="en-US" sz="2499">
                <a:solidFill>
                  <a:srgbClr val="000000"/>
                </a:solidFill>
                <a:latin typeface="Montserrat"/>
                <a:ea typeface="Montserrat"/>
                <a:cs typeface="Montserrat"/>
                <a:sym typeface="Montserrat"/>
              </a:rPr>
              <a:t> → early signals, trusted access, wrap-around/SDOH supports</a:t>
            </a:r>
          </a:p>
          <a:p>
            <a:pPr marL="539749" lvl="1" indent="-269875" algn="just">
              <a:lnSpc>
                <a:spcPts val="3999"/>
              </a:lnSpc>
              <a:buFont typeface="Arial"/>
              <a:buChar char="•"/>
            </a:pPr>
            <a:r>
              <a:rPr lang="en-US" sz="2499" b="1">
                <a:solidFill>
                  <a:srgbClr val="000000"/>
                </a:solidFill>
                <a:latin typeface="Montserrat Bold"/>
                <a:ea typeface="Montserrat Bold"/>
                <a:cs typeface="Montserrat Bold"/>
                <a:sym typeface="Montserrat Bold"/>
              </a:rPr>
              <a:t>Healthcare systems</a:t>
            </a:r>
            <a:r>
              <a:rPr lang="en-US" sz="2499">
                <a:solidFill>
                  <a:srgbClr val="000000"/>
                </a:solidFill>
                <a:latin typeface="Montserrat"/>
                <a:ea typeface="Montserrat"/>
                <a:cs typeface="Montserrat"/>
                <a:sym typeface="Montserrat"/>
              </a:rPr>
              <a:t> → treatment, stabilization</a:t>
            </a:r>
          </a:p>
          <a:p>
            <a:pPr marL="539749" lvl="1" indent="-269875" algn="just">
              <a:lnSpc>
                <a:spcPts val="3999"/>
              </a:lnSpc>
              <a:buFont typeface="Arial"/>
              <a:buChar char="•"/>
            </a:pPr>
            <a:r>
              <a:rPr lang="en-US" sz="2499" b="1">
                <a:solidFill>
                  <a:srgbClr val="000000"/>
                </a:solidFill>
                <a:latin typeface="Montserrat Bold"/>
                <a:ea typeface="Montserrat Bold"/>
                <a:cs typeface="Montserrat Bold"/>
                <a:sym typeface="Montserrat Bold"/>
              </a:rPr>
              <a:t>Public health</a:t>
            </a:r>
            <a:r>
              <a:rPr lang="en-US" sz="2499">
                <a:solidFill>
                  <a:srgbClr val="000000"/>
                </a:solidFill>
                <a:latin typeface="Montserrat"/>
                <a:ea typeface="Montserrat"/>
                <a:cs typeface="Montserrat"/>
                <a:sym typeface="Montserrat"/>
              </a:rPr>
              <a:t> → data, planning, scale</a:t>
            </a:r>
          </a:p>
        </p:txBody>
      </p:sp>
      <p:sp>
        <p:nvSpPr>
          <p:cNvPr id="19" name="TextBox 19"/>
          <p:cNvSpPr txBox="1"/>
          <p:nvPr/>
        </p:nvSpPr>
        <p:spPr>
          <a:xfrm>
            <a:off x="1619202" y="5952824"/>
            <a:ext cx="8218687" cy="1473200"/>
          </a:xfrm>
          <a:prstGeom prst="rect">
            <a:avLst/>
          </a:prstGeom>
        </p:spPr>
        <p:txBody>
          <a:bodyPr lIns="0" tIns="0" rIns="0" bIns="0" rtlCol="0" anchor="t">
            <a:spAutoFit/>
          </a:bodyPr>
          <a:lstStyle/>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Information doesn’t move across systems</a:t>
            </a:r>
          </a:p>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Community conditions aren’t fully visible</a:t>
            </a:r>
          </a:p>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Response happens in silos</a:t>
            </a:r>
          </a:p>
        </p:txBody>
      </p:sp>
      <p:sp>
        <p:nvSpPr>
          <p:cNvPr id="20" name="TextBox 20"/>
          <p:cNvSpPr txBox="1"/>
          <p:nvPr/>
        </p:nvSpPr>
        <p:spPr>
          <a:xfrm>
            <a:off x="1677436" y="2460440"/>
            <a:ext cx="7287849" cy="85090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THE ECOSYSTEM RESPONDING IN OUR COMMUNITIES</a:t>
            </a:r>
          </a:p>
        </p:txBody>
      </p:sp>
      <p:sp>
        <p:nvSpPr>
          <p:cNvPr id="21" name="TextBox 21"/>
          <p:cNvSpPr txBox="1"/>
          <p:nvPr/>
        </p:nvSpPr>
        <p:spPr>
          <a:xfrm>
            <a:off x="1619202" y="5511499"/>
            <a:ext cx="5921067"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CHALLENGING REALITIES</a:t>
            </a:r>
          </a:p>
        </p:txBody>
      </p:sp>
      <p:sp>
        <p:nvSpPr>
          <p:cNvPr id="22" name="TextBox 22"/>
          <p:cNvSpPr txBox="1"/>
          <p:nvPr/>
        </p:nvSpPr>
        <p:spPr>
          <a:xfrm>
            <a:off x="1619202" y="8048024"/>
            <a:ext cx="8218687" cy="1473200"/>
          </a:xfrm>
          <a:prstGeom prst="rect">
            <a:avLst/>
          </a:prstGeom>
        </p:spPr>
        <p:txBody>
          <a:bodyPr lIns="0" tIns="0" rIns="0" bIns="0" rtlCol="0" anchor="t">
            <a:spAutoFit/>
          </a:bodyPr>
          <a:lstStyle/>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Shared awareness across partners</a:t>
            </a:r>
          </a:p>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Clear communication pathways</a:t>
            </a:r>
          </a:p>
          <a:p>
            <a:pPr marL="539749" lvl="1" indent="-269875" algn="just">
              <a:lnSpc>
                <a:spcPts val="3999"/>
              </a:lnSpc>
              <a:buFont typeface="Arial"/>
              <a:buChar char="•"/>
            </a:pPr>
            <a:r>
              <a:rPr lang="en-US" sz="2499">
                <a:solidFill>
                  <a:srgbClr val="000000"/>
                </a:solidFill>
                <a:latin typeface="Montserrat"/>
                <a:ea typeface="Montserrat"/>
                <a:cs typeface="Montserrat"/>
                <a:sym typeface="Montserrat"/>
              </a:rPr>
              <a:t>Relationships in place before crisis moments</a:t>
            </a:r>
          </a:p>
        </p:txBody>
      </p:sp>
      <p:sp>
        <p:nvSpPr>
          <p:cNvPr id="23" name="TextBox 23"/>
          <p:cNvSpPr txBox="1"/>
          <p:nvPr/>
        </p:nvSpPr>
        <p:spPr>
          <a:xfrm>
            <a:off x="1619202" y="7651750"/>
            <a:ext cx="6813815" cy="412750"/>
          </a:xfrm>
          <a:prstGeom prst="rect">
            <a:avLst/>
          </a:prstGeom>
        </p:spPr>
        <p:txBody>
          <a:bodyPr lIns="0" tIns="0" rIns="0" bIns="0" rtlCol="0" anchor="t">
            <a:spAutoFit/>
          </a:bodyPr>
          <a:lstStyle/>
          <a:p>
            <a:pPr algn="l">
              <a:lnSpc>
                <a:spcPts val="3499"/>
              </a:lnSpc>
            </a:pPr>
            <a:r>
              <a:rPr lang="en-US" sz="2499" b="1">
                <a:solidFill>
                  <a:srgbClr val="803137"/>
                </a:solidFill>
                <a:latin typeface="Montserrat Bold"/>
                <a:ea typeface="Montserrat Bold"/>
                <a:cs typeface="Montserrat Bold"/>
                <a:sym typeface="Montserrat Bold"/>
              </a:rPr>
              <a:t>COORDINATION STRATEGIES</a:t>
            </a:r>
          </a:p>
        </p:txBody>
      </p:sp>
      <p:sp>
        <p:nvSpPr>
          <p:cNvPr id="24" name="TextBox 24"/>
          <p:cNvSpPr txBox="1"/>
          <p:nvPr/>
        </p:nvSpPr>
        <p:spPr>
          <a:xfrm>
            <a:off x="11339472" y="9239250"/>
            <a:ext cx="3758398" cy="617220"/>
          </a:xfrm>
          <a:prstGeom prst="rect">
            <a:avLst/>
          </a:prstGeom>
        </p:spPr>
        <p:txBody>
          <a:bodyPr lIns="0" tIns="0" rIns="0" bIns="0" rtlCol="0" anchor="t">
            <a:spAutoFit/>
          </a:bodyPr>
          <a:lstStyle/>
          <a:p>
            <a:pPr algn="just">
              <a:lnSpc>
                <a:spcPts val="1680"/>
              </a:lnSpc>
              <a:spcBef>
                <a:spcPct val="0"/>
              </a:spcBef>
            </a:pPr>
            <a:r>
              <a:rPr lang="en-US" sz="1200">
                <a:solidFill>
                  <a:srgbClr val="000000"/>
                </a:solidFill>
                <a:latin typeface="Canva Sans"/>
                <a:ea typeface="Canva Sans"/>
                <a:cs typeface="Canva Sans"/>
                <a:sym typeface="Canva Sans"/>
              </a:rPr>
              <a:t>“New policy analysis offers pathways for collaboration across primary care, public health, and community-based organizations”</a:t>
            </a:r>
          </a:p>
        </p:txBody>
      </p:sp>
      <p:sp>
        <p:nvSpPr>
          <p:cNvPr id="25" name="TextBox 25"/>
          <p:cNvSpPr txBox="1"/>
          <p:nvPr/>
        </p:nvSpPr>
        <p:spPr>
          <a:xfrm>
            <a:off x="15224209" y="9253254"/>
            <a:ext cx="2504424" cy="462280"/>
          </a:xfrm>
          <a:prstGeom prst="rect">
            <a:avLst/>
          </a:prstGeom>
        </p:spPr>
        <p:txBody>
          <a:bodyPr lIns="0" tIns="0" rIns="0" bIns="0" rtlCol="0" anchor="t">
            <a:spAutoFit/>
          </a:bodyPr>
          <a:lstStyle/>
          <a:p>
            <a:pPr algn="just">
              <a:lnSpc>
                <a:spcPts val="1820"/>
              </a:lnSpc>
              <a:spcBef>
                <a:spcPct val="0"/>
              </a:spcBef>
            </a:pPr>
            <a:r>
              <a:rPr lang="en-US" sz="1300" i="1" u="sng">
                <a:solidFill>
                  <a:srgbClr val="011C50"/>
                </a:solidFill>
                <a:latin typeface="Canva Sans Italics"/>
                <a:ea typeface="Canva Sans Italics"/>
                <a:cs typeface="Canva Sans Italics"/>
                <a:sym typeface="Canva Sans Italics"/>
                <a:hlinkClick r:id="rId5" tooltip="https://centerforhealthsecurity.org/2024/new-policy-analysis-offers-pathways-for-collaboration-across-primary-care-public-health-and-community-based-organizations"/>
              </a:rPr>
              <a:t>John Hopkins Bloomberg School of Public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88803" y="-2041919"/>
            <a:ext cx="6905480" cy="6141239"/>
            <a:chOff x="0" y="0"/>
            <a:chExt cx="1818727" cy="1617446"/>
          </a:xfrm>
        </p:grpSpPr>
        <p:sp>
          <p:nvSpPr>
            <p:cNvPr id="3" name="Freeform 3"/>
            <p:cNvSpPr/>
            <p:nvPr/>
          </p:nvSpPr>
          <p:spPr>
            <a:xfrm>
              <a:off x="0" y="0"/>
              <a:ext cx="1818727" cy="1617446"/>
            </a:xfrm>
            <a:custGeom>
              <a:avLst/>
              <a:gdLst/>
              <a:ahLst/>
              <a:cxnLst/>
              <a:rect l="l" t="t" r="r" b="b"/>
              <a:pathLst>
                <a:path w="1818727" h="1617446">
                  <a:moveTo>
                    <a:pt x="0" y="0"/>
                  </a:moveTo>
                  <a:lnTo>
                    <a:pt x="1818727" y="0"/>
                  </a:lnTo>
                  <a:lnTo>
                    <a:pt x="1818727" y="1617446"/>
                  </a:lnTo>
                  <a:lnTo>
                    <a:pt x="0" y="1617446"/>
                  </a:lnTo>
                  <a:close/>
                </a:path>
              </a:pathLst>
            </a:custGeom>
            <a:solidFill>
              <a:srgbClr val="011C50"/>
            </a:solidFill>
          </p:spPr>
          <p:txBody>
            <a:bodyPr/>
            <a:lstStyle/>
            <a:p>
              <a:endParaRPr lang="en-US"/>
            </a:p>
          </p:txBody>
        </p:sp>
        <p:sp>
          <p:nvSpPr>
            <p:cNvPr id="4" name="TextBox 4"/>
            <p:cNvSpPr txBox="1"/>
            <p:nvPr/>
          </p:nvSpPr>
          <p:spPr>
            <a:xfrm>
              <a:off x="0" y="-38100"/>
              <a:ext cx="1818727" cy="165554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466399" y="-715964"/>
            <a:ext cx="18617497" cy="5170062"/>
            <a:chOff x="0" y="0"/>
            <a:chExt cx="4903374" cy="1361662"/>
          </a:xfrm>
        </p:grpSpPr>
        <p:sp>
          <p:nvSpPr>
            <p:cNvPr id="6" name="Freeform 6"/>
            <p:cNvSpPr/>
            <p:nvPr/>
          </p:nvSpPr>
          <p:spPr>
            <a:xfrm>
              <a:off x="0" y="0"/>
              <a:ext cx="4903374" cy="1361663"/>
            </a:xfrm>
            <a:custGeom>
              <a:avLst/>
              <a:gdLst/>
              <a:ahLst/>
              <a:cxnLst/>
              <a:rect l="l" t="t" r="r" b="b"/>
              <a:pathLst>
                <a:path w="4903374" h="1361663">
                  <a:moveTo>
                    <a:pt x="0" y="0"/>
                  </a:moveTo>
                  <a:lnTo>
                    <a:pt x="4903374" y="0"/>
                  </a:lnTo>
                  <a:lnTo>
                    <a:pt x="4903374" y="1361663"/>
                  </a:lnTo>
                  <a:lnTo>
                    <a:pt x="0" y="1361663"/>
                  </a:lnTo>
                  <a:close/>
                </a:path>
              </a:pathLst>
            </a:custGeom>
            <a:ln w="38100" cap="sq">
              <a:solidFill>
                <a:srgbClr val="D9D9D9"/>
              </a:solidFill>
              <a:prstDash val="solid"/>
              <a:miter/>
            </a:ln>
          </p:spPr>
          <p:txBody>
            <a:bodyPr/>
            <a:lstStyle/>
            <a:p>
              <a:endParaRPr lang="en-US"/>
            </a:p>
          </p:txBody>
        </p:sp>
        <p:sp>
          <p:nvSpPr>
            <p:cNvPr id="7" name="TextBox 7"/>
            <p:cNvSpPr txBox="1"/>
            <p:nvPr/>
          </p:nvSpPr>
          <p:spPr>
            <a:xfrm>
              <a:off x="0" y="-38100"/>
              <a:ext cx="4903374" cy="139976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560225" y="3985624"/>
            <a:ext cx="936949" cy="936949"/>
          </a:xfrm>
          <a:custGeom>
            <a:avLst/>
            <a:gdLst/>
            <a:ahLst/>
            <a:cxnLst/>
            <a:rect l="l" t="t" r="r" b="b"/>
            <a:pathLst>
              <a:path w="936949" h="936949">
                <a:moveTo>
                  <a:pt x="0" y="0"/>
                </a:moveTo>
                <a:lnTo>
                  <a:pt x="936950" y="0"/>
                </a:lnTo>
                <a:lnTo>
                  <a:pt x="936950" y="936949"/>
                </a:lnTo>
                <a:lnTo>
                  <a:pt x="0" y="93694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p:nvPr/>
        </p:nvGrpSpPr>
        <p:grpSpPr>
          <a:xfrm>
            <a:off x="1497175" y="3523905"/>
            <a:ext cx="3304622" cy="3106034"/>
            <a:chOff x="0" y="0"/>
            <a:chExt cx="1236136" cy="1161851"/>
          </a:xfrm>
        </p:grpSpPr>
        <p:sp>
          <p:nvSpPr>
            <p:cNvPr id="10" name="Freeform 10"/>
            <p:cNvSpPr/>
            <p:nvPr/>
          </p:nvSpPr>
          <p:spPr>
            <a:xfrm>
              <a:off x="0" y="0"/>
              <a:ext cx="1236136" cy="1161851"/>
            </a:xfrm>
            <a:custGeom>
              <a:avLst/>
              <a:gdLst/>
              <a:ahLst/>
              <a:cxnLst/>
              <a:rect l="l" t="t" r="r" b="b"/>
              <a:pathLst>
                <a:path w="1236136" h="1161851">
                  <a:moveTo>
                    <a:pt x="0" y="0"/>
                  </a:moveTo>
                  <a:lnTo>
                    <a:pt x="1236136" y="0"/>
                  </a:lnTo>
                  <a:lnTo>
                    <a:pt x="1236136" y="1161851"/>
                  </a:lnTo>
                  <a:lnTo>
                    <a:pt x="0" y="1161851"/>
                  </a:lnTo>
                  <a:close/>
                </a:path>
              </a:pathLst>
            </a:custGeom>
            <a:blipFill>
              <a:blip r:embed="rId4"/>
              <a:stretch>
                <a:fillRect t="-20929" b="-20929"/>
              </a:stretch>
            </a:blipFill>
          </p:spPr>
          <p:txBody>
            <a:bodyPr/>
            <a:lstStyle/>
            <a:p>
              <a:endParaRPr lang="en-US"/>
            </a:p>
          </p:txBody>
        </p:sp>
      </p:grpSp>
      <p:grpSp>
        <p:nvGrpSpPr>
          <p:cNvPr id="11" name="Group 11"/>
          <p:cNvGrpSpPr/>
          <p:nvPr/>
        </p:nvGrpSpPr>
        <p:grpSpPr>
          <a:xfrm>
            <a:off x="5563973" y="3523905"/>
            <a:ext cx="3463483" cy="3106034"/>
            <a:chOff x="0" y="0"/>
            <a:chExt cx="1295559" cy="1161851"/>
          </a:xfrm>
        </p:grpSpPr>
        <p:sp>
          <p:nvSpPr>
            <p:cNvPr id="12" name="Freeform 12"/>
            <p:cNvSpPr/>
            <p:nvPr/>
          </p:nvSpPr>
          <p:spPr>
            <a:xfrm>
              <a:off x="0" y="0"/>
              <a:ext cx="1295559" cy="1161851"/>
            </a:xfrm>
            <a:custGeom>
              <a:avLst/>
              <a:gdLst/>
              <a:ahLst/>
              <a:cxnLst/>
              <a:rect l="l" t="t" r="r" b="b"/>
              <a:pathLst>
                <a:path w="1295559" h="1161851">
                  <a:moveTo>
                    <a:pt x="0" y="0"/>
                  </a:moveTo>
                  <a:lnTo>
                    <a:pt x="1295559" y="0"/>
                  </a:lnTo>
                  <a:lnTo>
                    <a:pt x="1295559" y="1161851"/>
                  </a:lnTo>
                  <a:lnTo>
                    <a:pt x="0" y="1161851"/>
                  </a:lnTo>
                  <a:close/>
                </a:path>
              </a:pathLst>
            </a:custGeom>
            <a:blipFill>
              <a:blip r:embed="rId5"/>
              <a:stretch>
                <a:fillRect t="-23000" b="-23000"/>
              </a:stretch>
            </a:blipFill>
          </p:spPr>
          <p:txBody>
            <a:bodyPr/>
            <a:lstStyle/>
            <a:p>
              <a:endParaRPr lang="en-US"/>
            </a:p>
          </p:txBody>
        </p:sp>
      </p:grpSp>
      <p:grpSp>
        <p:nvGrpSpPr>
          <p:cNvPr id="13" name="Group 13"/>
          <p:cNvGrpSpPr/>
          <p:nvPr/>
        </p:nvGrpSpPr>
        <p:grpSpPr>
          <a:xfrm>
            <a:off x="9682320" y="3523905"/>
            <a:ext cx="3539934" cy="3106034"/>
            <a:chOff x="0" y="0"/>
            <a:chExt cx="1324157" cy="1161851"/>
          </a:xfrm>
        </p:grpSpPr>
        <p:sp>
          <p:nvSpPr>
            <p:cNvPr id="14" name="Freeform 14"/>
            <p:cNvSpPr/>
            <p:nvPr/>
          </p:nvSpPr>
          <p:spPr>
            <a:xfrm>
              <a:off x="0" y="0"/>
              <a:ext cx="1324157" cy="1161851"/>
            </a:xfrm>
            <a:custGeom>
              <a:avLst/>
              <a:gdLst/>
              <a:ahLst/>
              <a:cxnLst/>
              <a:rect l="l" t="t" r="r" b="b"/>
              <a:pathLst>
                <a:path w="1324157" h="1161851">
                  <a:moveTo>
                    <a:pt x="0" y="0"/>
                  </a:moveTo>
                  <a:lnTo>
                    <a:pt x="1324157" y="0"/>
                  </a:lnTo>
                  <a:lnTo>
                    <a:pt x="1324157" y="1161851"/>
                  </a:lnTo>
                  <a:lnTo>
                    <a:pt x="0" y="1161851"/>
                  </a:lnTo>
                  <a:close/>
                </a:path>
              </a:pathLst>
            </a:custGeom>
            <a:blipFill>
              <a:blip r:embed="rId6"/>
              <a:stretch>
                <a:fillRect l="-12339" r="-12339"/>
              </a:stretch>
            </a:blipFill>
          </p:spPr>
          <p:txBody>
            <a:bodyPr/>
            <a:lstStyle/>
            <a:p>
              <a:endParaRPr lang="en-US"/>
            </a:p>
          </p:txBody>
        </p:sp>
      </p:grpSp>
      <p:grpSp>
        <p:nvGrpSpPr>
          <p:cNvPr id="15" name="Group 15"/>
          <p:cNvGrpSpPr/>
          <p:nvPr/>
        </p:nvGrpSpPr>
        <p:grpSpPr>
          <a:xfrm>
            <a:off x="13877118" y="3523905"/>
            <a:ext cx="3328851" cy="3106034"/>
            <a:chOff x="0" y="0"/>
            <a:chExt cx="1245199" cy="1161851"/>
          </a:xfrm>
        </p:grpSpPr>
        <p:sp>
          <p:nvSpPr>
            <p:cNvPr id="16" name="Freeform 16"/>
            <p:cNvSpPr/>
            <p:nvPr/>
          </p:nvSpPr>
          <p:spPr>
            <a:xfrm>
              <a:off x="0" y="0"/>
              <a:ext cx="1245199" cy="1161851"/>
            </a:xfrm>
            <a:custGeom>
              <a:avLst/>
              <a:gdLst/>
              <a:ahLst/>
              <a:cxnLst/>
              <a:rect l="l" t="t" r="r" b="b"/>
              <a:pathLst>
                <a:path w="1245199" h="1161851">
                  <a:moveTo>
                    <a:pt x="0" y="0"/>
                  </a:moveTo>
                  <a:lnTo>
                    <a:pt x="1245199" y="0"/>
                  </a:lnTo>
                  <a:lnTo>
                    <a:pt x="1245199" y="1161851"/>
                  </a:lnTo>
                  <a:lnTo>
                    <a:pt x="0" y="1161851"/>
                  </a:lnTo>
                  <a:close/>
                </a:path>
              </a:pathLst>
            </a:custGeom>
            <a:blipFill>
              <a:blip r:embed="rId7"/>
              <a:stretch>
                <a:fillRect l="-15940" r="-15940"/>
              </a:stretch>
            </a:blipFill>
          </p:spPr>
          <p:txBody>
            <a:bodyPr/>
            <a:lstStyle/>
            <a:p>
              <a:endParaRPr lang="en-US"/>
            </a:p>
          </p:txBody>
        </p:sp>
      </p:grpSp>
      <p:sp>
        <p:nvSpPr>
          <p:cNvPr id="17" name="TextBox 17"/>
          <p:cNvSpPr txBox="1"/>
          <p:nvPr/>
        </p:nvSpPr>
        <p:spPr>
          <a:xfrm>
            <a:off x="1028700" y="1081667"/>
            <a:ext cx="11642323" cy="1689100"/>
          </a:xfrm>
          <a:prstGeom prst="rect">
            <a:avLst/>
          </a:prstGeom>
        </p:spPr>
        <p:txBody>
          <a:bodyPr lIns="0" tIns="0" rIns="0" bIns="0" rtlCol="0" anchor="t">
            <a:spAutoFit/>
          </a:bodyPr>
          <a:lstStyle/>
          <a:p>
            <a:pPr algn="l">
              <a:lnSpc>
                <a:spcPts val="6500"/>
              </a:lnSpc>
            </a:pPr>
            <a:r>
              <a:rPr lang="en-US" sz="6500">
                <a:solidFill>
                  <a:srgbClr val="545454"/>
                </a:solidFill>
                <a:latin typeface="Bernoru"/>
                <a:ea typeface="Bernoru"/>
                <a:cs typeface="Bernoru"/>
                <a:sym typeface="Bernoru"/>
              </a:rPr>
              <a:t>COORDINATION IN </a:t>
            </a:r>
          </a:p>
          <a:p>
            <a:pPr algn="l">
              <a:lnSpc>
                <a:spcPts val="6500"/>
              </a:lnSpc>
            </a:pPr>
            <a:r>
              <a:rPr lang="en-US" sz="6500">
                <a:solidFill>
                  <a:srgbClr val="545454"/>
                </a:solidFill>
                <a:latin typeface="Bernoru"/>
                <a:ea typeface="Bernoru"/>
                <a:cs typeface="Bernoru"/>
                <a:sym typeface="Bernoru"/>
              </a:rPr>
              <a:t>ACTION</a:t>
            </a:r>
          </a:p>
        </p:txBody>
      </p:sp>
      <p:sp>
        <p:nvSpPr>
          <p:cNvPr id="18" name="TextBox 18"/>
          <p:cNvSpPr txBox="1"/>
          <p:nvPr/>
        </p:nvSpPr>
        <p:spPr>
          <a:xfrm>
            <a:off x="1497175" y="6763639"/>
            <a:ext cx="2937279"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MAKING COMMUNITY CONDITIONS VISIBLE</a:t>
            </a:r>
          </a:p>
        </p:txBody>
      </p:sp>
      <p:sp>
        <p:nvSpPr>
          <p:cNvPr id="19" name="TextBox 19"/>
          <p:cNvSpPr txBox="1"/>
          <p:nvPr/>
        </p:nvSpPr>
        <p:spPr>
          <a:xfrm>
            <a:off x="5566971" y="6763639"/>
            <a:ext cx="3290478"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CONNECTING COMMUNITY &amp; CARE</a:t>
            </a:r>
          </a:p>
        </p:txBody>
      </p:sp>
      <p:sp>
        <p:nvSpPr>
          <p:cNvPr id="20" name="TextBox 20"/>
          <p:cNvSpPr txBox="1"/>
          <p:nvPr/>
        </p:nvSpPr>
        <p:spPr>
          <a:xfrm>
            <a:off x="9812827" y="6763639"/>
            <a:ext cx="2703475"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WORKING ACROSS SYSTEMS</a:t>
            </a:r>
          </a:p>
        </p:txBody>
      </p:sp>
      <p:sp>
        <p:nvSpPr>
          <p:cNvPr id="21" name="TextBox 21"/>
          <p:cNvSpPr txBox="1"/>
          <p:nvPr/>
        </p:nvSpPr>
        <p:spPr>
          <a:xfrm>
            <a:off x="14139965" y="6763639"/>
            <a:ext cx="3374042" cy="692150"/>
          </a:xfrm>
          <a:prstGeom prst="rect">
            <a:avLst/>
          </a:prstGeom>
        </p:spPr>
        <p:txBody>
          <a:bodyPr lIns="0" tIns="0" rIns="0" bIns="0" rtlCol="0" anchor="t">
            <a:spAutoFit/>
          </a:bodyPr>
          <a:lstStyle/>
          <a:p>
            <a:pPr algn="l">
              <a:lnSpc>
                <a:spcPts val="2800"/>
              </a:lnSpc>
            </a:pPr>
            <a:r>
              <a:rPr lang="en-US" sz="2000" b="1">
                <a:solidFill>
                  <a:srgbClr val="803137"/>
                </a:solidFill>
                <a:latin typeface="Montserrat Bold"/>
                <a:ea typeface="Montserrat Bold"/>
                <a:cs typeface="Montserrat Bold"/>
                <a:sym typeface="Montserrat Bold"/>
              </a:rPr>
              <a:t>LEARNING &amp; ADVANCING TOGETHER</a:t>
            </a:r>
          </a:p>
        </p:txBody>
      </p:sp>
      <p:sp>
        <p:nvSpPr>
          <p:cNvPr id="22" name="TextBox 22"/>
          <p:cNvSpPr txBox="1"/>
          <p:nvPr/>
        </p:nvSpPr>
        <p:spPr>
          <a:xfrm>
            <a:off x="5447429" y="7574851"/>
            <a:ext cx="3696571" cy="250698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Partnerships addressing SDOH + behavioral health needs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Alignment through Social Care Network + referral pathways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Community-based outreach informing care and response</a:t>
            </a:r>
          </a:p>
        </p:txBody>
      </p:sp>
      <p:sp>
        <p:nvSpPr>
          <p:cNvPr id="23" name="TextBox 23"/>
          <p:cNvSpPr txBox="1"/>
          <p:nvPr/>
        </p:nvSpPr>
        <p:spPr>
          <a:xfrm>
            <a:off x="9812827" y="7574851"/>
            <a:ext cx="3615886" cy="187833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Coordination with NYCEM, MOCEJ, city partners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Cross-sector relationships (incl. utilities, business)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 Shared planning + response alignment</a:t>
            </a:r>
          </a:p>
        </p:txBody>
      </p:sp>
      <p:sp>
        <p:nvSpPr>
          <p:cNvPr id="24" name="TextBox 24"/>
          <p:cNvSpPr txBox="1"/>
          <p:nvPr/>
        </p:nvSpPr>
        <p:spPr>
          <a:xfrm>
            <a:off x="14139965" y="7574851"/>
            <a:ext cx="3374042" cy="187833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Peer coalitions shaping climate + health work</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 Housing, resilience, and community-led strategies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 Ongoing adaptation based on what’s working</a:t>
            </a:r>
          </a:p>
        </p:txBody>
      </p:sp>
      <p:sp>
        <p:nvSpPr>
          <p:cNvPr id="25" name="TextBox 25"/>
          <p:cNvSpPr txBox="1"/>
          <p:nvPr/>
        </p:nvSpPr>
        <p:spPr>
          <a:xfrm>
            <a:off x="1322790" y="7574851"/>
            <a:ext cx="3430811" cy="2192655"/>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Direct outreach + resident conversations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Real-time signals during activations</a:t>
            </a:r>
          </a:p>
          <a:p>
            <a:pPr marL="388620" lvl="1" indent="-194310" algn="l">
              <a:lnSpc>
                <a:spcPts val="2520"/>
              </a:lnSpc>
              <a:buFont typeface="Arial"/>
              <a:buChar char="•"/>
            </a:pPr>
            <a:r>
              <a:rPr lang="en-US" sz="1800">
                <a:solidFill>
                  <a:srgbClr val="000000"/>
                </a:solidFill>
                <a:latin typeface="Montserrat"/>
                <a:ea typeface="Montserrat"/>
                <a:cs typeface="Montserrat"/>
                <a:sym typeface="Montserrat"/>
              </a:rPr>
              <a:t>Emerging data sources (FloodNet, community-informed insights)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6975" y="-3489084"/>
            <a:ext cx="3741644" cy="4517784"/>
            <a:chOff x="0" y="0"/>
            <a:chExt cx="985453" cy="1189869"/>
          </a:xfrm>
        </p:grpSpPr>
        <p:sp>
          <p:nvSpPr>
            <p:cNvPr id="3" name="Freeform 3"/>
            <p:cNvSpPr/>
            <p:nvPr/>
          </p:nvSpPr>
          <p:spPr>
            <a:xfrm>
              <a:off x="0" y="0"/>
              <a:ext cx="985454" cy="1189869"/>
            </a:xfrm>
            <a:custGeom>
              <a:avLst/>
              <a:gdLst/>
              <a:ahLst/>
              <a:cxnLst/>
              <a:rect l="l" t="t" r="r" b="b"/>
              <a:pathLst>
                <a:path w="985454" h="1189869">
                  <a:moveTo>
                    <a:pt x="0" y="0"/>
                  </a:moveTo>
                  <a:lnTo>
                    <a:pt x="985454" y="0"/>
                  </a:lnTo>
                  <a:lnTo>
                    <a:pt x="985454" y="1189869"/>
                  </a:lnTo>
                  <a:lnTo>
                    <a:pt x="0" y="1189869"/>
                  </a:lnTo>
                  <a:close/>
                </a:path>
              </a:pathLst>
            </a:custGeom>
            <a:solidFill>
              <a:srgbClr val="011C50"/>
            </a:solidFill>
          </p:spPr>
          <p:txBody>
            <a:bodyPr/>
            <a:lstStyle/>
            <a:p>
              <a:endParaRPr lang="en-US"/>
            </a:p>
          </p:txBody>
        </p:sp>
        <p:sp>
          <p:nvSpPr>
            <p:cNvPr id="4" name="TextBox 4"/>
            <p:cNvSpPr txBox="1"/>
            <p:nvPr/>
          </p:nvSpPr>
          <p:spPr>
            <a:xfrm>
              <a:off x="0" y="-38100"/>
              <a:ext cx="985453" cy="122796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0369" y="7216381"/>
            <a:ext cx="7283915" cy="6141239"/>
            <a:chOff x="0" y="0"/>
            <a:chExt cx="1918397" cy="1617446"/>
          </a:xfrm>
        </p:grpSpPr>
        <p:sp>
          <p:nvSpPr>
            <p:cNvPr id="6" name="Freeform 6"/>
            <p:cNvSpPr/>
            <p:nvPr/>
          </p:nvSpPr>
          <p:spPr>
            <a:xfrm>
              <a:off x="0" y="0"/>
              <a:ext cx="1918397" cy="1617446"/>
            </a:xfrm>
            <a:custGeom>
              <a:avLst/>
              <a:gdLst/>
              <a:ahLst/>
              <a:cxnLst/>
              <a:rect l="l" t="t" r="r" b="b"/>
              <a:pathLst>
                <a:path w="1918397" h="1617446">
                  <a:moveTo>
                    <a:pt x="0" y="0"/>
                  </a:moveTo>
                  <a:lnTo>
                    <a:pt x="1918397" y="0"/>
                  </a:lnTo>
                  <a:lnTo>
                    <a:pt x="1918397" y="1617446"/>
                  </a:lnTo>
                  <a:lnTo>
                    <a:pt x="0" y="1617446"/>
                  </a:lnTo>
                  <a:close/>
                </a:path>
              </a:pathLst>
            </a:custGeom>
            <a:solidFill>
              <a:srgbClr val="011C50"/>
            </a:solidFill>
          </p:spPr>
          <p:txBody>
            <a:bodyPr/>
            <a:lstStyle/>
            <a:p>
              <a:endParaRPr lang="en-US"/>
            </a:p>
          </p:txBody>
        </p:sp>
        <p:sp>
          <p:nvSpPr>
            <p:cNvPr id="7" name="TextBox 7"/>
            <p:cNvSpPr txBox="1"/>
            <p:nvPr/>
          </p:nvSpPr>
          <p:spPr>
            <a:xfrm>
              <a:off x="0" y="-38100"/>
              <a:ext cx="1918397" cy="165554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710369" y="6431546"/>
            <a:ext cx="756869" cy="756869"/>
          </a:xfrm>
          <a:custGeom>
            <a:avLst/>
            <a:gdLst/>
            <a:ahLst/>
            <a:cxnLst/>
            <a:rect l="l" t="t" r="r" b="b"/>
            <a:pathLst>
              <a:path w="756869" h="756869">
                <a:moveTo>
                  <a:pt x="0" y="0"/>
                </a:moveTo>
                <a:lnTo>
                  <a:pt x="756868" y="0"/>
                </a:lnTo>
                <a:lnTo>
                  <a:pt x="756868" y="756869"/>
                </a:lnTo>
                <a:lnTo>
                  <a:pt x="0" y="756869"/>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p:nvPr/>
        </p:nvGrpSpPr>
        <p:grpSpPr>
          <a:xfrm>
            <a:off x="-2466399" y="9258300"/>
            <a:ext cx="18645912" cy="1350648"/>
            <a:chOff x="0" y="0"/>
            <a:chExt cx="4910858" cy="355726"/>
          </a:xfrm>
        </p:grpSpPr>
        <p:sp>
          <p:nvSpPr>
            <p:cNvPr id="10" name="Freeform 10"/>
            <p:cNvSpPr/>
            <p:nvPr/>
          </p:nvSpPr>
          <p:spPr>
            <a:xfrm>
              <a:off x="0" y="0"/>
              <a:ext cx="4910858" cy="355726"/>
            </a:xfrm>
            <a:custGeom>
              <a:avLst/>
              <a:gdLst/>
              <a:ahLst/>
              <a:cxnLst/>
              <a:rect l="l" t="t" r="r" b="b"/>
              <a:pathLst>
                <a:path w="4910858" h="355726">
                  <a:moveTo>
                    <a:pt x="0" y="0"/>
                  </a:moveTo>
                  <a:lnTo>
                    <a:pt x="4910858" y="0"/>
                  </a:lnTo>
                  <a:lnTo>
                    <a:pt x="4910858" y="355726"/>
                  </a:lnTo>
                  <a:lnTo>
                    <a:pt x="0" y="355726"/>
                  </a:lnTo>
                  <a:close/>
                </a:path>
              </a:pathLst>
            </a:custGeom>
            <a:ln w="38100" cap="sq">
              <a:solidFill>
                <a:srgbClr val="D9D9D9"/>
              </a:solidFill>
              <a:prstDash val="solid"/>
              <a:miter/>
            </a:ln>
          </p:spPr>
          <p:txBody>
            <a:bodyPr/>
            <a:lstStyle/>
            <a:p>
              <a:endParaRPr lang="en-US"/>
            </a:p>
          </p:txBody>
        </p:sp>
        <p:sp>
          <p:nvSpPr>
            <p:cNvPr id="11" name="TextBox 11"/>
            <p:cNvSpPr txBox="1"/>
            <p:nvPr/>
          </p:nvSpPr>
          <p:spPr>
            <a:xfrm>
              <a:off x="0" y="-38100"/>
              <a:ext cx="4910858" cy="393826"/>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10369" y="2810510"/>
            <a:ext cx="6211597" cy="2863698"/>
          </a:xfrm>
          <a:custGeom>
            <a:avLst/>
            <a:gdLst/>
            <a:ahLst/>
            <a:cxnLst/>
            <a:rect l="l" t="t" r="r" b="b"/>
            <a:pathLst>
              <a:path w="6211597" h="2863698">
                <a:moveTo>
                  <a:pt x="0" y="0"/>
                </a:moveTo>
                <a:lnTo>
                  <a:pt x="6211597" y="0"/>
                </a:lnTo>
                <a:lnTo>
                  <a:pt x="6211597" y="2863699"/>
                </a:lnTo>
                <a:lnTo>
                  <a:pt x="0" y="2863699"/>
                </a:lnTo>
                <a:lnTo>
                  <a:pt x="0" y="0"/>
                </a:lnTo>
                <a:close/>
              </a:path>
            </a:pathLst>
          </a:custGeom>
          <a:blipFill>
            <a:blip r:embed="rId4"/>
            <a:stretch>
              <a:fillRect/>
            </a:stretch>
          </a:blipFill>
        </p:spPr>
        <p:txBody>
          <a:bodyPr/>
          <a:lstStyle/>
          <a:p>
            <a:endParaRPr lang="en-US"/>
          </a:p>
        </p:txBody>
      </p:sp>
      <p:sp>
        <p:nvSpPr>
          <p:cNvPr id="13" name="Freeform 13"/>
          <p:cNvSpPr/>
          <p:nvPr/>
        </p:nvSpPr>
        <p:spPr>
          <a:xfrm>
            <a:off x="1317935" y="3694549"/>
            <a:ext cx="769354" cy="769354"/>
          </a:xfrm>
          <a:custGeom>
            <a:avLst/>
            <a:gdLst/>
            <a:ahLst/>
            <a:cxnLst/>
            <a:rect l="l" t="t" r="r" b="b"/>
            <a:pathLst>
              <a:path w="769354" h="769354">
                <a:moveTo>
                  <a:pt x="0" y="0"/>
                </a:moveTo>
                <a:lnTo>
                  <a:pt x="769354" y="0"/>
                </a:lnTo>
                <a:lnTo>
                  <a:pt x="769354" y="769354"/>
                </a:lnTo>
                <a:lnTo>
                  <a:pt x="0" y="7693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317935" y="5079202"/>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317935" y="6649797"/>
            <a:ext cx="826530" cy="826530"/>
          </a:xfrm>
          <a:custGeom>
            <a:avLst/>
            <a:gdLst/>
            <a:ahLst/>
            <a:cxnLst/>
            <a:rect l="l" t="t" r="r" b="b"/>
            <a:pathLst>
              <a:path w="826530" h="826530">
                <a:moveTo>
                  <a:pt x="0" y="0"/>
                </a:moveTo>
                <a:lnTo>
                  <a:pt x="826531" y="0"/>
                </a:lnTo>
                <a:lnTo>
                  <a:pt x="826531" y="826531"/>
                </a:lnTo>
                <a:lnTo>
                  <a:pt x="0" y="8265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141587" y="1143000"/>
            <a:ext cx="11642323" cy="1667510"/>
          </a:xfrm>
          <a:prstGeom prst="rect">
            <a:avLst/>
          </a:prstGeom>
        </p:spPr>
        <p:txBody>
          <a:bodyPr lIns="0" tIns="0" rIns="0" bIns="0" rtlCol="0" anchor="t">
            <a:spAutoFit/>
          </a:bodyPr>
          <a:lstStyle/>
          <a:p>
            <a:pPr algn="l">
              <a:lnSpc>
                <a:spcPts val="6400"/>
              </a:lnSpc>
            </a:pPr>
            <a:r>
              <a:rPr lang="en-US" sz="6400">
                <a:solidFill>
                  <a:srgbClr val="545454"/>
                </a:solidFill>
                <a:latin typeface="Bernoru"/>
                <a:ea typeface="Bernoru"/>
                <a:cs typeface="Bernoru"/>
                <a:sym typeface="Bernoru"/>
              </a:rPr>
              <a:t>SCALING THIS WORK IN PUBLIC HEALTH</a:t>
            </a:r>
          </a:p>
        </p:txBody>
      </p:sp>
      <p:sp>
        <p:nvSpPr>
          <p:cNvPr id="17" name="TextBox 17"/>
          <p:cNvSpPr txBox="1"/>
          <p:nvPr/>
        </p:nvSpPr>
        <p:spPr>
          <a:xfrm>
            <a:off x="2325175" y="3634726"/>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Community insight identifies emerging risks.</a:t>
            </a:r>
          </a:p>
        </p:txBody>
      </p:sp>
      <p:sp>
        <p:nvSpPr>
          <p:cNvPr id="18" name="TextBox 18"/>
          <p:cNvSpPr txBox="1"/>
          <p:nvPr/>
        </p:nvSpPr>
        <p:spPr>
          <a:xfrm>
            <a:off x="2325175" y="5041102"/>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Coordination surfaces gaps and opportunities.</a:t>
            </a:r>
          </a:p>
        </p:txBody>
      </p:sp>
      <p:sp>
        <p:nvSpPr>
          <p:cNvPr id="19" name="TextBox 19"/>
          <p:cNvSpPr txBox="1"/>
          <p:nvPr/>
        </p:nvSpPr>
        <p:spPr>
          <a:xfrm>
            <a:off x="2325175" y="6625427"/>
            <a:ext cx="6523967" cy="8509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803137"/>
                </a:solidFill>
                <a:latin typeface="Montserrat Bold"/>
                <a:ea typeface="Montserrat Bold"/>
                <a:cs typeface="Montserrat Bold"/>
                <a:sym typeface="Montserrat Bold"/>
              </a:rPr>
              <a:t>Public health translates this into data, strategy, and scale.</a:t>
            </a:r>
          </a:p>
        </p:txBody>
      </p:sp>
      <p:sp>
        <p:nvSpPr>
          <p:cNvPr id="20" name="TextBox 20"/>
          <p:cNvSpPr txBox="1"/>
          <p:nvPr/>
        </p:nvSpPr>
        <p:spPr>
          <a:xfrm>
            <a:off x="1141587" y="8209834"/>
            <a:ext cx="8355199" cy="850900"/>
          </a:xfrm>
          <a:prstGeom prst="rect">
            <a:avLst/>
          </a:prstGeom>
        </p:spPr>
        <p:txBody>
          <a:bodyPr lIns="0" tIns="0" rIns="0" bIns="0" rtlCol="0" anchor="t">
            <a:spAutoFit/>
          </a:bodyPr>
          <a:lstStyle/>
          <a:p>
            <a:pPr algn="just">
              <a:lnSpc>
                <a:spcPts val="3499"/>
              </a:lnSpc>
            </a:pPr>
            <a:r>
              <a:rPr lang="en-US" sz="2499">
                <a:solidFill>
                  <a:srgbClr val="000000"/>
                </a:solidFill>
                <a:latin typeface="Montserrat"/>
                <a:ea typeface="Montserrat"/>
                <a:cs typeface="Montserrat"/>
                <a:sym typeface="Montserrat"/>
              </a:rPr>
              <a:t>Connecting community experience with public health systems is essential.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15" name="Picture 214">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217" name="Picture 216">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219" name="Oval 218">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pic>
        <p:nvPicPr>
          <p:cNvPr id="221" name="Picture 220">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223" name="Picture 222">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12913518" y="9144000"/>
            <a:ext cx="1490601" cy="1143000"/>
          </a:xfrm>
          <a:prstGeom prst="rect">
            <a:avLst/>
          </a:prstGeom>
        </p:spPr>
      </p:pic>
      <p:sp>
        <p:nvSpPr>
          <p:cNvPr id="225" name="Rectangle 224">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5" name="Title 4">
            <a:extLst>
              <a:ext uri="{FF2B5EF4-FFF2-40B4-BE49-F238E27FC236}">
                <a16:creationId xmlns:a16="http://schemas.microsoft.com/office/drawing/2014/main" id="{F7AFBFEE-6126-CA4B-33A1-ACE8146DD499}"/>
              </a:ext>
            </a:extLst>
          </p:cNvPr>
          <p:cNvSpPr>
            <a:spLocks noGrp="1"/>
          </p:cNvSpPr>
          <p:nvPr>
            <p:ph type="title"/>
          </p:nvPr>
        </p:nvSpPr>
        <p:spPr>
          <a:xfrm>
            <a:off x="8215623" y="2061730"/>
            <a:ext cx="4984368" cy="2462981"/>
          </a:xfrm>
        </p:spPr>
        <p:txBody>
          <a:bodyPr vert="horz" lIns="137160" tIns="68580" rIns="137160" bIns="68580" rtlCol="0" anchor="t">
            <a:normAutofit/>
          </a:bodyPr>
          <a:lstStyle/>
          <a:p>
            <a:r>
              <a:rPr lang="en-US" sz="4200" b="0" dirty="0">
                <a:solidFill>
                  <a:schemeClr val="tx2"/>
                </a:solidFill>
              </a:rPr>
              <a:t>2026</a:t>
            </a:r>
          </a:p>
        </p:txBody>
      </p:sp>
      <p:sp>
        <p:nvSpPr>
          <p:cNvPr id="227" name="Rectangle 226">
            <a:extLst>
              <a:ext uri="{FF2B5EF4-FFF2-40B4-BE49-F238E27FC236}">
                <a16:creationId xmlns:a16="http://schemas.microsoft.com/office/drawing/2014/main" id="{8B552A8E-DEF9-4254-BD69-E4D91C6A1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63672"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endParaRPr lang="en-US" sz="2700">
              <a:solidFill>
                <a:prstClr val="white"/>
              </a:solidFill>
              <a:latin typeface="Century Gothic" panose="020B0502020202020204"/>
            </a:endParaRPr>
          </a:p>
        </p:txBody>
      </p:sp>
      <p:sp>
        <p:nvSpPr>
          <p:cNvPr id="3" name="Text Placeholder 2">
            <a:extLst>
              <a:ext uri="{FF2B5EF4-FFF2-40B4-BE49-F238E27FC236}">
                <a16:creationId xmlns:a16="http://schemas.microsoft.com/office/drawing/2014/main" id="{1C3D50B0-02F8-A1E6-8A67-C0B7034A4743}"/>
              </a:ext>
            </a:extLst>
          </p:cNvPr>
          <p:cNvSpPr>
            <a:spLocks noGrp="1"/>
          </p:cNvSpPr>
          <p:nvPr>
            <p:ph type="body" sz="quarter" idx="10"/>
          </p:nvPr>
        </p:nvSpPr>
        <p:spPr>
          <a:xfrm>
            <a:off x="3211299" y="3281120"/>
            <a:ext cx="13165341" cy="1441172"/>
          </a:xfrm>
        </p:spPr>
        <p:txBody>
          <a:bodyPr vert="horz" lIns="137160" tIns="68580" rIns="137160" bIns="68580" rtlCol="0" anchor="t">
            <a:normAutofit lnSpcReduction="10000"/>
          </a:bodyPr>
          <a:lstStyle/>
          <a:p>
            <a:r>
              <a:rPr lang="en-US" b="1">
                <a:solidFill>
                  <a:schemeClr val="tx1"/>
                </a:solidFill>
              </a:rPr>
              <a:t> Climate Survey</a:t>
            </a:r>
          </a:p>
          <a:p>
            <a:pPr>
              <a:buFont typeface="Wingdings 3" charset="2"/>
              <a:buChar char=""/>
            </a:pPr>
            <a:endParaRPr lang="en-US">
              <a:solidFill>
                <a:schemeClr val="tx1"/>
              </a:solidFill>
            </a:endParaRPr>
          </a:p>
        </p:txBody>
      </p:sp>
      <p:pic>
        <p:nvPicPr>
          <p:cNvPr id="4" name="Picture 3">
            <a:extLst>
              <a:ext uri="{FF2B5EF4-FFF2-40B4-BE49-F238E27FC236}">
                <a16:creationId xmlns:a16="http://schemas.microsoft.com/office/drawing/2014/main" id="{85B3E5E4-15ED-F66E-947C-6A9FDD2772EE}"/>
              </a:ext>
            </a:extLst>
          </p:cNvPr>
          <p:cNvPicPr>
            <a:picLocks noChangeAspect="1"/>
          </p:cNvPicPr>
          <p:nvPr/>
        </p:nvPicPr>
        <p:blipFill>
          <a:blip r:embed="rId8"/>
          <a:stretch>
            <a:fillRect/>
          </a:stretch>
        </p:blipFill>
        <p:spPr>
          <a:xfrm>
            <a:off x="7996655" y="5566895"/>
            <a:ext cx="2415314" cy="3248633"/>
          </a:xfrm>
          <a:prstGeom prst="rect">
            <a:avLst/>
          </a:prstGeom>
        </p:spPr>
      </p:pic>
      <p:sp>
        <p:nvSpPr>
          <p:cNvPr id="2" name="TextBox 1">
            <a:extLst>
              <a:ext uri="{FF2B5EF4-FFF2-40B4-BE49-F238E27FC236}">
                <a16:creationId xmlns:a16="http://schemas.microsoft.com/office/drawing/2014/main" id="{6F29D110-F4CE-5660-A0F0-89B557FE30FE}"/>
              </a:ext>
            </a:extLst>
          </p:cNvPr>
          <p:cNvSpPr txBox="1"/>
          <p:nvPr/>
        </p:nvSpPr>
        <p:spPr>
          <a:xfrm>
            <a:off x="5331232" y="4626153"/>
            <a:ext cx="8150060" cy="553997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en-US" sz="2700" dirty="0">
                <a:solidFill>
                  <a:prstClr val="white"/>
                </a:solidFill>
                <a:latin typeface="Century Gothic" panose="020B0502020202020204"/>
              </a:rPr>
              <a:t>Office of Emergency Preparedness &amp; Response</a:t>
            </a:r>
          </a:p>
          <a:p>
            <a:pPr defTabSz="1371600"/>
            <a:r>
              <a:rPr lang="en-US" sz="2700" dirty="0">
                <a:solidFill>
                  <a:prstClr val="white"/>
                </a:solidFill>
                <a:latin typeface="Century Gothic" panose="020B0502020202020204"/>
              </a:rPr>
              <a:t>NYC Department of Health &amp; Mental Hygiene </a:t>
            </a: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endParaRPr lang="en-US" sz="2700" dirty="0">
              <a:solidFill>
                <a:prstClr val="white"/>
              </a:solidFill>
              <a:latin typeface="Century Gothic" panose="020B0502020202020204"/>
            </a:endParaRPr>
          </a:p>
          <a:p>
            <a:pPr defTabSz="1371600"/>
            <a:endParaRPr lang="en-US" sz="2700">
              <a:solidFill>
                <a:prstClr val="white"/>
              </a:solidFill>
              <a:latin typeface="Century Gothic" panose="020B0502020202020204"/>
            </a:endParaRPr>
          </a:p>
          <a:p>
            <a:pPr defTabSz="1371600"/>
            <a:r>
              <a:rPr lang="en-US" sz="2700" dirty="0">
                <a:solidFill>
                  <a:prstClr val="white"/>
                </a:solidFill>
                <a:latin typeface="Century Gothic" panose="020B0502020202020204"/>
              </a:rPr>
              <a:t>                           Eddy Pierre</a:t>
            </a:r>
          </a:p>
          <a:p>
            <a:pPr defTabSz="1371600"/>
            <a:r>
              <a:rPr lang="en-US" sz="2700" dirty="0">
                <a:solidFill>
                  <a:prstClr val="white"/>
                </a:solidFill>
                <a:latin typeface="Century Gothic" panose="020B0502020202020204"/>
              </a:rPr>
              <a:t>                        Sarah Maloney </a:t>
            </a:r>
          </a:p>
        </p:txBody>
      </p:sp>
      <p:pic>
        <p:nvPicPr>
          <p:cNvPr id="12" name="Picture 11">
            <a:extLst>
              <a:ext uri="{FF2B5EF4-FFF2-40B4-BE49-F238E27FC236}">
                <a16:creationId xmlns:a16="http://schemas.microsoft.com/office/drawing/2014/main" id="{23FFF59A-4EDD-0FC1-F4DC-4ACD1A794FC0}"/>
              </a:ext>
            </a:extLst>
          </p:cNvPr>
          <p:cNvPicPr>
            <a:picLocks noChangeAspect="1"/>
          </p:cNvPicPr>
          <p:nvPr/>
        </p:nvPicPr>
        <p:blipFill>
          <a:blip r:embed="rId9"/>
          <a:srcRect l="17517" r="53898" b="52285"/>
          <a:stretch>
            <a:fillRect/>
          </a:stretch>
        </p:blipFill>
        <p:spPr>
          <a:xfrm>
            <a:off x="8375816" y="5729845"/>
            <a:ext cx="1634999" cy="1865423"/>
          </a:xfrm>
          <a:prstGeom prst="rect">
            <a:avLst/>
          </a:prstGeom>
        </p:spPr>
      </p:pic>
      <p:grpSp>
        <p:nvGrpSpPr>
          <p:cNvPr id="11" name="Group 10">
            <a:extLst>
              <a:ext uri="{FF2B5EF4-FFF2-40B4-BE49-F238E27FC236}">
                <a16:creationId xmlns:a16="http://schemas.microsoft.com/office/drawing/2014/main" id="{4AB11DFF-70CA-8C69-C151-FC6D262D6D10}"/>
              </a:ext>
            </a:extLst>
          </p:cNvPr>
          <p:cNvGrpSpPr/>
          <p:nvPr/>
        </p:nvGrpSpPr>
        <p:grpSpPr>
          <a:xfrm>
            <a:off x="16484434" y="9236774"/>
            <a:ext cx="1707080" cy="964871"/>
            <a:chOff x="10989622" y="6157849"/>
            <a:chExt cx="1138053" cy="643247"/>
          </a:xfrm>
        </p:grpSpPr>
        <p:sp>
          <p:nvSpPr>
            <p:cNvPr id="13" name="Rectangle 12">
              <a:extLst>
                <a:ext uri="{FF2B5EF4-FFF2-40B4-BE49-F238E27FC236}">
                  <a16:creationId xmlns:a16="http://schemas.microsoft.com/office/drawing/2014/main" id="{443BEFBA-778E-E786-517C-DD8AAAAA263F}"/>
                </a:ext>
              </a:extLst>
            </p:cNvPr>
            <p:cNvSpPr/>
            <p:nvPr/>
          </p:nvSpPr>
          <p:spPr>
            <a:xfrm>
              <a:off x="10989622" y="6157849"/>
              <a:ext cx="1138053" cy="643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entury Gothic" panose="020B0502020202020204"/>
              </a:endParaRPr>
            </a:p>
          </p:txBody>
        </p:sp>
        <p:pic>
          <p:nvPicPr>
            <p:cNvPr id="14" name="Picture 13">
              <a:extLst>
                <a:ext uri="{FF2B5EF4-FFF2-40B4-BE49-F238E27FC236}">
                  <a16:creationId xmlns:a16="http://schemas.microsoft.com/office/drawing/2014/main" id="{826DD6F9-FCA0-D1AC-CE57-782C18978D91}"/>
                </a:ext>
              </a:extLst>
            </p:cNvPr>
            <p:cNvPicPr>
              <a:picLocks noChangeAspect="1"/>
            </p:cNvPicPr>
            <p:nvPr/>
          </p:nvPicPr>
          <p:blipFill>
            <a:blip r:embed="rId10"/>
            <a:stretch>
              <a:fillRect/>
            </a:stretch>
          </p:blipFill>
          <p:spPr>
            <a:xfrm>
              <a:off x="11058587" y="6258296"/>
              <a:ext cx="1000125" cy="457200"/>
            </a:xfrm>
            <a:prstGeom prst="rect">
              <a:avLst/>
            </a:prstGeom>
          </p:spPr>
        </p:pic>
      </p:grpSp>
    </p:spTree>
    <p:extLst>
      <p:ext uri="{BB962C8B-B14F-4D97-AF65-F5344CB8AC3E}">
        <p14:creationId xmlns:p14="http://schemas.microsoft.com/office/powerpoint/2010/main" val="151699960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tnerships New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5279</Words>
  <Application>Microsoft Office PowerPoint</Application>
  <PresentationFormat>Custom</PresentationFormat>
  <Paragraphs>730</Paragraphs>
  <Slides>42</Slides>
  <Notes>33</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Office Theme</vt:lpstr>
      <vt:lpstr>Partnerships New Theme</vt:lpstr>
      <vt:lpstr>Retrospect</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2026</vt:lpstr>
      <vt:lpstr>Community Operations,  Health Department's Office of Emergency Preparedness and Response (OEPR)</vt:lpstr>
      <vt:lpstr>PowerPoint Presentation</vt:lpstr>
      <vt:lpstr>PowerPoint Presentation</vt:lpstr>
      <vt:lpstr> </vt:lpstr>
      <vt:lpstr>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Communities for Climate Health  Coalition (CCC)</vt:lpstr>
      <vt:lpstr>Thank you</vt:lpstr>
      <vt:lpstr>PowerPoint Presentation</vt:lpstr>
      <vt:lpstr>Climate Change and Public Health </vt:lpstr>
      <vt:lpstr>Partnerships for Community Wellness </vt:lpstr>
      <vt:lpstr>What We Do </vt:lpstr>
      <vt:lpstr>Values and Guiding Principles </vt:lpstr>
      <vt:lpstr>PowerPoint Presentation</vt:lpstr>
      <vt:lpstr>Climate Justice </vt:lpstr>
      <vt:lpstr>Staten Island Context </vt:lpstr>
      <vt:lpstr>Climate Hazards </vt:lpstr>
      <vt:lpstr>Collective Response </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HCC Conference</dc:title>
  <cp:lastModifiedBy>Michelle Bascome</cp:lastModifiedBy>
  <cp:revision>8</cp:revision>
  <dcterms:created xsi:type="dcterms:W3CDTF">2006-08-16T00:00:00Z</dcterms:created>
  <dcterms:modified xsi:type="dcterms:W3CDTF">2026-04-08T15:39:05Z</dcterms:modified>
  <dc:identifier>DAHF5yOy6Pw</dc:identifier>
</cp:coreProperties>
</file>