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image" ContentType="image/jpg"/>
  <Default Extension="jpg" ContentType="image/jpeg"/>
  <Default Extension="emf" ContentType="image/x-emf"/>
  <Default Extension="bin" ContentType="application/vnd.openxmlformats-officedocument.spreadsheetml.sheet"/>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5.xml" ContentType="application/vnd.openxmlformats-officedocument.presentationml.slideLayout+xml"/>
  <Override PartName="/ppt/slideLayouts/slideLayout38.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notesSlides/notesSlide2.xml" ContentType="application/vnd.openxmlformats-officedocument.presentationml.notes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Slides/notesSlide3.xml" ContentType="application/vnd.openxmlformats-officedocument.presentationml.notesSlide+xml"/>
  <Override PartName="/ppt/slides/slide34.xml" ContentType="application/vnd.openxmlformats-officedocument.presentationml.slide+xml"/>
  <Override PartName="/ppt/slides/slide35.xml" ContentType="application/vnd.openxmlformats-officedocument.presentationml.slide+xml"/>
  <Override PartName="/ppt/notesSlides/notesSlide4.xml" ContentType="application/vnd.openxmlformats-officedocument.presentationml.notesSlide+xml"/>
  <Override PartName="/ppt/tableStyles.xml" ContentType="application/vnd.openxmlformats-officedocument.presentationml.tableStyles+xml"/>
  <Override PartName="/ppt/slides/slide36.xml" ContentType="application/vnd.openxmlformats-officedocument.presentationml.slide+xml"/>
  <Override PartName="/ppt/notesSlides/notesSlide5.xml" ContentType="application/vnd.openxmlformats-officedocument.presentationml.notes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Slides/notesSlide6.xml" ContentType="application/vnd.openxmlformats-officedocument.presentationml.notes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Slides/notesSlide7.xml" ContentType="application/vnd.openxmlformats-officedocument.presentationml.notes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Slides/notesSlide8.xml" ContentType="application/vnd.openxmlformats-officedocument.presentationml.notesSlide+xml"/>
  <Override PartName="/ppt/slides/slide53.xml" ContentType="application/vnd.openxmlformats-officedocument.presentationml.slide+xml"/>
  <Override PartName="/ppt/notesSlides/notesSlide9.xml" ContentType="application/vnd.openxmlformats-officedocument.presentationml.notesSlide+xml"/>
  <Override PartName="/ppt/slides/slide54.xml" ContentType="application/vnd.openxmlformats-officedocument.presentationml.slide+xml"/>
  <Override PartName="/ppt/notesSlides/notesSlide10.xml" ContentType="application/vnd.openxmlformats-officedocument.presentationml.notesSlide+xml"/>
  <Override PartName="/ppt/slides/slide55.xml" ContentType="application/vnd.openxmlformats-officedocument.presentationml.slide+xml"/>
  <Override PartName="/ppt/notesSlides/notesSlide11.xml" ContentType="application/vnd.openxmlformats-officedocument.presentationml.notesSlide+xml"/>
  <Override PartName="/ppt/slides/slide56.xml" ContentType="application/vnd.openxmlformats-officedocument.presentationml.slide+xml"/>
  <Override PartName="/ppt/notesSlides/notesSlide12.xml" ContentType="application/vnd.openxmlformats-officedocument.presentationml.notesSlide+xml"/>
  <Override PartName="/ppt/slides/slide57.xml" ContentType="application/vnd.openxmlformats-officedocument.presentationml.slide+xml"/>
  <Override PartName="/ppt/slides/slide58.xml" ContentType="application/vnd.openxmlformats-officedocument.presentationml.slide+xml"/>
  <Override PartName="/ppt/notesSlides/notesSlide13.xml" ContentType="application/vnd.openxmlformats-officedocument.presentationml.notes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Slides/notesSlide14.xml" ContentType="application/vnd.openxmlformats-officedocument.presentationml.notesSlide+xml"/>
  <Override PartName="/ppt/slides/slide62.xml" ContentType="application/vnd.openxmlformats-officedocument.presentationml.slide+xml"/>
  <Override PartName="/ppt/notesSlides/notesSlide15.xml" ContentType="application/vnd.openxmlformats-officedocument.presentationml.notesSlide+xml"/>
  <Override PartName="/ppt/slides/slide63.xml" ContentType="application/vnd.openxmlformats-officedocument.presentationml.slide+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Masters/slideMaster9.xml" ContentType="application/vnd.openxmlformats-officedocument.presentationml.slideMaster+xml"/>
  <Override PartName="/ppt/slideMasters/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s/slide64.xml" ContentType="application/vnd.openxmlformats-officedocument.presentationml.slide+xml"/>
  <Override PartName="/ppt/notesSlides/notesSlide16.xml" ContentType="application/vnd.openxmlformats-officedocument.presentationml.notesSlide+xml"/>
  <Override PartName="/ppt/slides/slide65.xml" ContentType="application/vnd.openxmlformats-officedocument.presentationml.slide+xml"/>
  <Override PartName="/ppt/notesSlides/notesSlide17.xml" ContentType="application/vnd.openxmlformats-officedocument.presentationml.notesSlide+xml"/>
  <Override PartName="/ppt/slides/slide66.xml" ContentType="application/vnd.openxmlformats-officedocument.presentationml.slide+xml"/>
  <Override PartName="/ppt/notesSlides/notesSlide18.xml" ContentType="application/vnd.openxmlformats-officedocument.presentationml.notesSlide+xml"/>
  <Override PartName="/ppt/slides/slide67.xml" ContentType="application/vnd.openxmlformats-officedocument.presentationml.slide+xml"/>
  <Override PartName="/ppt/notesSlides/notesSlide19.xml" ContentType="application/vnd.openxmlformats-officedocument.presentationml.notesSlide+xml"/>
  <Override PartName="/ppt/slides/slide68.xml" ContentType="application/vnd.openxmlformats-officedocument.presentationml.slide+xml"/>
  <Override PartName="/ppt/notesSlides/notesSlide20.xml" ContentType="application/vnd.openxmlformats-officedocument.presentationml.notes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Slides/notesSlide22.xml" ContentType="application/vnd.openxmlformats-officedocument.presentationml.notesSlide+xml"/>
  <Override PartName="/ppt/slides/slide77.xml" ContentType="application/vnd.openxmlformats-officedocument.presentationml.slide+xml"/>
  <Override PartName="/ppt/slides/slide78.xml" ContentType="application/vnd.openxmlformats-officedocument.presentationml.slide+xml"/>
  <Override PartName="/ppt/notesSlides/notesSlide23.xml" ContentType="application/vnd.openxmlformats-officedocument.presentationml.notes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Slides/notesSlide24.xml" ContentType="application/vnd.openxmlformats-officedocument.presentationml.notesSlide+xml"/>
  <Override PartName="/ppt/slides/slide85.xml" ContentType="application/vnd.openxmlformats-officedocument.presentationml.slide+xml"/>
  <Override PartName="/ppt/notesSlides/notesSlide25.xml" ContentType="application/vnd.openxmlformats-officedocument.presentationml.notesSlide+xml"/>
  <Override PartName="/ppt/slides/slide86.xml" ContentType="application/vnd.openxmlformats-officedocument.presentationml.slide+xml"/>
  <Override PartName="/ppt/notesSlides/notesSlide26.xml" ContentType="application/vnd.openxmlformats-officedocument.presentationml.notesSlide+xml"/>
  <Override PartName="/ppt/slides/slide87.xml" ContentType="application/vnd.openxmlformats-officedocument.presentationml.slide+xml"/>
  <Override PartName="/ppt/notesSlides/notesSlide27.xml" ContentType="application/vnd.openxmlformats-officedocument.presentationml.notesSlide+xml"/>
  <Override PartName="/ppt/slides/slide88.xml" ContentType="application/vnd.openxmlformats-officedocument.presentationml.slide+xml"/>
  <Override PartName="/ppt/notesSlides/notesSlide28.xml" ContentType="application/vnd.openxmlformats-officedocument.presentationml.notesSlide+xml"/>
  <Override PartName="/ppt/slides/slide89.xml" ContentType="application/vnd.openxmlformats-officedocument.presentationml.slide+xml"/>
  <Override PartName="/ppt/notesSlides/notesSlide29.xml" ContentType="application/vnd.openxmlformats-officedocument.presentationml.notesSlide+xml"/>
  <Override PartName="/ppt/slides/slide90.xml" ContentType="application/vnd.openxmlformats-officedocument.presentationml.slide+xml"/>
  <Override PartName="/ppt/notesSlides/notesSlide30.xml" ContentType="application/vnd.openxmlformats-officedocument.presentationml.notesSlide+xml"/>
  <Override PartName="/ppt/slides/slide91.xml" ContentType="application/vnd.openxmlformats-officedocument.presentationml.slide+xml"/>
  <Override PartName="/ppt/slides/slide92.xml" ContentType="application/vnd.openxmlformats-officedocument.presentationml.slide+xml"/>
  <Override PartName="/ppt/notesSlides/notesSlide31.xml" ContentType="application/vnd.openxmlformats-officedocument.presentationml.notes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charts/chart1.xml" ContentType="application/vnd.openxmlformats-officedocument.drawingml.chart+xml"/>
  <Override PartName="/ppt/slides/slide104.xml" ContentType="application/vnd.openxmlformats-officedocument.presentationml.slide+xml"/>
  <Override PartName="/ppt/slides/charts/chart2.xml" ContentType="application/vnd.openxmlformats-officedocument.drawingml.chart+xml"/>
  <Override PartName="/ppt/slides/slide105.xml" ContentType="application/vnd.openxmlformats-officedocument.presentationml.slide+xml"/>
  <Override PartName="/ppt/slides/charts/chart3.xml" ContentType="application/vnd.openxmlformats-officedocument.drawingml.chart+xml"/>
  <Override PartName="/ppt/slides/slide106.xml" ContentType="application/vnd.openxmlformats-officedocument.presentationml.slide+xml"/>
  <Override PartName="/ppt/slides/charts/chart4.xml" ContentType="application/vnd.openxmlformats-officedocument.drawingml.chart+xml"/>
  <Override PartName="/ppt/slides/slide107.xml" ContentType="application/vnd.openxmlformats-officedocument.presentationml.slide+xml"/>
  <Override PartName="/ppt/slides/slide108.xml" ContentType="application/vnd.openxmlformats-officedocument.presentationml.slide+xml"/>
  <Override PartName="/ppt/slides/charts/chart5.xml" ContentType="application/vnd.openxmlformats-officedocument.drawingml.chart+xml"/>
  <Override PartName="/ppt/notesSlides/notesSlide32.xml" ContentType="application/vnd.openxmlformats-officedocument.presentationml.notesSlide+xml"/>
  <Override PartName="/ppt/slides/slide109.xml" ContentType="application/vnd.openxmlformats-officedocument.presentationml.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officeDocument" Target="/ppt/presentation.xml" Id="R25576397565d4ef1" /><Relationship Type="http://schemas.openxmlformats.org/package/2006/relationships/metadata/core-properties" Target="/docProps/core.xml" Id="R505ae5d135fd4871" /><Relationship Type="http://schemas.openxmlformats.org/officeDocument/2006/relationships/extended-properties" Target="/docProps/app.xml" Id="R5d4632d1317a4f8d" /><Relationship Type="http://schemas.openxmlformats.org/officeDocument/2006/relationships/custom-properties" Target="/docProps/custom.xml" Id="R82000cc30d3742b7"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b00b8c9b7a214eba"/>
    <p:sldMasterId id="2147483666" r:id="R7469f782eb844d42"/>
    <p:sldMasterId id="2147483678" r:id="R7f101dff0fff4923"/>
    <p:sldMasterId id="2147483699" r:id="Rbd06f292c15846a5"/>
    <p:sldMasterId id="2147483702" r:id="R6f13691d35f846cd"/>
    <p:sldMasterId id="2147483708" r:id="Rb1527ac719624066"/>
    <p:sldMasterId id="2147483711" r:id="R960d27b0072d45ab"/>
    <p:sldMasterId id="2147483717" r:id="R26addb7aea15441e"/>
  </p:sldMasterIdLst>
  <p:notesMasterIdLst>
    <p:notesMasterId r:id="R74ed2a558ae245ee"/>
  </p:notesMasterIdLst>
  <p:sldIdLst>
    <p:sldId id="256" r:id="R66cb1ce55b2142c9"/>
    <p:sldId id="257" r:id="R79639d89b9424179"/>
    <p:sldId id="258" r:id="Red774e2ff6ea485e"/>
    <p:sldId id="259" r:id="R9f0dd53175d74497"/>
    <p:sldId id="260" r:id="R81ae58072d314513"/>
    <p:sldId id="261" r:id="R7ff5d6f00d154ba9"/>
    <p:sldId id="262" r:id="R7e2e85c027cc4595"/>
    <p:sldId id="263" r:id="R2625311aa13f4700"/>
    <p:sldId id="264" r:id="Rbd7b9822cd7f42d8"/>
    <p:sldId id="265" r:id="Rccca104f77da4945"/>
    <p:sldId id="266" r:id="R6defdbe15b1247fb"/>
    <p:sldId id="267" r:id="R87e7b13b05374bef"/>
    <p:sldId id="268" r:id="R21a9de20b10848f2"/>
    <p:sldId id="269" r:id="Rfd7080796bb84d8a"/>
    <p:sldId id="270" r:id="R6f3bffafbb7b4d5f"/>
    <p:sldId id="271" r:id="R00212051016e4cab"/>
    <p:sldId id="272" r:id="Ra8d2232a7e31475f"/>
    <p:sldId id="273" r:id="R4184045594974c03"/>
    <p:sldId id="274" r:id="Ra52010ff1c4b4758"/>
    <p:sldId id="275" r:id="R5549d36eb0ca44fd"/>
    <p:sldId id="276" r:id="R1d5ed6362081459a"/>
    <p:sldId id="277" r:id="Rbe3011fdce424c60"/>
    <p:sldId id="278" r:id="Rdcc8719760d64944"/>
    <p:sldId id="279" r:id="R14b9bf206aab42e0"/>
    <p:sldId id="280" r:id="R4fd19ec6b03d42bc"/>
    <p:sldId id="281" r:id="Rb9abdc21be5e432a"/>
    <p:sldId id="282" r:id="R813fbcb4df234629"/>
    <p:sldId id="283" r:id="R67cfb357dbfe4751"/>
    <p:sldId id="284" r:id="Rfc9adc79956448e5"/>
    <p:sldId id="285" r:id="R7e57daa0ea504152"/>
    <p:sldId id="286" r:id="Ra39b866a71ff4502"/>
    <p:sldId id="287" r:id="R63d1aa3f9b074ff5"/>
    <p:sldId id="288" r:id="Rf2a4ee20558f436c"/>
    <p:sldId id="289" r:id="R2722adf003b44976"/>
    <p:sldId id="290" r:id="Rdb71463d1520446d"/>
    <p:sldId id="291" r:id="R28e37c9bbaca4df9"/>
    <p:sldId id="292" r:id="R9d31fc0d7c00460c"/>
    <p:sldId id="293" r:id="Re5e8504e36f248a0"/>
    <p:sldId id="294" r:id="Ra3345b6b82be4f74"/>
    <p:sldId id="295" r:id="R7b7fe52d60c241e9"/>
    <p:sldId id="296" r:id="Rb7c8f4656eef4e03"/>
    <p:sldId id="297" r:id="R59d8582f1d6c4e5d"/>
    <p:sldId id="298" r:id="R5eb2152a18724d89"/>
    <p:sldId id="299" r:id="R0962e3049e9f40ae"/>
    <p:sldId id="300" r:id="R9ad2a9e3cdb44395"/>
    <p:sldId id="301" r:id="R93475565a3a84677"/>
    <p:sldId id="302" r:id="R5987ac8b45314e5d"/>
    <p:sldId id="303" r:id="Rbbe679c91c3e49db"/>
    <p:sldId id="304" r:id="Rd6c9eaea61644dfa"/>
    <p:sldId id="305" r:id="Rb5ea22364df34e60"/>
    <p:sldId id="306" r:id="Red5293e8b91e4b04"/>
    <p:sldId id="307" r:id="Rd67afd01d29a4ec7"/>
    <p:sldId id="308" r:id="R42ecddb66a2546c1"/>
    <p:sldId id="309" r:id="R951d8237e140414b"/>
    <p:sldId id="310" r:id="Rd2e326dea45141f0"/>
    <p:sldId id="311" r:id="Rcd3e34804ee44430"/>
    <p:sldId id="312" r:id="Ra56e3154a2014d36"/>
    <p:sldId id="313" r:id="R763a030520b0494a"/>
    <p:sldId id="314" r:id="Ra747ecfa512648e2"/>
    <p:sldId id="315" r:id="R923dc01eb3e14759"/>
    <p:sldId id="316" r:id="Ra33b73e5531b4b8c"/>
    <p:sldId id="317" r:id="Rcc9d8b3fa98d47cc"/>
    <p:sldId id="318" r:id="R3235c01e69134635"/>
    <p:sldId id="319" r:id="R6da13877ce7e405a"/>
    <p:sldId id="320" r:id="Re68dac1e3ec14f3f"/>
    <p:sldId id="321" r:id="Rb81c2782bfbc4c08"/>
    <p:sldId id="322" r:id="Rd3192c787b874e6f"/>
    <p:sldId id="323" r:id="Rc41f69b815284318"/>
    <p:sldId id="324" r:id="R45a16c94724f4e21"/>
    <p:sldId id="325" r:id="R47a39a0f120c456c"/>
    <p:sldId id="326" r:id="R37b6e82b94354125"/>
    <p:sldId id="327" r:id="R93315226d98747a0"/>
    <p:sldId id="328" r:id="R8a8196713e2c4348"/>
    <p:sldId id="329" r:id="R5e39fc8749db44fe"/>
    <p:sldId id="330" r:id="Rbf467e3866e645df"/>
    <p:sldId id="331" r:id="Rc14dce5a84f94524"/>
    <p:sldId id="332" r:id="R5f518fdd2b934ba0"/>
    <p:sldId id="333" r:id="Ree458785752e4859"/>
    <p:sldId id="334" r:id="Rcd728eeffcb045aa"/>
    <p:sldId id="335" r:id="R57b1936699e64b56"/>
    <p:sldId id="336" r:id="R50a9a5b4906e4861"/>
    <p:sldId id="337" r:id="Rf2fbdb8d14c34117"/>
    <p:sldId id="338" r:id="R406f1860821e4aea"/>
    <p:sldId id="339" r:id="R848595369d7e455f"/>
    <p:sldId id="340" r:id="R5db439f952684b1f"/>
    <p:sldId id="341" r:id="Rba6135149a8c4390"/>
    <p:sldId id="342" r:id="R01342ee104f14508"/>
    <p:sldId id="343" r:id="R9d5db282fd4d46e4"/>
    <p:sldId id="344" r:id="Rae907f6c37b44d8c"/>
    <p:sldId id="345" r:id="R072624caa4c04cf1"/>
    <p:sldId id="346" r:id="Rf2421b4fcb6249a3"/>
    <p:sldId id="347" r:id="R3d87b34c74444623"/>
    <p:sldId id="348" r:id="Rd83b8a0a6dae43ff"/>
    <p:sldId id="349" r:id="Rf3a6e379cc4f424e"/>
    <p:sldId id="350" r:id="R9188e03009a54da0"/>
    <p:sldId id="351" r:id="Rbb8202f8f8704fa7"/>
    <p:sldId id="352" r:id="R5f7f43f21b214bef"/>
    <p:sldId id="353" r:id="R982f96bd5f2748ce"/>
    <p:sldId id="354" r:id="Rabe4681a68434b22"/>
    <p:sldId id="355" r:id="R5e13116e11b34980"/>
    <p:sldId id="356" r:id="Rad8d9a54b9bf4e2d"/>
    <p:sldId id="357" r:id="R9da40fb55b9c47b0"/>
    <p:sldId id="358" r:id="R7d069f9d0ac04821"/>
    <p:sldId id="359" r:id="Rc4fd0b189bed4b61"/>
    <p:sldId id="360" r:id="R94af9d7de75147b1"/>
    <p:sldId id="361" r:id="Rdf2f7ec8cda040f8"/>
    <p:sldId id="362" r:id="R87d6a05bf69440e4"/>
    <p:sldId id="363" r:id="R571826ea0d354446"/>
    <p:sldId id="364" r:id="R2da7ce13c9554e8e"/>
  </p:sldIdLst>
  <p:sldSz cx="12192000" cy="6858000"/>
  <p:notesSz cx="6858000" cy="91440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74ed2a558ae245ee" /><Relationship Type="http://schemas.openxmlformats.org/officeDocument/2006/relationships/presProps" Target="/ppt/presProps.xml" Id="R0ba95bfe1e014954" /><Relationship Type="http://schemas.openxmlformats.org/officeDocument/2006/relationships/viewProps" Target="/ppt/viewProps.xml" Id="R5ca45429e603462b" /><Relationship Type="http://schemas.openxmlformats.org/officeDocument/2006/relationships/slideMaster" Target="/ppt/slideMasters/slideMaster1.xml" Id="Rb00b8c9b7a214eba" /><Relationship Type="http://schemas.openxmlformats.org/officeDocument/2006/relationships/theme" Target="/ppt/slideMasters/theme/theme2.xml" Id="R5b00ecf4ec944e83" /><Relationship Type="http://schemas.openxmlformats.org/officeDocument/2006/relationships/slideMaster" Target="/ppt/slideMasters/slideMaster3.xml" Id="R7469f782eb844d42" /><Relationship Type="http://schemas.openxmlformats.org/officeDocument/2006/relationships/slideMaster" Target="/ppt/slideMasters/slideMaster4.xml" Id="R7f101dff0fff4923" /><Relationship Type="http://schemas.openxmlformats.org/officeDocument/2006/relationships/slide" Target="/ppt/slides/slide1.xml" Id="R66cb1ce55b2142c9" /><Relationship Type="http://schemas.openxmlformats.org/officeDocument/2006/relationships/slide" Target="/ppt/slides/slide2.xml" Id="R79639d89b9424179" /><Relationship Type="http://schemas.openxmlformats.org/officeDocument/2006/relationships/slide" Target="/ppt/slides/slide3.xml" Id="Red774e2ff6ea485e" /><Relationship Type="http://schemas.openxmlformats.org/officeDocument/2006/relationships/slide" Target="/ppt/slides/slide4.xml" Id="R9f0dd53175d74497" /><Relationship Type="http://schemas.openxmlformats.org/officeDocument/2006/relationships/slide" Target="/ppt/slides/slide5.xml" Id="R81ae58072d314513" /><Relationship Type="http://schemas.openxmlformats.org/officeDocument/2006/relationships/slide" Target="/ppt/slides/slide6.xml" Id="R7ff5d6f00d154ba9" /><Relationship Type="http://schemas.openxmlformats.org/officeDocument/2006/relationships/slide" Target="/ppt/slides/slide7.xml" Id="R7e2e85c027cc4595" /><Relationship Type="http://schemas.openxmlformats.org/officeDocument/2006/relationships/slide" Target="/ppt/slides/slide8.xml" Id="R2625311aa13f4700" /><Relationship Type="http://schemas.openxmlformats.org/officeDocument/2006/relationships/slide" Target="/ppt/slides/slide9.xml" Id="Rbd7b9822cd7f42d8" /><Relationship Type="http://schemas.openxmlformats.org/officeDocument/2006/relationships/slide" Target="/ppt/slides/slide10.xml" Id="Rccca104f77da4945" /><Relationship Type="http://schemas.openxmlformats.org/officeDocument/2006/relationships/slide" Target="/ppt/slides/slide11.xml" Id="R6defdbe15b1247fb" /><Relationship Type="http://schemas.openxmlformats.org/officeDocument/2006/relationships/slide" Target="/ppt/slides/slide12.xml" Id="R87e7b13b05374bef" /><Relationship Type="http://schemas.openxmlformats.org/officeDocument/2006/relationships/slide" Target="/ppt/slides/slide13.xml" Id="R21a9de20b10848f2" /><Relationship Type="http://schemas.openxmlformats.org/officeDocument/2006/relationships/slide" Target="/ppt/slides/slide14.xml" Id="Rfd7080796bb84d8a" /><Relationship Type="http://schemas.openxmlformats.org/officeDocument/2006/relationships/slide" Target="/ppt/slides/slide15.xml" Id="R6f3bffafbb7b4d5f" /><Relationship Type="http://schemas.openxmlformats.org/officeDocument/2006/relationships/slide" Target="/ppt/slides/slide16.xml" Id="R00212051016e4cab" /><Relationship Type="http://schemas.openxmlformats.org/officeDocument/2006/relationships/slide" Target="/ppt/slides/slide17.xml" Id="Ra8d2232a7e31475f" /><Relationship Type="http://schemas.openxmlformats.org/officeDocument/2006/relationships/slide" Target="/ppt/slides/slide18.xml" Id="R4184045594974c03" /><Relationship Type="http://schemas.openxmlformats.org/officeDocument/2006/relationships/slide" Target="/ppt/slides/slide19.xml" Id="Ra52010ff1c4b4758" /><Relationship Type="http://schemas.openxmlformats.org/officeDocument/2006/relationships/slide" Target="/ppt/slides/slide20.xml" Id="R5549d36eb0ca44fd" /><Relationship Type="http://schemas.openxmlformats.org/officeDocument/2006/relationships/slide" Target="/ppt/slides/slide21.xml" Id="R1d5ed6362081459a" /><Relationship Type="http://schemas.openxmlformats.org/officeDocument/2006/relationships/slide" Target="/ppt/slides/slide22.xml" Id="Rbe3011fdce424c60" /><Relationship Type="http://schemas.openxmlformats.org/officeDocument/2006/relationships/slide" Target="/ppt/slides/slide23.xml" Id="Rdcc8719760d64944" /><Relationship Type="http://schemas.openxmlformats.org/officeDocument/2006/relationships/slide" Target="/ppt/slides/slide24.xml" Id="R14b9bf206aab42e0" /><Relationship Type="http://schemas.openxmlformats.org/officeDocument/2006/relationships/slide" Target="/ppt/slides/slide25.xml" Id="R4fd19ec6b03d42bc" /><Relationship Type="http://schemas.openxmlformats.org/officeDocument/2006/relationships/slide" Target="/ppt/slides/slide26.xml" Id="Rb9abdc21be5e432a" /><Relationship Type="http://schemas.openxmlformats.org/officeDocument/2006/relationships/slide" Target="/ppt/slides/slide27.xml" Id="R813fbcb4df234629" /><Relationship Type="http://schemas.openxmlformats.org/officeDocument/2006/relationships/slide" Target="/ppt/slides/slide28.xml" Id="R67cfb357dbfe4751" /><Relationship Type="http://schemas.openxmlformats.org/officeDocument/2006/relationships/slide" Target="/ppt/slides/slide29.xml" Id="Rfc9adc79956448e5" /><Relationship Type="http://schemas.openxmlformats.org/officeDocument/2006/relationships/slide" Target="/ppt/slides/slide30.xml" Id="R7e57daa0ea504152" /><Relationship Type="http://schemas.openxmlformats.org/officeDocument/2006/relationships/slide" Target="/ppt/slides/slide31.xml" Id="Ra39b866a71ff4502" /><Relationship Type="http://schemas.openxmlformats.org/officeDocument/2006/relationships/slide" Target="/ppt/slides/slide32.xml" Id="R63d1aa3f9b074ff5" /><Relationship Type="http://schemas.openxmlformats.org/officeDocument/2006/relationships/slide" Target="/ppt/slides/slide33.xml" Id="Rf2a4ee20558f436c" /><Relationship Type="http://schemas.openxmlformats.org/officeDocument/2006/relationships/slide" Target="/ppt/slides/slide34.xml" Id="R2722adf003b44976" /><Relationship Type="http://schemas.openxmlformats.org/officeDocument/2006/relationships/slide" Target="/ppt/slides/slide35.xml" Id="Rdb71463d1520446d" /><Relationship Type="http://schemas.openxmlformats.org/officeDocument/2006/relationships/tableStyles" Target="/ppt/tableStyles.xml" Id="Raadf141200c448a7" /><Relationship Type="http://schemas.openxmlformats.org/officeDocument/2006/relationships/slide" Target="/ppt/slides/slide36.xml" Id="R28e37c9bbaca4df9" /><Relationship Type="http://schemas.openxmlformats.org/officeDocument/2006/relationships/slide" Target="/ppt/slides/slide37.xml" Id="R9d31fc0d7c00460c" /><Relationship Type="http://schemas.openxmlformats.org/officeDocument/2006/relationships/slide" Target="/ppt/slides/slide38.xml" Id="Re5e8504e36f248a0" /><Relationship Type="http://schemas.openxmlformats.org/officeDocument/2006/relationships/slide" Target="/ppt/slides/slide39.xml" Id="Ra3345b6b82be4f74" /><Relationship Type="http://schemas.openxmlformats.org/officeDocument/2006/relationships/slide" Target="/ppt/slides/slide40.xml" Id="R7b7fe52d60c241e9" /><Relationship Type="http://schemas.openxmlformats.org/officeDocument/2006/relationships/slide" Target="/ppt/slides/slide41.xml" Id="Rb7c8f4656eef4e03" /><Relationship Type="http://schemas.openxmlformats.org/officeDocument/2006/relationships/slide" Target="/ppt/slides/slide42.xml" Id="R59d8582f1d6c4e5d" /><Relationship Type="http://schemas.openxmlformats.org/officeDocument/2006/relationships/slide" Target="/ppt/slides/slide43.xml" Id="R5eb2152a18724d89" /><Relationship Type="http://schemas.openxmlformats.org/officeDocument/2006/relationships/slide" Target="/ppt/slides/slide44.xml" Id="R0962e3049e9f40ae" /><Relationship Type="http://schemas.openxmlformats.org/officeDocument/2006/relationships/slide" Target="/ppt/slides/slide45.xml" Id="R9ad2a9e3cdb44395" /><Relationship Type="http://schemas.openxmlformats.org/officeDocument/2006/relationships/slide" Target="/ppt/slides/slide46.xml" Id="R93475565a3a84677" /><Relationship Type="http://schemas.openxmlformats.org/officeDocument/2006/relationships/slide" Target="/ppt/slides/slide47.xml" Id="R5987ac8b45314e5d" /><Relationship Type="http://schemas.openxmlformats.org/officeDocument/2006/relationships/slide" Target="/ppt/slides/slide48.xml" Id="Rbbe679c91c3e49db" /><Relationship Type="http://schemas.openxmlformats.org/officeDocument/2006/relationships/slide" Target="/ppt/slides/slide49.xml" Id="Rd6c9eaea61644dfa" /><Relationship Type="http://schemas.openxmlformats.org/officeDocument/2006/relationships/slide" Target="/ppt/slides/slide50.xml" Id="Rb5ea22364df34e60" /><Relationship Type="http://schemas.openxmlformats.org/officeDocument/2006/relationships/slide" Target="/ppt/slides/slide51.xml" Id="Red5293e8b91e4b04" /><Relationship Type="http://schemas.openxmlformats.org/officeDocument/2006/relationships/slide" Target="/ppt/slides/slide52.xml" Id="Rd67afd01d29a4ec7" /><Relationship Type="http://schemas.openxmlformats.org/officeDocument/2006/relationships/slide" Target="/ppt/slides/slide53.xml" Id="R42ecddb66a2546c1" /><Relationship Type="http://schemas.openxmlformats.org/officeDocument/2006/relationships/slide" Target="/ppt/slides/slide54.xml" Id="R951d8237e140414b" /><Relationship Type="http://schemas.openxmlformats.org/officeDocument/2006/relationships/slide" Target="/ppt/slides/slide55.xml" Id="Rd2e326dea45141f0" /><Relationship Type="http://schemas.openxmlformats.org/officeDocument/2006/relationships/slide" Target="/ppt/slides/slide56.xml" Id="Rcd3e34804ee44430" /><Relationship Type="http://schemas.openxmlformats.org/officeDocument/2006/relationships/slide" Target="/ppt/slides/slide57.xml" Id="Ra56e3154a2014d36" /><Relationship Type="http://schemas.openxmlformats.org/officeDocument/2006/relationships/slide" Target="/ppt/slides/slide58.xml" Id="R763a030520b0494a" /><Relationship Type="http://schemas.openxmlformats.org/officeDocument/2006/relationships/slide" Target="/ppt/slides/slide59.xml" Id="Ra747ecfa512648e2" /><Relationship Type="http://schemas.openxmlformats.org/officeDocument/2006/relationships/slide" Target="/ppt/slides/slide60.xml" Id="R923dc01eb3e14759" /><Relationship Type="http://schemas.openxmlformats.org/officeDocument/2006/relationships/slide" Target="/ppt/slides/slide61.xml" Id="Ra33b73e5531b4b8c" /><Relationship Type="http://schemas.openxmlformats.org/officeDocument/2006/relationships/slide" Target="/ppt/slides/slide62.xml" Id="Rcc9d8b3fa98d47cc" /><Relationship Type="http://schemas.openxmlformats.org/officeDocument/2006/relationships/slide" Target="/ppt/slides/slide63.xml" Id="R3235c01e69134635" /><Relationship Type="http://schemas.openxmlformats.org/officeDocument/2006/relationships/slideMaster" Target="/ppt/slideMasters/slideMaster5.xml" Id="Rbd06f292c15846a5" /><Relationship Type="http://schemas.openxmlformats.org/officeDocument/2006/relationships/slideMaster" Target="/ppt/slideMasters/slideMaster6.xml" Id="R6f13691d35f846cd" /><Relationship Type="http://schemas.openxmlformats.org/officeDocument/2006/relationships/slideMaster" Target="/ppt/slideMasters/slideMaster7.xml" Id="Rb1527ac719624066" /><Relationship Type="http://schemas.openxmlformats.org/officeDocument/2006/relationships/slideMaster" Target="/ppt/slideMasters/slideMaster8.xml" Id="R960d27b0072d45ab" /><Relationship Type="http://schemas.openxmlformats.org/officeDocument/2006/relationships/slideMaster" Target="/ppt/slideMasters/slideMaster9.xml" Id="R26addb7aea15441e" /><Relationship Type="http://schemas.openxmlformats.org/officeDocument/2006/relationships/slide" Target="/ppt/slides/slide64.xml" Id="R6da13877ce7e405a" /><Relationship Type="http://schemas.openxmlformats.org/officeDocument/2006/relationships/slide" Target="/ppt/slides/slide65.xml" Id="Re68dac1e3ec14f3f" /><Relationship Type="http://schemas.openxmlformats.org/officeDocument/2006/relationships/slide" Target="/ppt/slides/slide66.xml" Id="Rb81c2782bfbc4c08" /><Relationship Type="http://schemas.openxmlformats.org/officeDocument/2006/relationships/slide" Target="/ppt/slides/slide67.xml" Id="Rd3192c787b874e6f" /><Relationship Type="http://schemas.openxmlformats.org/officeDocument/2006/relationships/slide" Target="/ppt/slides/slide68.xml" Id="Rc41f69b815284318" /><Relationship Type="http://schemas.openxmlformats.org/officeDocument/2006/relationships/slide" Target="/ppt/slides/slide69.xml" Id="R45a16c94724f4e21" /><Relationship Type="http://schemas.openxmlformats.org/officeDocument/2006/relationships/slide" Target="/ppt/slides/slide70.xml" Id="R47a39a0f120c456c" /><Relationship Type="http://schemas.openxmlformats.org/officeDocument/2006/relationships/slide" Target="/ppt/slides/slide71.xml" Id="R37b6e82b94354125" /><Relationship Type="http://schemas.openxmlformats.org/officeDocument/2006/relationships/slide" Target="/ppt/slides/slide72.xml" Id="R93315226d98747a0" /><Relationship Type="http://schemas.openxmlformats.org/officeDocument/2006/relationships/slide" Target="/ppt/slides/slide73.xml" Id="R8a8196713e2c4348" /><Relationship Type="http://schemas.openxmlformats.org/officeDocument/2006/relationships/slide" Target="/ppt/slides/slide74.xml" Id="R5e39fc8749db44fe" /><Relationship Type="http://schemas.openxmlformats.org/officeDocument/2006/relationships/slide" Target="/ppt/slides/slide75.xml" Id="Rbf467e3866e645df" /><Relationship Type="http://schemas.openxmlformats.org/officeDocument/2006/relationships/slide" Target="/ppt/slides/slide76.xml" Id="Rc14dce5a84f94524" /><Relationship Type="http://schemas.openxmlformats.org/officeDocument/2006/relationships/slide" Target="/ppt/slides/slide77.xml" Id="R5f518fdd2b934ba0" /><Relationship Type="http://schemas.openxmlformats.org/officeDocument/2006/relationships/slide" Target="/ppt/slides/slide78.xml" Id="Ree458785752e4859" /><Relationship Type="http://schemas.openxmlformats.org/officeDocument/2006/relationships/slide" Target="/ppt/slides/slide79.xml" Id="Rcd728eeffcb045aa" /><Relationship Type="http://schemas.openxmlformats.org/officeDocument/2006/relationships/slide" Target="/ppt/slides/slide80.xml" Id="R57b1936699e64b56" /><Relationship Type="http://schemas.openxmlformats.org/officeDocument/2006/relationships/slide" Target="/ppt/slides/slide81.xml" Id="R50a9a5b4906e4861" /><Relationship Type="http://schemas.openxmlformats.org/officeDocument/2006/relationships/slide" Target="/ppt/slides/slide82.xml" Id="Rf2fbdb8d14c34117" /><Relationship Type="http://schemas.openxmlformats.org/officeDocument/2006/relationships/slide" Target="/ppt/slides/slide83.xml" Id="R406f1860821e4aea" /><Relationship Type="http://schemas.openxmlformats.org/officeDocument/2006/relationships/slide" Target="/ppt/slides/slide84.xml" Id="R848595369d7e455f" /><Relationship Type="http://schemas.openxmlformats.org/officeDocument/2006/relationships/slide" Target="/ppt/slides/slide85.xml" Id="R5db439f952684b1f" /><Relationship Type="http://schemas.openxmlformats.org/officeDocument/2006/relationships/slide" Target="/ppt/slides/slide86.xml" Id="Rba6135149a8c4390" /><Relationship Type="http://schemas.openxmlformats.org/officeDocument/2006/relationships/slide" Target="/ppt/slides/slide87.xml" Id="R01342ee104f14508" /><Relationship Type="http://schemas.openxmlformats.org/officeDocument/2006/relationships/slide" Target="/ppt/slides/slide88.xml" Id="R9d5db282fd4d46e4" /><Relationship Type="http://schemas.openxmlformats.org/officeDocument/2006/relationships/slide" Target="/ppt/slides/slide89.xml" Id="Rae907f6c37b44d8c" /><Relationship Type="http://schemas.openxmlformats.org/officeDocument/2006/relationships/slide" Target="/ppt/slides/slide90.xml" Id="R072624caa4c04cf1" /><Relationship Type="http://schemas.openxmlformats.org/officeDocument/2006/relationships/slide" Target="/ppt/slides/slide91.xml" Id="Rf2421b4fcb6249a3" /><Relationship Type="http://schemas.openxmlformats.org/officeDocument/2006/relationships/slide" Target="/ppt/slides/slide92.xml" Id="R3d87b34c74444623" /><Relationship Type="http://schemas.openxmlformats.org/officeDocument/2006/relationships/slide" Target="/ppt/slides/slide93.xml" Id="Rd83b8a0a6dae43ff" /><Relationship Type="http://schemas.openxmlformats.org/officeDocument/2006/relationships/slide" Target="/ppt/slides/slide94.xml" Id="Rf3a6e379cc4f424e" /><Relationship Type="http://schemas.openxmlformats.org/officeDocument/2006/relationships/slide" Target="/ppt/slides/slide95.xml" Id="R9188e03009a54da0" /><Relationship Type="http://schemas.openxmlformats.org/officeDocument/2006/relationships/slide" Target="/ppt/slides/slide96.xml" Id="Rbb8202f8f8704fa7" /><Relationship Type="http://schemas.openxmlformats.org/officeDocument/2006/relationships/slide" Target="/ppt/slides/slide97.xml" Id="R5f7f43f21b214bef" /><Relationship Type="http://schemas.openxmlformats.org/officeDocument/2006/relationships/slide" Target="/ppt/slides/slide98.xml" Id="R982f96bd5f2748ce" /><Relationship Type="http://schemas.openxmlformats.org/officeDocument/2006/relationships/slide" Target="/ppt/slides/slide99.xml" Id="Rabe4681a68434b22" /><Relationship Type="http://schemas.openxmlformats.org/officeDocument/2006/relationships/slide" Target="/ppt/slides/slide100.xml" Id="R5e13116e11b34980" /><Relationship Type="http://schemas.openxmlformats.org/officeDocument/2006/relationships/slide" Target="/ppt/slides/slide101.xml" Id="Rad8d9a54b9bf4e2d" /><Relationship Type="http://schemas.openxmlformats.org/officeDocument/2006/relationships/slide" Target="/ppt/slides/slide102.xml" Id="R9da40fb55b9c47b0" /><Relationship Type="http://schemas.openxmlformats.org/officeDocument/2006/relationships/slide" Target="/ppt/slides/slide103.xml" Id="R7d069f9d0ac04821" /><Relationship Type="http://schemas.openxmlformats.org/officeDocument/2006/relationships/slide" Target="/ppt/slides/slide104.xml" Id="Rc4fd0b189bed4b61" /><Relationship Type="http://schemas.openxmlformats.org/officeDocument/2006/relationships/slide" Target="/ppt/slides/slide105.xml" Id="R94af9d7de75147b1" /><Relationship Type="http://schemas.openxmlformats.org/officeDocument/2006/relationships/slide" Target="/ppt/slides/slide106.xml" Id="Rdf2f7ec8cda040f8" /><Relationship Type="http://schemas.openxmlformats.org/officeDocument/2006/relationships/slide" Target="/ppt/slides/slide107.xml" Id="R87d6a05bf69440e4" /><Relationship Type="http://schemas.openxmlformats.org/officeDocument/2006/relationships/slide" Target="/ppt/slides/slide108.xml" Id="R571826ea0d354446" /><Relationship Type="http://schemas.openxmlformats.org/officeDocument/2006/relationships/slide" Target="/ppt/slides/slide109.xml" Id="R2da7ce13c9554e8e"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03c203a0e36145be"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A6A2D-E3E7-4AAB-8D74-27491148CE1D}" type="datetimeFigureOut">
              <a:rPr lang="en-US"/>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2D42F-5250-4911-99C4-C538FC6DD6F9}" type="slidenum">
              <a:rPr lang="en-US"/>
              <a:t>‹#›</a:t>
            </a:fld>
            <a:endParaRPr lang="en-US"/>
          </a:p>
        </p:txBody>
      </p:sp>
    </p:spTree>
    <p:extLst>
      <p:ext uri="{BB962C8B-B14F-4D97-AF65-F5344CB8AC3E}">
        <p14:creationId xmlns:p14="http://schemas.microsoft.com/office/powerpoint/2010/main" val="191593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28.xml" Id="R69d08c75ed374632" /><Relationship Type="http://schemas.openxmlformats.org/officeDocument/2006/relationships/notesMaster" Target="/ppt/notesMasters/notesMaster1.xml" Id="Rc3bb771ba7d94138" /></Relationships>
</file>

<file path=ppt/notesSlides/_rels/notesSlide10.xml.rels>&#65279;<?xml version="1.0" encoding="utf-8"?><Relationships xmlns="http://schemas.openxmlformats.org/package/2006/relationships"><Relationship Type="http://schemas.openxmlformats.org/officeDocument/2006/relationships/slide" Target="/ppt/slides/slide54.xml" Id="Rc93dc07fad75418c" /><Relationship Type="http://schemas.openxmlformats.org/officeDocument/2006/relationships/notesMaster" Target="/ppt/notesMasters/notesMaster1.xml" Id="R324f47046c204dcd" /></Relationships>
</file>

<file path=ppt/notesSlides/_rels/notesSlide11.xml.rels>&#65279;<?xml version="1.0" encoding="utf-8"?><Relationships xmlns="http://schemas.openxmlformats.org/package/2006/relationships"><Relationship Type="http://schemas.openxmlformats.org/officeDocument/2006/relationships/slide" Target="/ppt/slides/slide55.xml" Id="Re5418b43cb5e442b" /><Relationship Type="http://schemas.openxmlformats.org/officeDocument/2006/relationships/notesMaster" Target="/ppt/notesMasters/notesMaster1.xml" Id="R59360599cb8c4a3e" /></Relationships>
</file>

<file path=ppt/notesSlides/_rels/notesSlide12.xml.rels>&#65279;<?xml version="1.0" encoding="utf-8"?><Relationships xmlns="http://schemas.openxmlformats.org/package/2006/relationships"><Relationship Type="http://schemas.openxmlformats.org/officeDocument/2006/relationships/slide" Target="/ppt/slides/slide56.xml" Id="R1512cb771240432a" /><Relationship Type="http://schemas.openxmlformats.org/officeDocument/2006/relationships/notesMaster" Target="/ppt/notesMasters/notesMaster1.xml" Id="R437ac6e617a14560" /></Relationships>
</file>

<file path=ppt/notesSlides/_rels/notesSlide13.xml.rels>&#65279;<?xml version="1.0" encoding="utf-8"?><Relationships xmlns="http://schemas.openxmlformats.org/package/2006/relationships"><Relationship Type="http://schemas.openxmlformats.org/officeDocument/2006/relationships/slide" Target="/ppt/slides/slide58.xml" Id="R0bdcd878c35f4e8d" /><Relationship Type="http://schemas.openxmlformats.org/officeDocument/2006/relationships/notesMaster" Target="/ppt/notesMasters/notesMaster1.xml" Id="Rb91a82fb1f6e4033" /></Relationships>
</file>

<file path=ppt/notesSlides/_rels/notesSlide14.xml.rels>&#65279;<?xml version="1.0" encoding="utf-8"?><Relationships xmlns="http://schemas.openxmlformats.org/package/2006/relationships"><Relationship Type="http://schemas.openxmlformats.org/officeDocument/2006/relationships/slide" Target="/ppt/slides/slide61.xml" Id="Rd715ceb57b3b4abb" /><Relationship Type="http://schemas.openxmlformats.org/officeDocument/2006/relationships/notesMaster" Target="/ppt/notesMasters/notesMaster1.xml" Id="Rf452669ab46b4fc6" /></Relationships>
</file>

<file path=ppt/notesSlides/_rels/notesSlide15.xml.rels>&#65279;<?xml version="1.0" encoding="utf-8"?><Relationships xmlns="http://schemas.openxmlformats.org/package/2006/relationships"><Relationship Type="http://schemas.openxmlformats.org/officeDocument/2006/relationships/slide" Target="/ppt/slides/slide62.xml" Id="R3302952d891348f1" /><Relationship Type="http://schemas.openxmlformats.org/officeDocument/2006/relationships/notesMaster" Target="/ppt/notesMasters/notesMaster1.xml" Id="R5877d490c518446f" /></Relationships>
</file>

<file path=ppt/notesSlides/_rels/notesSlide16.xml.rels>&#65279;<?xml version="1.0" encoding="utf-8"?><Relationships xmlns="http://schemas.openxmlformats.org/package/2006/relationships"><Relationship Type="http://schemas.openxmlformats.org/officeDocument/2006/relationships/slide" Target="/ppt/slides/slide64.xml" Id="Ra2e77c2269014960" /><Relationship Type="http://schemas.openxmlformats.org/officeDocument/2006/relationships/notesMaster" Target="/ppt/notesMasters/notesMaster1.xml" Id="R6e93e26cbf874204" /></Relationships>
</file>

<file path=ppt/notesSlides/_rels/notesSlide17.xml.rels>&#65279;<?xml version="1.0" encoding="utf-8"?><Relationships xmlns="http://schemas.openxmlformats.org/package/2006/relationships"><Relationship Type="http://schemas.openxmlformats.org/officeDocument/2006/relationships/slide" Target="/ppt/slides/slide65.xml" Id="R9ecf8994b4554f23" /><Relationship Type="http://schemas.openxmlformats.org/officeDocument/2006/relationships/notesMaster" Target="/ppt/notesMasters/notesMaster1.xml" Id="R9a63ae8ce02246b1" /></Relationships>
</file>

<file path=ppt/notesSlides/_rels/notesSlide18.xml.rels>&#65279;<?xml version="1.0" encoding="utf-8"?><Relationships xmlns="http://schemas.openxmlformats.org/package/2006/relationships"><Relationship Type="http://schemas.openxmlformats.org/officeDocument/2006/relationships/slide" Target="/ppt/slides/slide66.xml" Id="R13149d78c1434ba0" /><Relationship Type="http://schemas.openxmlformats.org/officeDocument/2006/relationships/notesMaster" Target="/ppt/notesMasters/notesMaster1.xml" Id="R2de31bc281014f4f" /></Relationships>
</file>

<file path=ppt/notesSlides/_rels/notesSlide19.xml.rels>&#65279;<?xml version="1.0" encoding="utf-8"?><Relationships xmlns="http://schemas.openxmlformats.org/package/2006/relationships"><Relationship Type="http://schemas.openxmlformats.org/officeDocument/2006/relationships/slide" Target="/ppt/slides/slide67.xml" Id="Rcf809b5af36d4011" /><Relationship Type="http://schemas.openxmlformats.org/officeDocument/2006/relationships/notesMaster" Target="/ppt/notesMasters/notesMaster1.xml" Id="R7b64d17660494377" /></Relationships>
</file>

<file path=ppt/notesSlides/_rels/notesSlide2.xml.rels>&#65279;<?xml version="1.0" encoding="utf-8"?><Relationships xmlns="http://schemas.openxmlformats.org/package/2006/relationships"><Relationship Type="http://schemas.openxmlformats.org/officeDocument/2006/relationships/slide" Target="/ppt/slides/slide30.xml" Id="R63f8232ee8e54fa8" /><Relationship Type="http://schemas.openxmlformats.org/officeDocument/2006/relationships/notesMaster" Target="/ppt/notesMasters/notesMaster1.xml" Id="Ra138601b1dca45e7" /></Relationships>
</file>

<file path=ppt/notesSlides/_rels/notesSlide20.xml.rels>&#65279;<?xml version="1.0" encoding="utf-8"?><Relationships xmlns="http://schemas.openxmlformats.org/package/2006/relationships"><Relationship Type="http://schemas.openxmlformats.org/officeDocument/2006/relationships/slide" Target="/ppt/slides/slide68.xml" Id="Rc96e804cf45a4e2b" /><Relationship Type="http://schemas.openxmlformats.org/officeDocument/2006/relationships/notesMaster" Target="/ppt/notesMasters/notesMaster1.xml" Id="Rca7084e1f46a4f6d" /></Relationships>
</file>

<file path=ppt/notesSlides/_rels/notesSlide21.xml.rels>&#65279;<?xml version="1.0" encoding="utf-8"?><Relationships xmlns="http://schemas.openxmlformats.org/package/2006/relationships"><Relationship Type="http://schemas.openxmlformats.org/officeDocument/2006/relationships/slide" Target="/ppt/slides/slide72.xml" Id="R4a031537f055490b" /><Relationship Type="http://schemas.openxmlformats.org/officeDocument/2006/relationships/notesMaster" Target="/ppt/notesMasters/notesMaster1.xml" Id="R8cc953a26d5148d8" /></Relationships>
</file>

<file path=ppt/notesSlides/_rels/notesSlide22.xml.rels>&#65279;<?xml version="1.0" encoding="utf-8"?><Relationships xmlns="http://schemas.openxmlformats.org/package/2006/relationships"><Relationship Type="http://schemas.openxmlformats.org/officeDocument/2006/relationships/slide" Target="/ppt/slides/slide76.xml" Id="R76e27d71d61f4016" /><Relationship Type="http://schemas.openxmlformats.org/officeDocument/2006/relationships/notesMaster" Target="/ppt/notesMasters/notesMaster1.xml" Id="R32e10780d3f84a30" /></Relationships>
</file>

<file path=ppt/notesSlides/_rels/notesSlide23.xml.rels>&#65279;<?xml version="1.0" encoding="utf-8"?><Relationships xmlns="http://schemas.openxmlformats.org/package/2006/relationships"><Relationship Type="http://schemas.openxmlformats.org/officeDocument/2006/relationships/slide" Target="/ppt/slides/slide78.xml" Id="R7d81df5ee91a43c4" /><Relationship Type="http://schemas.openxmlformats.org/officeDocument/2006/relationships/notesMaster" Target="/ppt/notesMasters/notesMaster1.xml" Id="R8e64e16fb7e24db4" /></Relationships>
</file>

<file path=ppt/notesSlides/_rels/notesSlide24.xml.rels>&#65279;<?xml version="1.0" encoding="utf-8"?><Relationships xmlns="http://schemas.openxmlformats.org/package/2006/relationships"><Relationship Type="http://schemas.openxmlformats.org/officeDocument/2006/relationships/slide" Target="/ppt/slides/slide84.xml" Id="Rf01ee4286ed54dc6" /><Relationship Type="http://schemas.openxmlformats.org/officeDocument/2006/relationships/notesMaster" Target="/ppt/notesMasters/notesMaster1.xml" Id="Rc649cca5350b4751" /></Relationships>
</file>

<file path=ppt/notesSlides/_rels/notesSlide25.xml.rels>&#65279;<?xml version="1.0" encoding="utf-8"?><Relationships xmlns="http://schemas.openxmlformats.org/package/2006/relationships"><Relationship Type="http://schemas.openxmlformats.org/officeDocument/2006/relationships/slide" Target="/ppt/slides/slide85.xml" Id="R04bba7b846f0414a" /><Relationship Type="http://schemas.openxmlformats.org/officeDocument/2006/relationships/notesMaster" Target="/ppt/notesMasters/notesMaster1.xml" Id="R87c5c97feb664322" /></Relationships>
</file>

<file path=ppt/notesSlides/_rels/notesSlide26.xml.rels>&#65279;<?xml version="1.0" encoding="utf-8"?><Relationships xmlns="http://schemas.openxmlformats.org/package/2006/relationships"><Relationship Type="http://schemas.openxmlformats.org/officeDocument/2006/relationships/slide" Target="/ppt/slides/slide86.xml" Id="Rd3e6d9c4450843ab" /><Relationship Type="http://schemas.openxmlformats.org/officeDocument/2006/relationships/notesMaster" Target="/ppt/notesMasters/notesMaster1.xml" Id="Rb8990f9a76d143cb" /></Relationships>
</file>

<file path=ppt/notesSlides/_rels/notesSlide27.xml.rels>&#65279;<?xml version="1.0" encoding="utf-8"?><Relationships xmlns="http://schemas.openxmlformats.org/package/2006/relationships"><Relationship Type="http://schemas.openxmlformats.org/officeDocument/2006/relationships/slide" Target="/ppt/slides/slide87.xml" Id="Rc495ab4213524773" /><Relationship Type="http://schemas.openxmlformats.org/officeDocument/2006/relationships/notesMaster" Target="/ppt/notesMasters/notesMaster1.xml" Id="R529b91c059844191" /></Relationships>
</file>

<file path=ppt/notesSlides/_rels/notesSlide28.xml.rels>&#65279;<?xml version="1.0" encoding="utf-8"?><Relationships xmlns="http://schemas.openxmlformats.org/package/2006/relationships"><Relationship Type="http://schemas.openxmlformats.org/officeDocument/2006/relationships/slide" Target="/ppt/slides/slide88.xml" Id="Rae2a2b4afdf7475e" /><Relationship Type="http://schemas.openxmlformats.org/officeDocument/2006/relationships/notesMaster" Target="/ppt/notesMasters/notesMaster1.xml" Id="R77de6e167142450e" /></Relationships>
</file>

<file path=ppt/notesSlides/_rels/notesSlide29.xml.rels>&#65279;<?xml version="1.0" encoding="utf-8"?><Relationships xmlns="http://schemas.openxmlformats.org/package/2006/relationships"><Relationship Type="http://schemas.openxmlformats.org/officeDocument/2006/relationships/slide" Target="/ppt/slides/slide89.xml" Id="R1a6c4158918d49f1" /><Relationship Type="http://schemas.openxmlformats.org/officeDocument/2006/relationships/notesMaster" Target="/ppt/notesMasters/notesMaster1.xml" Id="R1c37fc0332764b4c" /></Relationships>
</file>

<file path=ppt/notesSlides/_rels/notesSlide3.xml.rels>&#65279;<?xml version="1.0" encoding="utf-8"?><Relationships xmlns="http://schemas.openxmlformats.org/package/2006/relationships"><Relationship Type="http://schemas.openxmlformats.org/officeDocument/2006/relationships/slide" Target="/ppt/slides/slide33.xml" Id="R49e8d14911af4cdb" /><Relationship Type="http://schemas.openxmlformats.org/officeDocument/2006/relationships/notesMaster" Target="/ppt/notesMasters/notesMaster1.xml" Id="Ra73ece3f6dc647af" /></Relationships>
</file>

<file path=ppt/notesSlides/_rels/notesSlide30.xml.rels>&#65279;<?xml version="1.0" encoding="utf-8"?><Relationships xmlns="http://schemas.openxmlformats.org/package/2006/relationships"><Relationship Type="http://schemas.openxmlformats.org/officeDocument/2006/relationships/slide" Target="/ppt/slides/slide90.xml" Id="R3147bca9fcdc4e17" /><Relationship Type="http://schemas.openxmlformats.org/officeDocument/2006/relationships/notesMaster" Target="/ppt/notesMasters/notesMaster1.xml" Id="Raf49777fadfb473c" /></Relationships>
</file>

<file path=ppt/notesSlides/_rels/notesSlide31.xml.rels>&#65279;<?xml version="1.0" encoding="utf-8"?><Relationships xmlns="http://schemas.openxmlformats.org/package/2006/relationships"><Relationship Type="http://schemas.openxmlformats.org/officeDocument/2006/relationships/slide" Target="/ppt/slides/slide92.xml" Id="Rf5a19a1199104bf6" /><Relationship Type="http://schemas.openxmlformats.org/officeDocument/2006/relationships/notesMaster" Target="/ppt/notesMasters/notesMaster1.xml" Id="R7c9100f28ed74e1b" /></Relationships>
</file>

<file path=ppt/notesSlides/_rels/notesSlide32.xml.rels>&#65279;<?xml version="1.0" encoding="utf-8"?><Relationships xmlns="http://schemas.openxmlformats.org/package/2006/relationships"><Relationship Type="http://schemas.openxmlformats.org/officeDocument/2006/relationships/slide" Target="/ppt/slides/slide108.xml" Id="R801f6d0df94a4ed0" /><Relationship Type="http://schemas.openxmlformats.org/officeDocument/2006/relationships/notesMaster" Target="/ppt/notesMasters/notesMaster1.xml" Id="R080637a3257f466d" /></Relationships>
</file>

<file path=ppt/notesSlides/_rels/notesSlide33.xml.rels>&#65279;<?xml version="1.0" encoding="utf-8"?><Relationships xmlns="http://schemas.openxmlformats.org/package/2006/relationships"><Relationship Type="http://schemas.openxmlformats.org/officeDocument/2006/relationships/slide" Target="/ppt/slides/slide109.xml" Id="R52910cc46cab41ea" /><Relationship Type="http://schemas.openxmlformats.org/officeDocument/2006/relationships/notesMaster" Target="/ppt/notesMasters/notesMaster1.xml" Id="R1370d76e549c4d3f" /></Relationships>
</file>

<file path=ppt/notesSlides/_rels/notesSlide4.xml.rels>&#65279;<?xml version="1.0" encoding="utf-8"?><Relationships xmlns="http://schemas.openxmlformats.org/package/2006/relationships"><Relationship Type="http://schemas.openxmlformats.org/officeDocument/2006/relationships/slide" Target="/ppt/slides/slide35.xml" Id="Rbb01c50177ae4a5f" /><Relationship Type="http://schemas.openxmlformats.org/officeDocument/2006/relationships/notesMaster" Target="/ppt/notesMasters/notesMaster1.xml" Id="R5e98bc98803f4b41" /></Relationships>
</file>

<file path=ppt/notesSlides/_rels/notesSlide5.xml.rels>&#65279;<?xml version="1.0" encoding="utf-8"?><Relationships xmlns="http://schemas.openxmlformats.org/package/2006/relationships"><Relationship Type="http://schemas.openxmlformats.org/officeDocument/2006/relationships/slide" Target="/ppt/slides/slide36.xml" Id="R4ef3f5d795464dc3" /><Relationship Type="http://schemas.openxmlformats.org/officeDocument/2006/relationships/notesMaster" Target="/ppt/notesMasters/notesMaster1.xml" Id="R6b315c9ba4cd44d7" /></Relationships>
</file>

<file path=ppt/notesSlides/_rels/notesSlide6.xml.rels>&#65279;<?xml version="1.0" encoding="utf-8"?><Relationships xmlns="http://schemas.openxmlformats.org/package/2006/relationships"><Relationship Type="http://schemas.openxmlformats.org/officeDocument/2006/relationships/slide" Target="/ppt/slides/slide43.xml" Id="Rb0696878317f4660" /><Relationship Type="http://schemas.openxmlformats.org/officeDocument/2006/relationships/notesMaster" Target="/ppt/notesMasters/notesMaster1.xml" Id="Rf81f15df10674b48" /></Relationships>
</file>

<file path=ppt/notesSlides/_rels/notesSlide7.xml.rels>&#65279;<?xml version="1.0" encoding="utf-8"?><Relationships xmlns="http://schemas.openxmlformats.org/package/2006/relationships"><Relationship Type="http://schemas.openxmlformats.org/officeDocument/2006/relationships/slide" Target="/ppt/slides/slide47.xml" Id="R500785cee3284fba" /><Relationship Type="http://schemas.openxmlformats.org/officeDocument/2006/relationships/notesMaster" Target="/ppt/notesMasters/notesMaster1.xml" Id="R396517ccefb84075" /></Relationships>
</file>

<file path=ppt/notesSlides/_rels/notesSlide8.xml.rels>&#65279;<?xml version="1.0" encoding="utf-8"?><Relationships xmlns="http://schemas.openxmlformats.org/package/2006/relationships"><Relationship Type="http://schemas.openxmlformats.org/officeDocument/2006/relationships/slide" Target="/ppt/slides/slide52.xml" Id="Ra5dd1c23f4434899" /><Relationship Type="http://schemas.openxmlformats.org/officeDocument/2006/relationships/notesMaster" Target="/ppt/notesMasters/notesMaster1.xml" Id="R1337c4fb4a8d4e3e" /></Relationships>
</file>

<file path=ppt/notesSlides/_rels/notesSlide9.xml.rels>&#65279;<?xml version="1.0" encoding="utf-8"?><Relationships xmlns="http://schemas.openxmlformats.org/package/2006/relationships"><Relationship Type="http://schemas.openxmlformats.org/officeDocument/2006/relationships/slide" Target="/ppt/slides/slide53.xml" Id="R27a9d2853bfa4871" /><Relationship Type="http://schemas.openxmlformats.org/officeDocument/2006/relationships/notesMaster" Target="/ppt/notesMasters/notesMaster1.xml" Id="Rd5ade191baca47c6"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2D42F-5250-4911-99C4-C538FC6DD6F9}" type="slidenum">
              <a:rPr lang="en-US"/>
              <a:t>1</a:t>
            </a:fld>
            <a:endParaRPr lang="en-US"/>
          </a:p>
        </p:txBody>
      </p:sp>
    </p:spTree>
    <p:extLst>
      <p:ext uri="{BB962C8B-B14F-4D97-AF65-F5344CB8AC3E}">
        <p14:creationId xmlns:p14="http://schemas.microsoft.com/office/powerpoint/2010/main" val="4265045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534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resources: handbook, drills focused on continuity and SNapp</a:t>
            </a:r>
          </a:p>
        </p:txBody>
      </p:sp>
    </p:spTree>
    <p:extLst>
      <p:ext uri="{BB962C8B-B14F-4D97-AF65-F5344CB8AC3E}">
        <p14:creationId xmlns:p14="http://schemas.microsoft.com/office/powerpoint/2010/main" val="56471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D047-890F-9703-3AC2-275C683BD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78016-5D75-3192-DBF6-DA0326882AB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23179D-C21B-5DD9-8484-9A5807E48752}"/>
              </a:ext>
            </a:extLst>
          </p:cNvPr>
          <p:cNvSpPr>
            <a:spLocks noGrp="1"/>
          </p:cNvSpPr>
          <p:nvPr>
            <p:ph type="body" idx="1"/>
          </p:nvPr>
        </p:nvSpPr>
        <p:spPr/>
        <p:txBody>
          <a:bodyPr/>
          <a:lstStyle/>
          <a:p>
            <a:r>
              <a:rPr lang="en-US" sz="1100" i="0" u="none" strike="noStrike">
                <a:solidFill>
                  <a:schemeClr val="tx1"/>
                </a:solidFill>
                <a:effectLst/>
              </a:rPr>
              <a:t>Finance Business Continuity FE and TTX</a:t>
            </a:r>
            <a:r>
              <a:rPr lang="en-US" sz="1100" b="0" i="0">
                <a:solidFill>
                  <a:schemeClr val="tx1"/>
                </a:solidFill>
                <a:effectLst/>
              </a:rPr>
              <a:t>​</a:t>
            </a:r>
            <a:endParaRPr lang="en-US"/>
          </a:p>
          <a:p>
            <a:r>
              <a:rPr lang="en-US" sz="1100" i="0" u="none" strike="noStrike">
                <a:solidFill>
                  <a:schemeClr val="tx1"/>
                </a:solidFill>
                <a:effectLst/>
              </a:rPr>
              <a:t>Capacity Command Center Relocation FE</a:t>
            </a:r>
            <a:r>
              <a:rPr lang="en-US" sz="1100" b="0" i="0">
                <a:solidFill>
                  <a:schemeClr val="tx1"/>
                </a:solidFill>
                <a:effectLst/>
              </a:rPr>
              <a:t>​</a:t>
            </a:r>
            <a:endParaRPr lang="en-US"/>
          </a:p>
        </p:txBody>
      </p:sp>
    </p:spTree>
    <p:extLst>
      <p:ext uri="{BB962C8B-B14F-4D97-AF65-F5344CB8AC3E}">
        <p14:creationId xmlns:p14="http://schemas.microsoft.com/office/powerpoint/2010/main" val="371827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6A465-D877-3FC9-3C37-BED42EF93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A1762-D433-3544-ED75-A559381E453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8A8985-F9EB-BB95-4DED-640B32F071C2}"/>
              </a:ext>
            </a:extLst>
          </p:cNvPr>
          <p:cNvSpPr>
            <a:spLocks noGrp="1"/>
          </p:cNvSpPr>
          <p:nvPr>
            <p:ph type="body" idx="1"/>
          </p:nvPr>
        </p:nvSpPr>
        <p:spPr/>
        <p:txBody>
          <a:bodyPr/>
          <a:lstStyle/>
          <a:p>
            <a:pPr>
              <a:buNone/>
            </a:pPr>
            <a:r>
              <a:rPr lang="en-US" dirty="0">
                <a:latin typeface="Calibri"/>
                <a:ea typeface="Calibri"/>
                <a:cs typeface="Calibri"/>
              </a:rPr>
              <a:t>Exercises focused on crisis decision making at the highest level</a:t>
            </a:r>
          </a:p>
          <a:p>
            <a:pPr>
              <a:buNone/>
            </a:pPr>
            <a:endParaRPr lang="en-US" dirty="0">
              <a:latin typeface="Calibri"/>
              <a:ea typeface="Calibri"/>
              <a:cs typeface="Calibri"/>
            </a:endParaRPr>
          </a:p>
          <a:p>
            <a:pPr>
              <a:buNone/>
            </a:pPr>
            <a:r>
              <a:rPr lang="en-US" dirty="0">
                <a:latin typeface="Calibri"/>
                <a:ea typeface="Calibri"/>
                <a:cs typeface="Calibri"/>
              </a:rPr>
              <a:t>2-in-1: create versions for departmental leadership to engage with their staff</a:t>
            </a:r>
          </a:p>
          <a:p>
            <a:pPr>
              <a:buNone/>
            </a:pPr>
            <a:endParaRPr lang="en-US" dirty="0">
              <a:latin typeface="Calibri"/>
              <a:ea typeface="Calibri"/>
              <a:cs typeface="Calibri"/>
            </a:endParaRPr>
          </a:p>
          <a:p>
            <a:pPr>
              <a:buFont typeface="Calibri"/>
              <a:buChar char="-"/>
            </a:pPr>
            <a:r>
              <a:rPr lang="en-US" dirty="0">
                <a:latin typeface="Calibri"/>
                <a:ea typeface="Calibri"/>
                <a:cs typeface="Calibri"/>
              </a:rPr>
              <a:t>For largest enterprise exercise, we find a way to engage other levels of the organization</a:t>
            </a:r>
          </a:p>
          <a:p>
            <a:pPr marL="158750" indent="0">
              <a:buFont typeface="Calibri"/>
              <a:buNone/>
            </a:pPr>
            <a:endParaRPr lang="en-US" dirty="0">
              <a:latin typeface="Calibri"/>
              <a:ea typeface="Calibri"/>
              <a:cs typeface="Calibri"/>
            </a:endParaRPr>
          </a:p>
          <a:p>
            <a:pPr marL="158750" indent="0">
              <a:buFont typeface="Calibri"/>
              <a:buNone/>
            </a:pPr>
            <a:endParaRPr lang="en-US" dirty="0">
              <a:latin typeface="Calibri"/>
              <a:ea typeface="Calibri"/>
              <a:cs typeface="Calibri"/>
            </a:endParaRPr>
          </a:p>
          <a:p>
            <a:pPr marL="158750" indent="0">
              <a:buFont typeface="Calibri"/>
              <a:buNone/>
            </a:pPr>
            <a:r>
              <a:rPr lang="en-US" dirty="0">
                <a:latin typeface="Calibri"/>
                <a:ea typeface="Calibri"/>
                <a:cs typeface="Calibri"/>
              </a:rPr>
              <a:t>Mention future goal of establishing a higher-level </a:t>
            </a:r>
            <a:r>
              <a:rPr lang="en-US" b="1" dirty="0">
                <a:latin typeface="Calibri"/>
                <a:ea typeface="Calibri"/>
                <a:cs typeface="Calibri"/>
              </a:rPr>
              <a:t>Resilience Council</a:t>
            </a:r>
            <a:endParaRPr lang="en-US" dirty="0">
              <a:latin typeface="Calibri"/>
              <a:ea typeface="Calibri"/>
              <a:cs typeface="Calibri"/>
            </a:endParaRPr>
          </a:p>
        </p:txBody>
      </p:sp>
    </p:spTree>
    <p:extLst>
      <p:ext uri="{BB962C8B-B14F-4D97-AF65-F5344CB8AC3E}">
        <p14:creationId xmlns:p14="http://schemas.microsoft.com/office/powerpoint/2010/main" val="360438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FFD34-AEC1-111A-66E0-4FED397C3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2350F-4362-3DD7-C138-3D0FB8B296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6C2599-B37C-37F4-5122-01E9E5AE32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AFFAFB-A188-9279-504E-69ABEAD7200A}"/>
              </a:ext>
            </a:extLst>
          </p:cNvPr>
          <p:cNvSpPr>
            <a:spLocks noGrp="1"/>
          </p:cNvSpPr>
          <p:nvPr>
            <p:ph type="sldNum" sz="quarter" idx="5"/>
          </p:nvPr>
        </p:nvSpPr>
        <p:spPr/>
        <p:txBody>
          <a:bodyPr/>
          <a:lstStyle/>
          <a:p>
            <a:fld id="{668654EF-92F4-4E94-BAAC-740D39558F51}" type="slidenum">
              <a:rPr lang="en-US"/>
              <a:t>20</a:t>
            </a:fld>
            <a:endParaRPr lang="en-US"/>
          </a:p>
        </p:txBody>
      </p:sp>
    </p:spTree>
    <p:extLst>
      <p:ext uri="{BB962C8B-B14F-4D97-AF65-F5344CB8AC3E}">
        <p14:creationId xmlns:p14="http://schemas.microsoft.com/office/powerpoint/2010/main" val="11605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7A344-73E9-D173-5211-A843AA015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1BC6F-8CD9-825D-320D-C645177AEA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EB3885-AF9B-E811-C95F-07BE5A80197E}"/>
              </a:ext>
            </a:extLst>
          </p:cNvPr>
          <p:cNvSpPr>
            <a:spLocks noGrp="1"/>
          </p:cNvSpPr>
          <p:nvPr>
            <p:ph type="body" idx="1"/>
          </p:nvPr>
        </p:nvSpPr>
        <p:spPr/>
        <p:txBody>
          <a:bodyPr/>
          <a:lstStyle/>
          <a:p>
            <a:pPr>
              <a:buNone/>
            </a:pPr>
            <a:r>
              <a:rPr lang="en-US" dirty="0">
                <a:latin typeface="Calibri"/>
                <a:ea typeface="Calibri"/>
                <a:cs typeface="Calibri"/>
              </a:rPr>
              <a:t>Quick Win: develop CMDs for top 5 hazards in HVA or top 5 things you get requests for training for </a:t>
            </a:r>
          </a:p>
          <a:p>
            <a:pPr>
              <a:buFont typeface="Calibri"/>
              <a:buChar char="-"/>
            </a:pPr>
            <a:r>
              <a:rPr lang="en-US" dirty="0" err="1">
                <a:latin typeface="Calibri"/>
                <a:ea typeface="Calibri"/>
                <a:cs typeface="Calibri"/>
              </a:rPr>
              <a:t>Incorate</a:t>
            </a:r>
            <a:r>
              <a:rPr lang="en-US" dirty="0">
                <a:latin typeface="Calibri"/>
                <a:ea typeface="Calibri"/>
                <a:cs typeface="Calibri"/>
              </a:rPr>
              <a:t> this into other </a:t>
            </a:r>
            <a:r>
              <a:rPr lang="en-US" dirty="0" err="1">
                <a:latin typeface="Calibri"/>
                <a:ea typeface="Calibri"/>
                <a:cs typeface="Calibri"/>
              </a:rPr>
              <a:t>deprtmetns</a:t>
            </a:r>
            <a:r>
              <a:rPr lang="en-US" dirty="0">
                <a:latin typeface="Calibri"/>
                <a:ea typeface="Calibri"/>
                <a:cs typeface="Calibri"/>
              </a:rPr>
              <a:t> efforts (for example cyber security month partner with IT department to share these)</a:t>
            </a:r>
          </a:p>
          <a:p>
            <a:pPr>
              <a:buNone/>
            </a:pPr>
            <a:r>
              <a:rPr lang="en-US" dirty="0">
                <a:latin typeface="Calibri"/>
                <a:ea typeface="Calibri"/>
                <a:cs typeface="Calibri"/>
              </a:rPr>
              <a:t>Demonstrate value to get leadership buy in</a:t>
            </a:r>
          </a:p>
          <a:p>
            <a:pPr>
              <a:buNone/>
            </a:pPr>
            <a:r>
              <a:rPr lang="en-US" dirty="0">
                <a:latin typeface="Calibri"/>
                <a:ea typeface="Calibri"/>
                <a:cs typeface="Calibri"/>
              </a:rPr>
              <a:t>Identify champions in leadership </a:t>
            </a:r>
          </a:p>
          <a:p>
            <a:pPr>
              <a:buNone/>
            </a:pPr>
            <a:r>
              <a:rPr lang="en-US" dirty="0" err="1">
                <a:latin typeface="Calibri"/>
                <a:ea typeface="Calibri"/>
                <a:cs typeface="Calibri"/>
              </a:rPr>
              <a:t>Leaverage</a:t>
            </a:r>
            <a:r>
              <a:rPr lang="en-US" dirty="0">
                <a:latin typeface="Calibri"/>
                <a:ea typeface="Calibri"/>
                <a:cs typeface="Calibri"/>
              </a:rPr>
              <a:t> experts and SMEs in their organization </a:t>
            </a:r>
          </a:p>
          <a:p>
            <a:pPr>
              <a:buNone/>
            </a:pPr>
            <a:r>
              <a:rPr lang="en-US" dirty="0">
                <a:latin typeface="Calibri"/>
                <a:ea typeface="Calibri"/>
                <a:cs typeface="Calibri"/>
              </a:rPr>
              <a:t>Scale realistically with critical departments for ERP (don't expand too fast, expand in a targeted and  intentional way) </a:t>
            </a:r>
          </a:p>
        </p:txBody>
      </p:sp>
    </p:spTree>
    <p:extLst>
      <p:ext uri="{BB962C8B-B14F-4D97-AF65-F5344CB8AC3E}">
        <p14:creationId xmlns:p14="http://schemas.microsoft.com/office/powerpoint/2010/main" val="502203831"/>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e106beb6f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e106beb6f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e106beb6f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e106beb6f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e106beb6f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e106beb6f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2D42F-5250-4911-99C4-C538FC6DD6F9}" type="slidenum">
              <a:rPr lang="en-US"/>
              <a:t>3</a:t>
            </a:fld>
            <a:endParaRPr lang="en-US"/>
          </a:p>
        </p:txBody>
      </p:sp>
    </p:spTree>
    <p:extLst>
      <p:ext uri="{BB962C8B-B14F-4D97-AF65-F5344CB8AC3E}">
        <p14:creationId xmlns:p14="http://schemas.microsoft.com/office/powerpoint/2010/main" val="2218551695"/>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e106beb6f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e106beb6f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a:t>4</a:t>
            </a:fld>
            <a:endParaRPr lang="en-US"/>
          </a:p>
        </p:txBody>
      </p:sp>
    </p:spTree>
    <p:extLst>
      <p:ext uri="{BB962C8B-B14F-4D97-AF65-F5344CB8AC3E}">
        <p14:creationId xmlns:p14="http://schemas.microsoft.com/office/powerpoint/2010/main" val="156629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a:t>8</a:t>
            </a:fld>
            <a:endParaRPr lang="en-US"/>
          </a:p>
        </p:txBody>
      </p:sp>
    </p:spTree>
    <p:extLst>
      <p:ext uri="{BB962C8B-B14F-4D97-AF65-F5344CB8AC3E}">
        <p14:creationId xmlns:p14="http://schemas.microsoft.com/office/powerpoint/2010/main" val="179718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D811-FD4D-B78E-4864-5556A02D7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2EDED-4304-B758-2CFD-B2ABE3F6B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4DDC9-DF9A-3D7F-5C7B-2679973D25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CF09BF-D32D-546D-685C-727DCE4EFE88}"/>
              </a:ext>
            </a:extLst>
          </p:cNvPr>
          <p:cNvSpPr>
            <a:spLocks noGrp="1"/>
          </p:cNvSpPr>
          <p:nvPr>
            <p:ph type="sldNum" sz="quarter" idx="5"/>
          </p:nvPr>
        </p:nvSpPr>
        <p:spPr/>
        <p:txBody>
          <a:bodyPr/>
          <a:lstStyle/>
          <a:p>
            <a:fld id="{8A1B19E6-28D4-4EF8-9600-0EF9ACDA5DBD}" type="slidenum">
              <a:rPr lang="en-US"/>
              <a:t>10</a:t>
            </a:fld>
            <a:endParaRPr lang="en-US"/>
          </a:p>
        </p:txBody>
      </p:sp>
    </p:spTree>
    <p:extLst>
      <p:ext uri="{BB962C8B-B14F-4D97-AF65-F5344CB8AC3E}">
        <p14:creationId xmlns:p14="http://schemas.microsoft.com/office/powerpoint/2010/main" val="1535579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to the team at GNYHA</a:t>
            </a:r>
          </a:p>
        </p:txBody>
      </p:sp>
      <p:sp>
        <p:nvSpPr>
          <p:cNvPr id="4" name="Slide Number Placeholder 3"/>
          <p:cNvSpPr>
            <a:spLocks noGrp="1"/>
          </p:cNvSpPr>
          <p:nvPr>
            <p:ph type="sldNum" sz="quarter" idx="5"/>
          </p:nvPr>
        </p:nvSpPr>
        <p:spPr/>
        <p:txBody>
          <a:bodyPr/>
          <a:lstStyle/>
          <a:p>
            <a:fld id="{8A1B19E6-28D4-4EF8-9600-0EF9ACDA5DBD}" type="slidenum">
              <a:rPr lang="en-US"/>
              <a:t>16</a:t>
            </a:fld>
            <a:endParaRPr lang="en-US"/>
          </a:p>
        </p:txBody>
      </p:sp>
    </p:spTree>
    <p:extLst>
      <p:ext uri="{BB962C8B-B14F-4D97-AF65-F5344CB8AC3E}">
        <p14:creationId xmlns:p14="http://schemas.microsoft.com/office/powerpoint/2010/main" val="148793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1</a:t>
            </a:fld>
            <a:endParaRPr lang="en-US" dirty="0"/>
          </a:p>
        </p:txBody>
      </p:sp>
    </p:spTree>
    <p:extLst>
      <p:ext uri="{BB962C8B-B14F-4D97-AF65-F5344CB8AC3E}">
        <p14:creationId xmlns:p14="http://schemas.microsoft.com/office/powerpoint/2010/main" val="2859562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2</a:t>
            </a:fld>
            <a:endParaRPr lang="en-US" dirty="0"/>
          </a:p>
        </p:txBody>
      </p:sp>
    </p:spTree>
    <p:extLst>
      <p:ext uri="{BB962C8B-B14F-4D97-AF65-F5344CB8AC3E}">
        <p14:creationId xmlns:p14="http://schemas.microsoft.com/office/powerpoint/2010/main" val="3092158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3</a:t>
            </a:fld>
            <a:endParaRPr lang="en-US" dirty="0"/>
          </a:p>
        </p:txBody>
      </p:sp>
    </p:spTree>
    <p:extLst>
      <p:ext uri="{BB962C8B-B14F-4D97-AF65-F5344CB8AC3E}">
        <p14:creationId xmlns:p14="http://schemas.microsoft.com/office/powerpoint/2010/main" val="1006194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4</a:t>
            </a:fld>
            <a:endParaRPr lang="en-US" dirty="0"/>
          </a:p>
        </p:txBody>
      </p:sp>
    </p:spTree>
    <p:extLst>
      <p:ext uri="{BB962C8B-B14F-4D97-AF65-F5344CB8AC3E}">
        <p14:creationId xmlns:p14="http://schemas.microsoft.com/office/powerpoint/2010/main" val="298447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5</a:t>
            </a:fld>
            <a:endParaRPr lang="en-US" dirty="0"/>
          </a:p>
        </p:txBody>
      </p:sp>
    </p:spTree>
    <p:extLst>
      <p:ext uri="{BB962C8B-B14F-4D97-AF65-F5344CB8AC3E}">
        <p14:creationId xmlns:p14="http://schemas.microsoft.com/office/powerpoint/2010/main" val="8985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2D42F-5250-4911-99C4-C538FC6DD6F9}" type="slidenum">
              <a:rPr lang="en-US"/>
              <a:t>6</a:t>
            </a:fld>
            <a:endParaRPr lang="en-US"/>
          </a:p>
        </p:txBody>
      </p:sp>
    </p:spTree>
    <p:extLst>
      <p:ext uri="{BB962C8B-B14F-4D97-AF65-F5344CB8AC3E}">
        <p14:creationId xmlns:p14="http://schemas.microsoft.com/office/powerpoint/2010/main" val="672461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6</a:t>
            </a:fld>
            <a:endParaRPr lang="en-US" dirty="0"/>
          </a:p>
        </p:txBody>
      </p:sp>
    </p:spTree>
    <p:extLst>
      <p:ext uri="{BB962C8B-B14F-4D97-AF65-F5344CB8AC3E}">
        <p14:creationId xmlns:p14="http://schemas.microsoft.com/office/powerpoint/2010/main" val="346651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8F205424-DF7A-4F0E-B06E-93C32F294623}" type="slidenum">
              <a:rPr lang="en-US"/>
              <a:t>8</a:t>
            </a:fld>
            <a:endParaRPr lang="en-US" dirty="0"/>
          </a:p>
        </p:txBody>
      </p:sp>
    </p:spTree>
    <p:extLst>
      <p:ext uri="{BB962C8B-B14F-4D97-AF65-F5344CB8AC3E}">
        <p14:creationId xmlns:p14="http://schemas.microsoft.com/office/powerpoint/2010/main" val="2045917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6CF54B-383C-419B-B13B-2B30B712A39D}" type="slidenum">
              <a:rPr lang="en-US"/>
              <a:t>10</a:t>
            </a:fld>
            <a:endParaRPr lang="en-US"/>
          </a:p>
        </p:txBody>
      </p:sp>
    </p:spTree>
    <p:extLst>
      <p:ext uri="{BB962C8B-B14F-4D97-AF65-F5344CB8AC3E}">
        <p14:creationId xmlns:p14="http://schemas.microsoft.com/office/powerpoint/2010/main" val="431616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6CF54B-383C-419B-B13B-2B30B712A39D}" type="slidenum">
              <a:rPr lang="en-US"/>
              <a:t>11</a:t>
            </a:fld>
            <a:endParaRPr lang="en-US"/>
          </a:p>
        </p:txBody>
      </p:sp>
    </p:spTree>
    <p:extLst>
      <p:ext uri="{BB962C8B-B14F-4D97-AF65-F5344CB8AC3E}">
        <p14:creationId xmlns:p14="http://schemas.microsoft.com/office/powerpoint/2010/main" val="347485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2D42F-5250-4911-99C4-C538FC6DD6F9}" type="slidenum">
              <a:rPr lang="en-US"/>
              <a:t>8</a:t>
            </a:fld>
            <a:endParaRPr lang="en-US"/>
          </a:p>
        </p:txBody>
      </p:sp>
    </p:spTree>
    <p:extLst>
      <p:ext uri="{BB962C8B-B14F-4D97-AF65-F5344CB8AC3E}">
        <p14:creationId xmlns:p14="http://schemas.microsoft.com/office/powerpoint/2010/main" val="149511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E32D42F-5250-4911-99C4-C538FC6DD6F9}" type="slidenum">
              <a:rPr lang="en-US"/>
              <a:t>9</a:t>
            </a:fld>
            <a:endParaRPr lang="en-US"/>
          </a:p>
        </p:txBody>
      </p:sp>
    </p:spTree>
    <p:extLst>
      <p:ext uri="{BB962C8B-B14F-4D97-AF65-F5344CB8AC3E}">
        <p14:creationId xmlns:p14="http://schemas.microsoft.com/office/powerpoint/2010/main" val="205838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ERP focuses heavily on frontline and departmental continuity – feeds into existing organizational resilience efforts</a:t>
            </a:r>
          </a:p>
        </p:txBody>
      </p:sp>
    </p:spTree>
    <p:extLst>
      <p:ext uri="{BB962C8B-B14F-4D97-AF65-F5344CB8AC3E}">
        <p14:creationId xmlns:p14="http://schemas.microsoft.com/office/powerpoint/2010/main" val="3651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FCFD3-243E-C56E-D09E-41EF7483489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8654A8-6002-0383-C32D-F499D1A51C5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AE0D82C-F06D-42D3-A151-E92440C17F8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61B43C8-C3ED-B405-16EC-0C104D3DE71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A6A1825-13A0-ADB8-37EC-AFB682B08D4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514350" lvl="1"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Pair these components with </a:t>
            </a:r>
            <a:r>
              <a:rPr lang="en-US" sz="1800" b="1" dirty="0">
                <a:effectLst/>
                <a:latin typeface="Aptos" panose="020B0004020202020204" pitchFamily="34" charset="0"/>
                <a:ea typeface="Aptos" panose="020B0004020202020204" pitchFamily="34" charset="0"/>
                <a:cs typeface="Times New Roman" panose="02020603050405020304" pitchFamily="18" charset="0"/>
              </a:rPr>
              <a:t>exercises</a:t>
            </a:r>
          </a:p>
        </p:txBody>
      </p:sp>
      <p:sp>
        <p:nvSpPr>
          <p:cNvPr id="6" name="Footer Placeholder 5">
            <a:extLst>
              <a:ext uri="{FF2B5EF4-FFF2-40B4-BE49-F238E27FC236}">
                <a16:creationId xmlns:a16="http://schemas.microsoft.com/office/drawing/2014/main" id="{844441B8-B4DC-4428-CA31-F51152DED8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EF97321-AFD8-F0E8-E19F-DA5E99C37D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04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departments (beyond just clinical units) are welcome to enroll in our broader resilience programs</a:t>
            </a:r>
          </a:p>
          <a:p>
            <a:pPr lvl="1"/>
            <a:r>
              <a:rPr lang="en-US" dirty="0"/>
              <a:t>Oriented to additional resources and opportunities</a:t>
            </a:r>
          </a:p>
          <a:p>
            <a:pPr lvl="1"/>
            <a:r>
              <a:rPr lang="en-US" dirty="0"/>
              <a:t>First thing is to begin work on a departmental BC plan</a:t>
            </a:r>
          </a:p>
          <a:p>
            <a:pPr lvl="1"/>
            <a:endParaRPr lang="en-US" dirty="0"/>
          </a:p>
          <a:p>
            <a:pPr lvl="1"/>
            <a:r>
              <a:rPr lang="en-US" dirty="0"/>
              <a:t>Veoci</a:t>
            </a:r>
          </a:p>
        </p:txBody>
      </p:sp>
    </p:spTree>
    <p:extLst>
      <p:ext uri="{BB962C8B-B14F-4D97-AF65-F5344CB8AC3E}">
        <p14:creationId xmlns:p14="http://schemas.microsoft.com/office/powerpoint/2010/main" val="349970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Mention handbook</a:t>
            </a:r>
          </a:p>
        </p:txBody>
      </p:sp>
    </p:spTree>
    <p:extLst>
      <p:ext uri="{BB962C8B-B14F-4D97-AF65-F5344CB8AC3E}">
        <p14:creationId xmlns:p14="http://schemas.microsoft.com/office/powerpoint/2010/main" val="3078039112"/>
      </p:ext>
    </p:extLst>
  </p:cSld>
  <p:clrMapOvr>
    <a:masterClrMapping/>
  </p:clrMapOvr>
</p:notes>
</file>

<file path=ppt/slideLayouts/_rels/slideLayout18.xml.rels>&#65279;<?xml version="1.0" encoding="utf-8"?><Relationships xmlns="http://schemas.openxmlformats.org/package/2006/relationships"><Relationship Type="http://schemas.openxmlformats.org/officeDocument/2006/relationships/slideMaster" Target="/ppt/slideMasters/slideMaster3.xml" Id="Rbd534108b1a740fc" /><Relationship Type="http://schemas.openxmlformats.org/officeDocument/2006/relationships/image" Target="/ppt/media/image3.png" Id="R868ce8a0091a457f"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0a12df5ca06c41e0" /></Relationships>
</file>

<file path=ppt/slideLayouts/_rels/slideLayout20.xml.rels>&#65279;<?xml version="1.0" encoding="utf-8"?><Relationships xmlns="http://schemas.openxmlformats.org/package/2006/relationships"><Relationship Type="http://schemas.openxmlformats.org/officeDocument/2006/relationships/slideMaster" Target="/ppt/slideMasters/slideMaster3.xml" Id="R6f2660eaad5d43cf" /><Relationship Type="http://schemas.openxmlformats.org/officeDocument/2006/relationships/image" Target="/ppt/media/image3.png" Id="Rf5120820f0e04483"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3.xml" Id="Rb013c5049e0949a9" /><Relationship Type="http://schemas.openxmlformats.org/officeDocument/2006/relationships/image" Target="/ppt/media/image3.png" Id="R1b08d3e0a035479b" /></Relationships>
</file>

<file path=ppt/slideLayouts/_rels/slideLayout24.xml.rels>&#65279;<?xml version="1.0" encoding="utf-8"?><Relationships xmlns="http://schemas.openxmlformats.org/package/2006/relationships"><Relationship Type="http://schemas.openxmlformats.org/officeDocument/2006/relationships/slideMaster" Target="/ppt/slideMasters/slideMaster3.xml" Id="R5f4871ca24504f87" /><Relationship Type="http://schemas.openxmlformats.org/officeDocument/2006/relationships/image" Target="/ppt/media/image3.png" Id="Ra55b4823def947f6" /></Relationships>
</file>

<file path=ppt/slideLayouts/_rels/slideLayout26.xml.rels>&#65279;<?xml version="1.0" encoding="utf-8"?><Relationships xmlns="http://schemas.openxmlformats.org/package/2006/relationships"><Relationship Type="http://schemas.openxmlformats.org/officeDocument/2006/relationships/slideMaster" Target="/ppt/slideMasters/slideMaster3.xml" Id="R9a23487f1edb4183" /><Relationship Type="http://schemas.openxmlformats.org/officeDocument/2006/relationships/image" Target="/ppt/media/image3.png" Id="R0ae37b91a9b14e42" /></Relationships>
</file>

<file path=ppt/slideLayouts/_rels/slideLayout30.xml.rels>&#65279;<?xml version="1.0" encoding="utf-8"?><Relationships xmlns="http://schemas.openxmlformats.org/package/2006/relationships"><Relationship Type="http://schemas.openxmlformats.org/officeDocument/2006/relationships/slideMaster" Target="/ppt/slideMasters/slideMaster4.xml" Id="Re9eecc9e981a4b13" /></Relationships>
</file>

<file path=ppt/slideLayouts/_rels/slideLayout31.xml.rels>&#65279;<?xml version="1.0" encoding="utf-8"?><Relationships xmlns="http://schemas.openxmlformats.org/package/2006/relationships"><Relationship Type="http://schemas.openxmlformats.org/officeDocument/2006/relationships/slideMaster" Target="/ppt/slideMasters/slideMaster4.xml" Id="R87155bd2a2874d75" /></Relationships>
</file>

<file path=ppt/slideLayouts/_rels/slideLayout35.xml.rels>&#65279;<?xml version="1.0" encoding="utf-8"?><Relationships xmlns="http://schemas.openxmlformats.org/package/2006/relationships"><Relationship Type="http://schemas.openxmlformats.org/officeDocument/2006/relationships/slideMaster" Target="/ppt/slideMasters/slideMaster4.xml" Id="R82df0d8c79bd4e8c"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6a72334375cc4428"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e8d2fca6c4ab4738" /></Relationships>
</file>

<file path=ppt/slideLayouts/_rels/slideLayout45.xml.rels>&#65279;<?xml version="1.0" encoding="utf-8"?><Relationships xmlns="http://schemas.openxmlformats.org/package/2006/relationships"><Relationship Type="http://schemas.openxmlformats.org/officeDocument/2006/relationships/slideMaster" Target="/ppt/slideMasters/slideMaster4.xml" Id="R8caede4f49994a78" /></Relationships>
</file>

<file path=ppt/slideLayouts/_rels/slideLayout48.xml.rels>&#65279;<?xml version="1.0" encoding="utf-8"?><Relationships xmlns="http://schemas.openxmlformats.org/package/2006/relationships"><Relationship Type="http://schemas.openxmlformats.org/officeDocument/2006/relationships/slideMaster" Target="/ppt/slideMasters/slideMaster5.xml" Id="R8f89965e57bf4246"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bb7d9999c87847d6"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44d749221ebe440a" /></Relationships>
</file>

<file path=ppt/slideLayouts/_rels/slideLayout50.xml.rels>&#65279;<?xml version="1.0" encoding="utf-8"?><Relationships xmlns="http://schemas.openxmlformats.org/package/2006/relationships"><Relationship Type="http://schemas.openxmlformats.org/officeDocument/2006/relationships/slideMaster" Target="/ppt/slideMasters/slideMaster6.xml" Id="R1894601db5944073" /><Relationship Type="http://schemas.openxmlformats.org/officeDocument/2006/relationships/image" Target="/ppt/media/image38.png" Id="Rd2a97a5150004a24" /></Relationships>
</file>

<file path=ppt/slideLayouts/_rels/slideLayout51.xml.rels>&#65279;<?xml version="1.0" encoding="utf-8"?><Relationships xmlns="http://schemas.openxmlformats.org/package/2006/relationships"><Relationship Type="http://schemas.openxmlformats.org/officeDocument/2006/relationships/slideMaster" Target="/ppt/slideMasters/slideMaster6.xml" Id="Rc945d7dfdef64e5c" /><Relationship Type="http://schemas.openxmlformats.org/officeDocument/2006/relationships/image" Target="/ppt/media/image39.png" Id="Rd5f1dc92c9004086" /><Relationship Type="http://schemas.openxmlformats.org/officeDocument/2006/relationships/image" Target="/ppt/media/image4.jpg" Id="Ra7df3c7d1aee4c75" /></Relationships>
</file>

<file path=ppt/slideLayouts/_rels/slideLayout52.xml.rels>&#65279;<?xml version="1.0" encoding="utf-8"?><Relationships xmlns="http://schemas.openxmlformats.org/package/2006/relationships"><Relationship Type="http://schemas.openxmlformats.org/officeDocument/2006/relationships/slideMaster" Target="/ppt/slideMasters/slideMaster6.xml" Id="R89a0e0fe57874a8e" /><Relationship Type="http://schemas.openxmlformats.org/officeDocument/2006/relationships/image" Target="/ppt/media/image38.png" Id="Rd658048c3d854bdc" /></Relationships>
</file>

<file path=ppt/slideLayouts/_rels/slideLayout53.xml.rels>&#65279;<?xml version="1.0" encoding="utf-8"?><Relationships xmlns="http://schemas.openxmlformats.org/package/2006/relationships"><Relationship Type="http://schemas.openxmlformats.org/officeDocument/2006/relationships/slideMaster" Target="/ppt/slideMasters/slideMaster6.xml" Id="Ra704797c76d44cc0" /></Relationships>
</file>

<file path=ppt/slideLayouts/_rels/slideLayout54.xml.rels>&#65279;<?xml version="1.0" encoding="utf-8"?><Relationships xmlns="http://schemas.openxmlformats.org/package/2006/relationships"><Relationship Type="http://schemas.openxmlformats.org/officeDocument/2006/relationships/slideMaster" Target="/ppt/slideMasters/slideMaster6.xml" Id="R45652838ede4412b" /><Relationship Type="http://schemas.openxmlformats.org/officeDocument/2006/relationships/image" Target="/ppt/media/image38.png" Id="R229a73e006c04763" /></Relationships>
</file>

<file path=ppt/slideLayouts/_rels/slideLayout55.xml.rels>&#65279;<?xml version="1.0" encoding="utf-8"?><Relationships xmlns="http://schemas.openxmlformats.org/package/2006/relationships"><Relationship Type="http://schemas.openxmlformats.org/officeDocument/2006/relationships/slideMaster" Target="/ppt/slideMasters/slideMaster7.xml" Id="R53aeb7189bdc456d" /></Relationships>
</file>

<file path=ppt/slideLayouts/_rels/slideLayout56.xml.rels>&#65279;<?xml version="1.0" encoding="utf-8"?><Relationships xmlns="http://schemas.openxmlformats.org/package/2006/relationships"><Relationship Type="http://schemas.openxmlformats.org/officeDocument/2006/relationships/slideMaster" Target="/ppt/slideMasters/slideMaster7.xml" Id="R796067198b5449d0" /></Relationships>
</file>

<file path=ppt/slideLayouts/_rels/slideLayout57.xml.rels>&#65279;<?xml version="1.0" encoding="utf-8"?><Relationships xmlns="http://schemas.openxmlformats.org/package/2006/relationships"><Relationship Type="http://schemas.openxmlformats.org/officeDocument/2006/relationships/slideMaster" Target="/ppt/slideMasters/slideMaster8.xml" Id="R28c87248c3b049a9" /></Relationships>
</file>

<file path=ppt/slideLayouts/_rels/slideLayout58.xml.rels>&#65279;<?xml version="1.0" encoding="utf-8"?><Relationships xmlns="http://schemas.openxmlformats.org/package/2006/relationships"><Relationship Type="http://schemas.openxmlformats.org/officeDocument/2006/relationships/slideMaster" Target="/ppt/slideMasters/slideMaster8.xml" Id="R882d3e510541464b" /><Relationship Type="http://schemas.openxmlformats.org/officeDocument/2006/relationships/image" Target="/ppt/media/image.emf" Id="R6a05278d1b2842c0" /><Relationship Type="http://schemas.openxmlformats.org/officeDocument/2006/relationships/image" Target="/ppt/media/image41.png" Id="R2931d6ca3644415b" /></Relationships>
</file>

<file path=ppt/slideLayouts/_rels/slideLayout59.xml.rels>&#65279;<?xml version="1.0" encoding="utf-8"?><Relationships xmlns="http://schemas.openxmlformats.org/package/2006/relationships"><Relationship Type="http://schemas.openxmlformats.org/officeDocument/2006/relationships/slideMaster" Target="/ppt/slideMasters/slideMaster8.xml" Id="R248d79fabe184ad8"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8.xml" Id="R4a57e6e7ec43401d" /></Relationships>
</file>

<file path=ppt/slideLayouts/_rels/slideLayout61.xml.rels>&#65279;<?xml version="1.0" encoding="utf-8"?><Relationships xmlns="http://schemas.openxmlformats.org/package/2006/relationships"><Relationship Type="http://schemas.openxmlformats.org/officeDocument/2006/relationships/slideMaster" Target="/ppt/slideMasters/slideMaster8.xml" Id="Rcbe14f9b570743ab" /><Relationship Type="http://schemas.openxmlformats.org/officeDocument/2006/relationships/image" Target="/ppt/media/image42.png" Id="Rcec7fbb8d25c470a" /><Relationship Type="http://schemas.openxmlformats.org/officeDocument/2006/relationships/image" Target="/ppt/media/image43.png" Id="R825dcb544948453d" /><Relationship Type="http://schemas.openxmlformats.org/officeDocument/2006/relationships/image" Target="/ppt/media/image44.png" Id="R05edffa83a754ecd" /></Relationships>
</file>

<file path=ppt/slideLayouts/_rels/slideLayout62.xml.rels>&#65279;<?xml version="1.0" encoding="utf-8"?><Relationships xmlns="http://schemas.openxmlformats.org/package/2006/relationships"><Relationship Type="http://schemas.openxmlformats.org/officeDocument/2006/relationships/slideMaster" Target="/ppt/slideMasters/slideMaster9.xml" Id="R7cd59bf9a37845a8" /><Relationship Type="http://schemas.openxmlformats.org/officeDocument/2006/relationships/image" Target="/ppt/media/image45.png" Id="R7bec7dea6c114ebb" /></Relationships>
</file>

<file path=ppt/slideLayouts/_rels/slideLayout63.xml.rels>&#65279;<?xml version="1.0" encoding="utf-8"?><Relationships xmlns="http://schemas.openxmlformats.org/package/2006/relationships"><Relationship Type="http://schemas.openxmlformats.org/officeDocument/2006/relationships/slideMaster" Target="/ppt/slideMasters/slideMaster9.xml" Id="R6d7c2582d92744e8" /><Relationship Type="http://schemas.openxmlformats.org/officeDocument/2006/relationships/image" Target="/ppt/media/image46.png" Id="R82462dad89c74fac" /></Relationships>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868ce8a0091a457f">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62" y="4564842"/>
            <a:ext cx="11458708" cy="1204133"/>
          </a:xfrm>
        </p:spPr>
        <p:txBody>
          <a:bodyPr anchor="t"/>
          <a:lstStyle>
            <a:lvl1pPr algn="l">
              <a:defRPr sz="5333" b="1" cap="none"/>
            </a:lvl1pPr>
          </a:lstStyle>
          <a:p>
            <a:r>
              <a:rPr lang="en-US" dirty="0"/>
              <a:t>Click to edit Master title style</a:t>
            </a:r>
          </a:p>
        </p:txBody>
      </p:sp>
      <p:sp>
        <p:nvSpPr>
          <p:cNvPr id="3" name="Text Placeholder 2"/>
          <p:cNvSpPr>
            <a:spLocks noGrp="1"/>
          </p:cNvSpPr>
          <p:nvPr>
            <p:ph type="body" idx="1"/>
          </p:nvPr>
        </p:nvSpPr>
        <p:spPr>
          <a:xfrm>
            <a:off x="371062" y="2906713"/>
            <a:ext cx="11458708" cy="1500186"/>
          </a:xfrm>
        </p:spPr>
        <p:txBody>
          <a:bodyPr anchor="b"/>
          <a:lstStyle>
            <a:lvl1pPr marL="0" indent="0">
              <a:buNone/>
              <a:defRPr sz="2666">
                <a:solidFill>
                  <a:schemeClr val="accent1"/>
                </a:solidFill>
              </a:defRPr>
            </a:lvl1pPr>
            <a:lvl2pPr marL="457200" indent="0">
              <a:buNone/>
              <a:defRPr sz="2400">
                <a:solidFill>
                  <a:schemeClr val="tx1">
                    <a:tint val="75000"/>
                  </a:schemeClr>
                </a:solidFill>
              </a:defRPr>
            </a:lvl2pPr>
            <a:lvl3pPr marL="914400" indent="0">
              <a:buNone/>
              <a:defRPr sz="2133">
                <a:solidFill>
                  <a:schemeClr val="tx1">
                    <a:tint val="75000"/>
                  </a:schemeClr>
                </a:solidFill>
              </a:defRPr>
            </a:lvl3pPr>
            <a:lvl4pPr marL="1371600" indent="0">
              <a:buNone/>
              <a:defRPr sz="1866">
                <a:solidFill>
                  <a:schemeClr val="tx1">
                    <a:tint val="75000"/>
                  </a:schemeClr>
                </a:solidFill>
              </a:defRPr>
            </a:lvl4pPr>
            <a:lvl5pPr marL="1828800" indent="0">
              <a:buNone/>
              <a:defRPr sz="1866">
                <a:solidFill>
                  <a:schemeClr val="tx1">
                    <a:tint val="75000"/>
                  </a:schemeClr>
                </a:solidFill>
              </a:defRPr>
            </a:lvl5pPr>
            <a:lvl6pPr marL="2286000" indent="0">
              <a:buNone/>
              <a:defRPr sz="1866">
                <a:solidFill>
                  <a:schemeClr val="tx1">
                    <a:tint val="75000"/>
                  </a:schemeClr>
                </a:solidFill>
              </a:defRPr>
            </a:lvl6pPr>
            <a:lvl7pPr marL="2743200" indent="0">
              <a:buNone/>
              <a:defRPr sz="1866">
                <a:solidFill>
                  <a:schemeClr val="tx1">
                    <a:tint val="75000"/>
                  </a:schemeClr>
                </a:solidFill>
              </a:defRPr>
            </a:lvl7pPr>
            <a:lvl8pPr marL="3200400" indent="0">
              <a:buNone/>
              <a:defRPr sz="1866">
                <a:solidFill>
                  <a:schemeClr val="tx1">
                    <a:tint val="75000"/>
                  </a:schemeClr>
                </a:solidFill>
              </a:defRPr>
            </a:lvl8pPr>
            <a:lvl9pPr marL="3657600" indent="0">
              <a:buNone/>
              <a:defRPr sz="1866">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920FA67-A252-974B-A551-44BECC331CC5}" type="datetimeFigureOut">
              <a:rPr lang="en-US"/>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01905-C5F5-7943-85B0-6126D52C8FFD}" type="slidenum">
              <a:rPr lang="en-US"/>
              <a:t>‹#›</a:t>
            </a:fld>
            <a:endParaRPr lang="en-US"/>
          </a:p>
        </p:txBody>
      </p:sp>
    </p:spTree>
    <p:extLst>
      <p:ext uri="{BB962C8B-B14F-4D97-AF65-F5344CB8AC3E}">
        <p14:creationId xmlns:p14="http://schemas.microsoft.com/office/powerpoint/2010/main" val="323587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92B2C"/>
                </a:solidFill>
                <a:latin typeface="Calibri"/>
                <a:cs typeface="Calibri"/>
              </a:defRPr>
            </a:lvl1pPr>
          </a:lstStyle>
          <a:p/>
        </p:txBody>
      </p:sp>
      <p:sp>
        <p:nvSpPr>
          <p:cNvPr id="3" name="Holder 3"/>
          <p:cNvSpPr>
            <a:spLocks noGrp="1"/>
          </p:cNvSpPr>
          <p:nvPr>
            <p:ph type="body" idx="1"/>
          </p:nvPr>
        </p:nvSpPr>
        <p:spPr/>
        <p:txBody>
          <a:bodyPr lIns="0" tIns="0" rIns="0" bIns="0"/>
          <a:lstStyle>
            <a:lvl1pPr>
              <a:defRPr sz="2800" b="1" i="0">
                <a:solidFill>
                  <a:srgbClr val="292B2C"/>
                </a:solidFill>
                <a:latin typeface="Calibri"/>
                <a:cs typeface="Calibri"/>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900" b="1" i="0">
                <a:solidFill>
                  <a:srgbClr val="52555A"/>
                </a:solidFill>
                <a:latin typeface="Calibri"/>
                <a:cs typeface="Calibri"/>
              </a:defRPr>
            </a:lvl1p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fld id="{81D60167-4931-47E6-BA6A-407CBD079E47}" type="slidenum">
              <a:rPr dirty="0" spc="-10"/>
              <a:t>#</a:t>
            </a:fld>
            <a:r>
              <a:rPr dirty="0" spc="-10"/>
              <a:t>6</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f5120820f0e0448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20FA67-A252-974B-A551-44BECC331CC5}" type="datetimeFigureOut">
              <a:rPr lang="en-US"/>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01905-C5F5-7943-85B0-6126D52C8FFD}" type="slidenum">
              <a:rPr lang="en-US"/>
              <a:t>‹#›</a:t>
            </a:fld>
            <a:endParaRPr lang="en-US"/>
          </a:p>
        </p:txBody>
      </p:sp>
    </p:spTree>
    <p:extLst>
      <p:ext uri="{BB962C8B-B14F-4D97-AF65-F5344CB8AC3E}">
        <p14:creationId xmlns:p14="http://schemas.microsoft.com/office/powerpoint/2010/main" val="243978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1b08d3e0a035479b">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062" y="1960368"/>
            <a:ext cx="11458708" cy="1470025"/>
          </a:xfrm>
        </p:spPr>
        <p:txBody>
          <a:bodyPr>
            <a:noAutofit/>
          </a:bodyPr>
          <a:lstStyle>
            <a:lvl1pPr algn="ctr">
              <a:defRPr sz="6000" baseline="0"/>
            </a:lvl1pPr>
          </a:lstStyle>
          <a:p>
            <a:r>
              <a:rPr lang="en-US" dirty="0"/>
              <a:t>Click to edit Master title style</a:t>
            </a:r>
          </a:p>
        </p:txBody>
      </p:sp>
      <p:sp>
        <p:nvSpPr>
          <p:cNvPr id="3" name="Subtitle 2"/>
          <p:cNvSpPr>
            <a:spLocks noGrp="1"/>
          </p:cNvSpPr>
          <p:nvPr>
            <p:ph type="subTitle" idx="1"/>
          </p:nvPr>
        </p:nvSpPr>
        <p:spPr>
          <a:xfrm>
            <a:off x="371062" y="3554881"/>
            <a:ext cx="11458708"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920FA67-A252-974B-A551-44BECC331CC5}" type="datetimeFigureOut">
              <a:rPr lang="en-US"/>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01905-C5F5-7943-85B0-6126D52C8FFD}" type="slidenum">
              <a:rPr lang="en-US"/>
              <a:t>‹#›</a:t>
            </a:fld>
            <a:endParaRPr lang="en-US"/>
          </a:p>
        </p:txBody>
      </p:sp>
    </p:spTree>
    <p:extLst>
      <p:ext uri="{BB962C8B-B14F-4D97-AF65-F5344CB8AC3E}">
        <p14:creationId xmlns:p14="http://schemas.microsoft.com/office/powerpoint/2010/main" val="174713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a55b4823def947f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71064" y="2526577"/>
            <a:ext cx="5577149" cy="639762"/>
          </a:xfrm>
        </p:spPr>
        <p:txBody>
          <a:bodyPr anchor="b">
            <a:normAutofit/>
          </a:bodyPr>
          <a:lstStyle>
            <a:lvl1pPr marL="0" indent="0">
              <a:buNone/>
              <a:defRPr sz="2666" b="1" baseline="0"/>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1064" y="3316529"/>
            <a:ext cx="5577149" cy="2782109"/>
          </a:xfrm>
        </p:spPr>
        <p:txBody>
          <a:bodyPr/>
          <a:lstStyle>
            <a:lvl1pPr>
              <a:defRPr sz="2666" baseline="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3789" y="2526577"/>
            <a:ext cx="5585982" cy="639762"/>
          </a:xfrm>
        </p:spPr>
        <p:txBody>
          <a:bodyPr anchor="b">
            <a:normAutofit/>
          </a:bodyPr>
          <a:lstStyle>
            <a:lvl1pPr marL="0" indent="0">
              <a:buNone/>
              <a:defRPr sz="2666" b="1" baseline="0"/>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43789" y="3316529"/>
            <a:ext cx="5585982" cy="2782109"/>
          </a:xfrm>
        </p:spPr>
        <p:txBody>
          <a:bodyPr/>
          <a:lstStyle>
            <a:lvl1pPr>
              <a:defRPr sz="2666" baseline="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920FA67-A252-974B-A551-44BECC331CC5}" type="datetimeFigureOut">
              <a:rPr lang="en-US"/>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01905-C5F5-7943-85B0-6126D52C8FFD}" type="slidenum">
              <a:rPr lang="en-US"/>
              <a:t>‹#›</a:t>
            </a:fld>
            <a:endParaRPr lang="en-US"/>
          </a:p>
        </p:txBody>
      </p:sp>
    </p:spTree>
    <p:extLst>
      <p:ext uri="{BB962C8B-B14F-4D97-AF65-F5344CB8AC3E}">
        <p14:creationId xmlns:p14="http://schemas.microsoft.com/office/powerpoint/2010/main" val="3205171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0ae37b91a9b14e4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1064" y="2482572"/>
            <a:ext cx="5588000" cy="3616065"/>
          </a:xfrm>
        </p:spPr>
        <p:txBody>
          <a:bodyPr/>
          <a:lstStyle>
            <a:lvl1pPr>
              <a:defRPr sz="3200" baseline="0"/>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2936" y="2482573"/>
            <a:ext cx="5588000" cy="3616066"/>
          </a:xfrm>
        </p:spPr>
        <p:txBody>
          <a:bodyPr/>
          <a:lstStyle>
            <a:lvl1pPr>
              <a:defRPr sz="3200" baseline="0"/>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20FA67-A252-974B-A551-44BECC331CC5}" type="datetimeFigureOut">
              <a:rPr lang="en-US"/>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01905-C5F5-7943-85B0-6126D52C8FFD}" type="slidenum">
              <a:rPr lang="en-US"/>
              <a:t>‹#›</a:t>
            </a:fld>
            <a:endParaRPr lang="en-US"/>
          </a:p>
        </p:txBody>
      </p:sp>
    </p:spTree>
    <p:extLst>
      <p:ext uri="{BB962C8B-B14F-4D97-AF65-F5344CB8AC3E}">
        <p14:creationId xmlns:p14="http://schemas.microsoft.com/office/powerpoint/2010/main" val="952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11133896" y="6019089"/>
            <a:ext cx="382129" cy="184665"/>
          </a:xfrm>
          <a:prstGeom prst="rect">
            <a:avLst/>
          </a:prstGeom>
        </p:spPr>
        <p:txBody>
          <a:bodyPr vert="horz" lIns="0" tIns="0" rIns="0" bIns="0" rtlCol="0" anchor="ctr">
            <a:noAutofit/>
          </a:bodyPr>
          <a:lstStyle>
            <a:lvl1pPr algn="r">
              <a:defRPr sz="1600">
                <a:solidFill>
                  <a:schemeClr val="bg1"/>
                </a:solidFill>
              </a:defRPr>
            </a:lvl1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499466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2F7D3B8-F8F0-7738-693B-1FDED3B190DC}"/>
              </a:ext>
            </a:extLst>
          </p:cNvPr>
          <p:cNvSpPr>
            <a:spLocks noGrp="1"/>
          </p:cNvSpPr>
          <p:nvPr>
            <p:ph type="sldNum" sz="quarter" idx="4"/>
          </p:nvPr>
        </p:nvSpPr>
        <p:spPr>
          <a:xfrm>
            <a:off x="11101812" y="6019089"/>
            <a:ext cx="382129" cy="184665"/>
          </a:xfrm>
          <a:prstGeom prst="rect">
            <a:avLst/>
          </a:prstGeom>
        </p:spPr>
        <p:txBody>
          <a:bodyPr vert="horz" lIns="0" tIns="0" rIns="0" bIns="0" rtlCol="0" anchor="ctr">
            <a:noAutofit/>
          </a:bodyPr>
          <a:lstStyle>
            <a:lvl1pPr algn="r">
              <a:defRPr sz="1600">
                <a:solidFill>
                  <a:schemeClr val="bg1"/>
                </a:solidFill>
              </a:defRPr>
            </a:lvl1pPr>
          </a:lstStyle>
          <a:p>
            <a:pPr marL="0" lvl="0" indent="0" algn="r" rtl="0">
              <a:spcBef>
                <a:spcPts val="0"/>
              </a:spcBef>
              <a:spcAft>
                <a:spcPts val="0"/>
              </a:spcAft>
              <a:buNone/>
            </a:pPr>
            <a:fld id="{00000000-1234-1234-1234-123412341234}" type="slidenum">
              <a:rPr lang="en-US"/>
              <a:t>‹#›</a:t>
            </a:fld>
            <a:endParaRPr lang="en-US"/>
          </a:p>
        </p:txBody>
      </p:sp>
      <p:sp>
        <p:nvSpPr>
          <p:cNvPr id="2" name="Title 1"/>
          <p:cNvSpPr>
            <a:spLocks noGrp="1"/>
          </p:cNvSpPr>
          <p:nvPr>
            <p:ph type="title"/>
          </p:nvPr>
        </p:nvSpPr>
        <p:spPr>
          <a:xfrm>
            <a:off x="660400" y="584200"/>
            <a:ext cx="6676416" cy="2899425"/>
          </a:xfrm>
        </p:spPr>
        <p:txBody>
          <a:bodyPr anchor="t" anchorCtr="0"/>
          <a:lstStyle>
            <a:lvl1pPr>
              <a:lnSpc>
                <a:spcPct val="85000"/>
              </a:lnSpc>
              <a:defRPr sz="6000">
                <a:solidFill>
                  <a:schemeClr val="bg2"/>
                </a:solidFill>
              </a:defRPr>
            </a:lvl1pPr>
          </a:lstStyle>
          <a:p>
            <a:r>
              <a:rPr lang="en-US"/>
              <a:t>Click to edit Master title style</a:t>
            </a:r>
          </a:p>
        </p:txBody>
      </p:sp>
    </p:spTree>
    <p:extLst>
      <p:ext uri="{BB962C8B-B14F-4D97-AF65-F5344CB8AC3E}">
        <p14:creationId xmlns:p14="http://schemas.microsoft.com/office/powerpoint/2010/main" val="381592832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 No Image">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p:nvGrpSpPr>
        <p:grpSpPr>
          <a:xfrm>
            <a:off x="649163" y="514011"/>
            <a:ext cx="1994712" cy="865632"/>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grpSp>
      <p:sp>
        <p:nvSpPr>
          <p:cNvPr id="9" name="Footer Placeholder 8">
            <a:extLst>
              <a:ext uri="{FF2B5EF4-FFF2-40B4-BE49-F238E27FC236}">
                <a16:creationId xmlns:a16="http://schemas.microsoft.com/office/drawing/2014/main" id="{38F23230-3DF8-DE8A-559D-BE0AB2D5FEAA}"/>
              </a:ext>
            </a:extLst>
          </p:cNvPr>
          <p:cNvSpPr>
            <a:spLocks noGrp="1"/>
          </p:cNvSpPr>
          <p:nvPr>
            <p:ph type="ftr" sz="quarter" idx="10"/>
          </p:nvPr>
        </p:nvSpPr>
        <p:spPr>
          <a:xfrm>
            <a:off x="660398" y="6133591"/>
            <a:ext cx="7883991" cy="306287"/>
          </a:xfrm>
          <a:prstGeom prst="rect">
            <a:avLst/>
          </a:prstGeom>
        </p:spPr>
        <p:txBody>
          <a:bodyPr/>
          <a:lstStyle>
            <a:lvl1pPr algn="l">
              <a:defRPr sz="1600" b="1">
                <a:solidFill>
                  <a:schemeClr val="bg1"/>
                </a:solidFill>
              </a:defRPr>
            </a:lvl1pPr>
          </a:lstStyle>
          <a:p>
            <a:endParaRPr lang="en-US"/>
          </a:p>
        </p:txBody>
      </p:sp>
      <p:sp>
        <p:nvSpPr>
          <p:cNvPr id="3" name="Subtitle 2"/>
          <p:cNvSpPr>
            <a:spLocks noGrp="1"/>
          </p:cNvSpPr>
          <p:nvPr>
            <p:ph type="subTitle" idx="1"/>
          </p:nvPr>
        </p:nvSpPr>
        <p:spPr>
          <a:xfrm>
            <a:off x="660400" y="4894094"/>
            <a:ext cx="7883992" cy="799703"/>
          </a:xfrm>
        </p:spPr>
        <p:txBody>
          <a:bodyPr anchor="b">
            <a:noAutofit/>
          </a:bodyPr>
          <a:lstStyle>
            <a:lvl1pPr marL="0" indent="0" algn="l">
              <a:lnSpc>
                <a:spcPct val="105000"/>
              </a:lnSpc>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 name="Title 1"/>
          <p:cNvSpPr>
            <a:spLocks noGrp="1"/>
          </p:cNvSpPr>
          <p:nvPr>
            <p:ph type="ctrTitle"/>
          </p:nvPr>
        </p:nvSpPr>
        <p:spPr>
          <a:xfrm>
            <a:off x="660399" y="2070101"/>
            <a:ext cx="7883993" cy="2334687"/>
          </a:xfrm>
        </p:spPr>
        <p:txBody>
          <a:bodyPr anchor="t" anchorCtr="0"/>
          <a:lstStyle>
            <a:lvl1pPr algn="l">
              <a:lnSpc>
                <a:spcPct val="83000"/>
              </a:lnSpc>
              <a:defRPr sz="4800">
                <a:solidFill>
                  <a:schemeClr val="bg2"/>
                </a:solidFill>
              </a:defRPr>
            </a:lvl1pPr>
          </a:lstStyle>
          <a:p>
            <a:r>
              <a:rPr lang="en-US"/>
              <a:t>Click to edit Master title style</a:t>
            </a:r>
          </a:p>
        </p:txBody>
      </p:sp>
    </p:spTree>
    <p:extLst>
      <p:ext uri="{BB962C8B-B14F-4D97-AF65-F5344CB8AC3E}">
        <p14:creationId xmlns:p14="http://schemas.microsoft.com/office/powerpoint/2010/main" val="148228191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p:nvGrpSpPr>
        <p:grpSpPr>
          <a:xfrm>
            <a:off x="649163" y="514011"/>
            <a:ext cx="1994712" cy="865632"/>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67"/>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8138584" y="0"/>
            <a:ext cx="4053416" cy="68580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9" name="Footer Placeholder 8">
            <a:extLst>
              <a:ext uri="{FF2B5EF4-FFF2-40B4-BE49-F238E27FC236}">
                <a16:creationId xmlns:a16="http://schemas.microsoft.com/office/drawing/2014/main" id="{4DC6EF85-3467-0339-FEE7-95DD7B8078A8}"/>
              </a:ext>
            </a:extLst>
          </p:cNvPr>
          <p:cNvSpPr>
            <a:spLocks noGrp="1"/>
          </p:cNvSpPr>
          <p:nvPr>
            <p:ph type="ftr" sz="quarter" idx="11"/>
          </p:nvPr>
        </p:nvSpPr>
        <p:spPr>
          <a:xfrm>
            <a:off x="660400" y="6125067"/>
            <a:ext cx="5446563" cy="309904"/>
          </a:xfrm>
          <a:prstGeom prst="rect">
            <a:avLst/>
          </a:prstGeom>
        </p:spPr>
        <p:txBody>
          <a:bodyPr anchor="t" anchorCtr="0"/>
          <a:lstStyle>
            <a:lvl1pPr algn="l">
              <a:defRPr sz="1600" b="1">
                <a:solidFill>
                  <a:schemeClr val="bg1"/>
                </a:solidFill>
              </a:defRPr>
            </a:lvl1pPr>
          </a:lstStyle>
          <a:p>
            <a:endParaRPr lang="en-US"/>
          </a:p>
        </p:txBody>
      </p:sp>
      <p:sp>
        <p:nvSpPr>
          <p:cNvPr id="3" name="Subtitle 2"/>
          <p:cNvSpPr>
            <a:spLocks noGrp="1"/>
          </p:cNvSpPr>
          <p:nvPr>
            <p:ph type="subTitle" idx="1"/>
          </p:nvPr>
        </p:nvSpPr>
        <p:spPr>
          <a:xfrm>
            <a:off x="660400" y="4894094"/>
            <a:ext cx="5446563" cy="799703"/>
          </a:xfrm>
        </p:spPr>
        <p:txBody>
          <a:bodyPr anchor="b">
            <a:noAutofit/>
          </a:bodyPr>
          <a:lstStyle>
            <a:lvl1pPr marL="0" indent="0" algn="l">
              <a:lnSpc>
                <a:spcPct val="105000"/>
              </a:lnSpc>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 name="Title 1"/>
          <p:cNvSpPr>
            <a:spLocks noGrp="1"/>
          </p:cNvSpPr>
          <p:nvPr>
            <p:ph type="ctrTitle"/>
          </p:nvPr>
        </p:nvSpPr>
        <p:spPr>
          <a:xfrm>
            <a:off x="660400" y="2070101"/>
            <a:ext cx="6886448" cy="2334687"/>
          </a:xfrm>
        </p:spPr>
        <p:txBody>
          <a:bodyPr anchor="t" anchorCtr="0"/>
          <a:lstStyle>
            <a:lvl1pPr algn="l">
              <a:lnSpc>
                <a:spcPct val="83000"/>
              </a:lnSpc>
              <a:defRPr sz="4800">
                <a:solidFill>
                  <a:schemeClr val="bg2"/>
                </a:solidFill>
              </a:defRPr>
            </a:lvl1pPr>
          </a:lstStyle>
          <a:p>
            <a:r>
              <a:rPr lang="en-US"/>
              <a:t>Click to edit Master title style</a:t>
            </a:r>
          </a:p>
        </p:txBody>
      </p:sp>
    </p:spTree>
    <p:extLst>
      <p:ext uri="{BB962C8B-B14F-4D97-AF65-F5344CB8AC3E}">
        <p14:creationId xmlns:p14="http://schemas.microsoft.com/office/powerpoint/2010/main" val="369177096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92B2C"/>
                </a:solidFill>
                <a:latin typeface="Calibri"/>
                <a:cs typeface="Calibri"/>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defRPr sz="900" b="1" i="0">
                <a:solidFill>
                  <a:srgbClr val="52555A"/>
                </a:solidFill>
                <a:latin typeface="Calibri"/>
                <a:cs typeface="Calibri"/>
              </a:defRPr>
            </a:lvl1p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fld id="{81D60167-4931-47E6-BA6A-407CBD079E47}" type="slidenum">
              <a:rPr dirty="0" spc="-10"/>
              <a:t>#</a:t>
            </a:fld>
            <a:r>
              <a:rPr dirty="0" spc="-10"/>
              <a:t>6</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11127072" y="6017270"/>
            <a:ext cx="382129" cy="184665"/>
          </a:xfrm>
          <a:prstGeom prst="rect">
            <a:avLst/>
          </a:prstGeom>
        </p:spPr>
        <p:txBody>
          <a:bodyPr vert="horz" lIns="0" tIns="0" rIns="0" bIns="0" rtlCol="0" anchor="ctr">
            <a:noAutofit/>
          </a:bodyPr>
          <a:lstStyle>
            <a:lvl1pPr algn="r">
              <a:defRPr sz="1600">
                <a:solidFill>
                  <a:schemeClr val="bg1"/>
                </a:solidFill>
              </a:defRPr>
            </a:lvl1pPr>
          </a:lstStyle>
          <a:p>
            <a:pPr marL="0" lvl="0" indent="0" algn="r" rtl="0">
              <a:spcBef>
                <a:spcPts val="0"/>
              </a:spcBef>
              <a:spcAft>
                <a:spcPts val="0"/>
              </a:spcAft>
              <a:buNone/>
            </a:pPr>
            <a:fld id="{00000000-1234-1234-1234-123412341234}" type="slidenum">
              <a:rPr lang="en-US"/>
              <a:t>‹#›</a:t>
            </a:fld>
            <a:endParaRPr lang="en-US"/>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660400" y="2072640"/>
            <a:ext cx="9702800" cy="3535680"/>
          </a:xfrm>
        </p:spPr>
        <p:txBody>
          <a:bodyPr/>
          <a:lstStyle>
            <a:lvl1pPr>
              <a:defRPr>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0820029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0" y="992766"/>
            <a:ext cx="11360800" cy="2736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p:txBody>
      </p:sp>
      <p:sp>
        <p:nvSpPr>
          <p:cNvPr id="11" name="Google Shape;11;p2"/>
          <p:cNvSpPr txBox="1"/>
          <p:nvPr>
            <p:ph idx="1" type="subTitle"/>
          </p:nvPr>
        </p:nvSpPr>
        <p:spPr>
          <a:xfrm>
            <a:off x="415600" y="3778833"/>
            <a:ext cx="11360800" cy="1056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2" name="Google Shape;12;p2"/>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6"/>
            <a:ext cx="11360800" cy="76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defRPr sz="900" b="1" i="0">
                <a:solidFill>
                  <a:srgbClr val="52555A"/>
                </a:solidFill>
                <a:latin typeface="Calibri"/>
                <a:cs typeface="Calibri"/>
              </a:defRPr>
            </a:lvl1p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fld id="{81D60167-4931-47E6-BA6A-407CBD079E47}" type="slidenum">
              <a:rPr dirty="0" spc="-10"/>
              <a:t>#</a:t>
            </a:fld>
            <a:r>
              <a:rPr dirty="0" spc="-10"/>
              <a:t>6</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N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939C0-F285-8541-B418-47E3EFED54E8}"/>
              </a:ext>
            </a:extLst>
          </p:cNvPr>
          <p:cNvSpPr/>
          <p:nvPr userDrawn="1"/>
        </p:nvSpPr>
        <p:spPr>
          <a:xfrm>
            <a:off x="609598" y="304800"/>
            <a:ext cx="11582398"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2057400"/>
            <a:ext cx="10972800" cy="44196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09598" y="304800"/>
            <a:ext cx="9956796" cy="1397000"/>
          </a:xfrm>
          <a:prstGeom prst="rect">
            <a:avLst/>
          </a:prstGeom>
          <a:noFill/>
        </p:spPr>
        <p:txBody>
          <a:bodyPr vert="horz" lIns="182880" tIns="45720" rIns="182880" bIns="45720" rtlCol="0" anchor="ctr">
            <a:normAutofit/>
          </a:bodyPr>
          <a:lstStyle/>
          <a:p>
            <a:r>
              <a:rPr lang="en-US"/>
              <a:t>Click to edit Master title style</a:t>
            </a:r>
          </a:p>
        </p:txBody>
      </p:sp>
      <p:sp>
        <p:nvSpPr>
          <p:cNvPr id="6" name="Rectangle 5"/>
          <p:cNvSpPr/>
          <p:nvPr userDrawn="1"/>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 y="304800"/>
            <a:ext cx="609598" cy="1397000"/>
          </a:xfrm>
          <a:prstGeom prst="rect">
            <a:avLst/>
          </a:prstGeom>
        </p:spPr>
        <p:txBody>
          <a:bodyPr vert="horz" lIns="91440" tIns="45720" rIns="91440" bIns="45720" rtlCol="0" anchor="ctr"/>
          <a:lstStyle>
            <a:lvl1pPr algn="ctr">
              <a:defRPr sz="1866" b="1">
                <a:solidFill>
                  <a:schemeClr val="bg1"/>
                </a:solidFill>
              </a:defRPr>
            </a:lvl1pPr>
          </a:lstStyle>
          <a:p>
            <a:fld id="{0CFEC368-1D7A-4F81-ABF6-AE0E36BAF64C}" type="slidenum">
              <a:rPr lang="en-US"/>
              <a:pPr/>
              <a:t>‹#›</a:t>
            </a:fld>
            <a:endParaRPr lang="en-US"/>
          </a:p>
        </p:txBody>
      </p:sp>
      <p:pic>
        <p:nvPicPr>
          <p:cNvPr id="4" name="Picture 3" descr="A close up of a logo&#10;&#10;Description automatically generated">
            <a:extLst>
              <a:ext uri="{FF2B5EF4-FFF2-40B4-BE49-F238E27FC236}">
                <a16:creationId xmlns:a16="http://schemas.microsoft.com/office/drawing/2014/main" id="{190E0BBD-FDDD-9249-9E5A-6178D3098B09}"/>
              </a:ext>
            </a:extLst>
          </p:cNvPr>
          <p:cNvPicPr>
            <a:picLocks noChangeAspect="1"/>
          </p:cNvPicPr>
          <p:nvPr userDrawn="1"/>
        </p:nvPicPr>
        <p:blipFill rotWithShape="1">
          <a:blip r:embed="Rd2a97a5150004a24"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9" name="Rectangle 8"/>
          <p:cNvSpPr/>
          <p:nvPr userDrawn="1"/>
        </p:nvSpPr>
        <p:spPr>
          <a:xfrm>
            <a:off x="0" y="0"/>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660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76198"/>
            <a:ext cx="12192000" cy="5029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FB2C5977-2C4E-F545-BFC0-62271F94D752}"/>
              </a:ext>
            </a:extLst>
          </p:cNvPr>
          <p:cNvPicPr>
            <a:picLocks noChangeAspect="1"/>
          </p:cNvPicPr>
          <p:nvPr userDrawn="1"/>
        </p:nvPicPr>
        <p:blipFill rotWithShape="1">
          <a:blip r:embed="Rd5f1dc92c9004086" cstate="print">
            <a:extLst>
              <a:ext uri="{28A0092B-C50C-407E-A947-70E740481C1C}">
                <a14:useLocalDpi xmlns:a14="http://schemas.microsoft.com/office/drawing/2010/main" val="0"/>
              </a:ext>
            </a:extLst>
          </a:blip>
          <a:srcRect r="11111"/>
          <a:stretch/>
        </p:blipFill>
        <p:spPr>
          <a:xfrm>
            <a:off x="7825941" y="177800"/>
            <a:ext cx="4356381" cy="4317998"/>
          </a:xfrm>
          <a:prstGeom prst="rect">
            <a:avLst/>
          </a:prstGeom>
        </p:spPr>
      </p:pic>
      <p:sp>
        <p:nvSpPr>
          <p:cNvPr id="5" name="Freeform 4">
            <a:extLst>
              <a:ext uri="{FF2B5EF4-FFF2-40B4-BE49-F238E27FC236}">
                <a16:creationId xmlns:a16="http://schemas.microsoft.com/office/drawing/2014/main" id="{894C76FE-F50D-8943-933D-B3E897C2BA0E}"/>
              </a:ext>
            </a:extLst>
          </p:cNvPr>
          <p:cNvSpPr/>
          <p:nvPr userDrawn="1"/>
        </p:nvSpPr>
        <p:spPr>
          <a:xfrm flipH="1">
            <a:off x="9676" y="-67733"/>
            <a:ext cx="12192932" cy="5021037"/>
          </a:xfrm>
          <a:custGeom>
            <a:avLst/>
            <a:gdLst>
              <a:gd name="connsiteX0" fmla="*/ 0 w 9165771"/>
              <a:gd name="connsiteY0" fmla="*/ 3766457 h 3795486"/>
              <a:gd name="connsiteX1" fmla="*/ 0 w 9165771"/>
              <a:gd name="connsiteY1" fmla="*/ 1988457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0 w 9165771"/>
              <a:gd name="connsiteY1" fmla="*/ 2478551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14549 w 9165771"/>
              <a:gd name="connsiteY1" fmla="*/ 2317625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7274 w 9165771"/>
              <a:gd name="connsiteY1" fmla="*/ 2361514 h 3795486"/>
              <a:gd name="connsiteX2" fmla="*/ 9165771 w 9165771"/>
              <a:gd name="connsiteY2" fmla="*/ 0 h 3795486"/>
              <a:gd name="connsiteX3" fmla="*/ 9165771 w 9165771"/>
              <a:gd name="connsiteY3" fmla="*/ 3795486 h 3795486"/>
              <a:gd name="connsiteX4" fmla="*/ 0 w 9165771"/>
              <a:gd name="connsiteY4" fmla="*/ 3766457 h 3795486"/>
              <a:gd name="connsiteX0" fmla="*/ 14759 w 9180530"/>
              <a:gd name="connsiteY0" fmla="*/ 3766457 h 3795486"/>
              <a:gd name="connsiteX1" fmla="*/ 210 w 9180530"/>
              <a:gd name="connsiteY1" fmla="*/ 2390773 h 3795486"/>
              <a:gd name="connsiteX2" fmla="*/ 9180530 w 9180530"/>
              <a:gd name="connsiteY2" fmla="*/ 0 h 3795486"/>
              <a:gd name="connsiteX3" fmla="*/ 9180530 w 9180530"/>
              <a:gd name="connsiteY3" fmla="*/ 3795486 h 3795486"/>
              <a:gd name="connsiteX4" fmla="*/ 14759 w 9180530"/>
              <a:gd name="connsiteY4" fmla="*/ 3766457 h 3795486"/>
              <a:gd name="connsiteX0" fmla="*/ 701 w 9166472"/>
              <a:gd name="connsiteY0" fmla="*/ 3766457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66457 h 3795486"/>
              <a:gd name="connsiteX0" fmla="*/ 701 w 9166472"/>
              <a:gd name="connsiteY0" fmla="*/ 3788401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88401 h 3795486"/>
              <a:gd name="connsiteX0" fmla="*/ 701 w 9166472"/>
              <a:gd name="connsiteY0" fmla="*/ 3817661 h 3817661"/>
              <a:gd name="connsiteX1" fmla="*/ 701 w 9166472"/>
              <a:gd name="connsiteY1" fmla="*/ 2398087 h 3817661"/>
              <a:gd name="connsiteX2" fmla="*/ 9166472 w 9166472"/>
              <a:gd name="connsiteY2" fmla="*/ 0 h 3817661"/>
              <a:gd name="connsiteX3" fmla="*/ 9166472 w 9166472"/>
              <a:gd name="connsiteY3" fmla="*/ 3795486 h 3817661"/>
              <a:gd name="connsiteX4" fmla="*/ 701 w 9166472"/>
              <a:gd name="connsiteY4" fmla="*/ 3817661 h 3817661"/>
              <a:gd name="connsiteX0" fmla="*/ 701 w 9166472"/>
              <a:gd name="connsiteY0" fmla="*/ 3795716 h 3795716"/>
              <a:gd name="connsiteX1" fmla="*/ 701 w 9166472"/>
              <a:gd name="connsiteY1" fmla="*/ 2398087 h 3795716"/>
              <a:gd name="connsiteX2" fmla="*/ 9166472 w 9166472"/>
              <a:gd name="connsiteY2" fmla="*/ 0 h 3795716"/>
              <a:gd name="connsiteX3" fmla="*/ 9166472 w 9166472"/>
              <a:gd name="connsiteY3" fmla="*/ 3795486 h 3795716"/>
              <a:gd name="connsiteX4" fmla="*/ 701 w 9166472"/>
              <a:gd name="connsiteY4" fmla="*/ 3795716 h 379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472" h="3795716">
                <a:moveTo>
                  <a:pt x="701" y="3795716"/>
                </a:moveTo>
                <a:cubicBezTo>
                  <a:pt x="3126" y="3327402"/>
                  <a:pt x="-1724" y="2866401"/>
                  <a:pt x="701" y="2398087"/>
                </a:cubicBezTo>
                <a:lnTo>
                  <a:pt x="9166472" y="0"/>
                </a:lnTo>
                <a:lnTo>
                  <a:pt x="9166472" y="3795486"/>
                </a:lnTo>
                <a:lnTo>
                  <a:pt x="701" y="37957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14400" y="3810000"/>
            <a:ext cx="8534400" cy="533400"/>
          </a:xfrm>
        </p:spPr>
        <p:txBody>
          <a:bodyPr/>
          <a:lstStyle>
            <a:lvl1pPr marL="0" indent="0" algn="l">
              <a:buNone/>
              <a:defRPr>
                <a:solidFill>
                  <a:schemeClr val="bg2">
                    <a:lumMod val="9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a7df3c7d1aee4c75" cstate="print">
            <a:extLst>
              <a:ext uri="{28A0092B-C50C-407E-A947-70E740481C1C}">
                <a14:useLocalDpi xmlns:a14="http://schemas.microsoft.com/office/drawing/2010/main" val="0"/>
              </a:ext>
            </a:extLst>
          </a:blip>
          <a:stretch>
            <a:fillRect/>
          </a:stretch>
        </p:blipFill>
        <p:spPr>
          <a:xfrm>
            <a:off x="6705600" y="5562600"/>
            <a:ext cx="5084064" cy="914400"/>
          </a:xfrm>
          <a:prstGeom prst="rect">
            <a:avLst/>
          </a:prstGeom>
        </p:spPr>
      </p:pic>
      <p:sp>
        <p:nvSpPr>
          <p:cNvPr id="2" name="Title 1"/>
          <p:cNvSpPr>
            <a:spLocks noGrp="1"/>
          </p:cNvSpPr>
          <p:nvPr>
            <p:ph type="ctrTitle" hasCustomPrompt="1"/>
          </p:nvPr>
        </p:nvSpPr>
        <p:spPr>
          <a:xfrm>
            <a:off x="863600" y="1806577"/>
            <a:ext cx="10464800" cy="1927225"/>
          </a:xfrm>
          <a:prstGeom prst="rect">
            <a:avLst/>
          </a:prstGeom>
          <a:noFill/>
        </p:spPr>
        <p:txBody>
          <a:bodyPr anchor="b">
            <a:noAutofit/>
          </a:bodyPr>
          <a:lstStyle>
            <a:lvl1pPr>
              <a:defRPr sz="5866" cap="none" baseline="0">
                <a:solidFill>
                  <a:schemeClr val="bg1"/>
                </a:solidFill>
                <a:latin typeface="+mj-lt"/>
              </a:defRPr>
            </a:lvl1pPr>
          </a:lstStyle>
          <a:p>
            <a:r>
              <a:rPr lang="en-US"/>
              <a:t>Click to Edit Title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313356"/>
            <a:ext cx="609600" cy="888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lide Number Placeholder 3"/>
          <p:cNvSpPr>
            <a:spLocks noGrp="1"/>
          </p:cNvSpPr>
          <p:nvPr>
            <p:ph type="sldNum" sz="quarter" idx="11"/>
          </p:nvPr>
        </p:nvSpPr>
        <p:spPr>
          <a:xfrm>
            <a:off x="0" y="304801"/>
            <a:ext cx="609600" cy="888998"/>
          </a:xfrm>
        </p:spPr>
        <p:txBody>
          <a:bodyPr/>
          <a:lstStyle/>
          <a:p>
            <a:pPr>
              <a:defRPr/>
            </a:pPr>
            <a:fld id="{85C8DD69-8968-4BF3-9E46-F1FF3B850997}" type="slidenum">
              <a:rPr lang="en-US"/>
              <a:pPr>
                <a:defRPr/>
              </a:pPr>
              <a:t>‹#›</a:t>
            </a:fld>
            <a:endParaRPr lang="en-US"/>
          </a:p>
        </p:txBody>
      </p:sp>
      <p:sp>
        <p:nvSpPr>
          <p:cNvPr id="6" name="Rectangle 5"/>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35E14F99-5EFF-6B42-9209-609B80A55B60}"/>
              </a:ext>
            </a:extLst>
          </p:cNvPr>
          <p:cNvSpPr/>
          <p:nvPr userDrawn="1"/>
        </p:nvSpPr>
        <p:spPr>
          <a:xfrm>
            <a:off x="609598" y="304800"/>
            <a:ext cx="11582398" cy="897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d658048c3d854bdc"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609596" y="304801"/>
            <a:ext cx="9956802" cy="89755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6767B5-600E-DE88-EFFA-7A945EBD1084}"/>
              </a:ext>
            </a:extLst>
          </p:cNvPr>
          <p:cNvSpPr>
            <a:spLocks noGrp="1"/>
          </p:cNvSpPr>
          <p:nvPr>
            <p:ph idx="1"/>
          </p:nvPr>
        </p:nvSpPr>
        <p:spPr>
          <a:xfrm>
            <a:off x="609600" y="1498600"/>
            <a:ext cx="10972800" cy="4978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133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57718"/>
            <a:ext cx="5242560" cy="63976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sz="2666" b="0">
                <a:solidFill>
                  <a:schemeClr val="bg1"/>
                </a:solidFill>
                <a:latin typeface="+mj-lt"/>
              </a:defRPr>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788920"/>
            <a:ext cx="5242560" cy="3688080"/>
          </a:xfrm>
        </p:spPr>
        <p:txBody>
          <a:bodyPr/>
          <a:lstStyle>
            <a:lvl1pPr>
              <a:defRPr sz="3200">
                <a:latin typeface="+mj-lt"/>
              </a:defRPr>
            </a:lvl1pPr>
            <a:lvl2pPr>
              <a:defRPr sz="2666">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2057400"/>
            <a:ext cx="5242560" cy="63976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lang="en-US" sz="2666" b="0" kern="1200" dirty="0">
                <a:solidFill>
                  <a:schemeClr val="bg1"/>
                </a:solidFill>
                <a:latin typeface="+mj-lt"/>
                <a:ea typeface="+mn-ea"/>
                <a:cs typeface="+mn-cs"/>
              </a:defRPr>
            </a:lvl1pPr>
            <a:lvl2pPr marL="457200" indent="0">
              <a:buNone/>
              <a:defRPr sz="2666" b="1"/>
            </a:lvl2pPr>
            <a:lvl3pPr marL="914400" indent="0">
              <a:buNone/>
              <a:defRPr sz="2400" b="1"/>
            </a:lvl3pPr>
            <a:lvl4pPr marL="1371600" indent="0">
              <a:buNone/>
              <a:defRPr sz="2133" b="1"/>
            </a:lvl4pPr>
            <a:lvl5pPr marL="1828800" indent="0">
              <a:buNone/>
              <a:defRPr sz="2133" b="1"/>
            </a:lvl5pPr>
            <a:lvl6pPr marL="2286000" indent="0">
              <a:buNone/>
              <a:defRPr sz="2133" b="1"/>
            </a:lvl6pPr>
            <a:lvl7pPr marL="2743200" indent="0">
              <a:buNone/>
              <a:defRPr sz="2133" b="1"/>
            </a:lvl7pPr>
            <a:lvl8pPr marL="3200400" indent="0">
              <a:buNone/>
              <a:defRPr sz="2133" b="1"/>
            </a:lvl8pPr>
            <a:lvl9pPr marL="3657600"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788920"/>
            <a:ext cx="5242560" cy="3688080"/>
          </a:xfrm>
        </p:spPr>
        <p:txBody>
          <a:bodyPr/>
          <a:lstStyle>
            <a:lvl1pPr>
              <a:defRPr sz="3200">
                <a:latin typeface="+mj-lt"/>
              </a:defRPr>
            </a:lvl1pPr>
            <a:lvl2pPr>
              <a:defRPr sz="2666">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solidFill>
            <a:schemeClr val="accent1"/>
          </a:solidFill>
        </p:spPr>
        <p:txBody>
          <a:bodyPr/>
          <a:lstStyle/>
          <a:p>
            <a:fld id="{0CFEC368-1D7A-4F81-ABF6-AE0E36BAF64C}" type="slidenum">
              <a:rPr lang="en-US"/>
              <a:pPr/>
              <a:t>‹#›</a:t>
            </a:fld>
            <a:endParaRPr lang="en-US"/>
          </a:p>
        </p:txBody>
      </p:sp>
      <p:cxnSp>
        <p:nvCxnSpPr>
          <p:cNvPr id="11" name="Straight Connector 10"/>
          <p:cNvCxnSpPr>
            <a:cxnSpLocks/>
          </p:cNvCxnSpPr>
          <p:nvPr/>
        </p:nvCxnSpPr>
        <p:spPr>
          <a:xfrm flipH="1">
            <a:off x="6096000" y="2057400"/>
            <a:ext cx="1058" cy="44196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017BC5-8E7B-444B-A7BF-06D96C33D7B2}"/>
              </a:ext>
            </a:extLst>
          </p:cNvPr>
          <p:cNvSpPr>
            <a:spLocks noGrp="1"/>
          </p:cNvSpPr>
          <p:nvPr>
            <p:ph type="title"/>
          </p:nvPr>
        </p:nvSpPr>
        <p:spPr>
          <a:xfrm>
            <a:off x="609596" y="304800"/>
            <a:ext cx="9954686" cy="1382337"/>
          </a:xfrm>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5" name="Rectangle 4"/>
          <p:cNvSpPr/>
          <p:nvPr userDrawn="1"/>
        </p:nvSpPr>
        <p:spPr>
          <a:xfrm>
            <a:off x="0" y="313356"/>
            <a:ext cx="609600" cy="888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lide Number Placeholder 3"/>
          <p:cNvSpPr>
            <a:spLocks noGrp="1"/>
          </p:cNvSpPr>
          <p:nvPr>
            <p:ph type="sldNum" sz="quarter" idx="11"/>
          </p:nvPr>
        </p:nvSpPr>
        <p:spPr>
          <a:xfrm>
            <a:off x="0" y="304801"/>
            <a:ext cx="609600" cy="888998"/>
          </a:xfrm>
        </p:spPr>
        <p:txBody>
          <a:bodyPr/>
          <a:lstStyle/>
          <a:p>
            <a:pPr>
              <a:defRPr/>
            </a:pPr>
            <a:fld id="{85C8DD69-8968-4BF3-9E46-F1FF3B850997}" type="slidenum">
              <a:rPr lang="en-US"/>
              <a:pPr>
                <a:defRPr/>
              </a:pPr>
              <a:t>‹#›</a:t>
            </a:fld>
            <a:endParaRPr lang="en-US"/>
          </a:p>
        </p:txBody>
      </p:sp>
      <p:sp>
        <p:nvSpPr>
          <p:cNvPr id="6" name="Rectangle 5"/>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35E14F99-5EFF-6B42-9209-609B80A55B60}"/>
              </a:ext>
            </a:extLst>
          </p:cNvPr>
          <p:cNvSpPr/>
          <p:nvPr userDrawn="1"/>
        </p:nvSpPr>
        <p:spPr>
          <a:xfrm>
            <a:off x="609598" y="304800"/>
            <a:ext cx="11582398" cy="897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229a73e006c04763"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609596" y="304801"/>
            <a:ext cx="9956802" cy="897554"/>
          </a:xfrm>
        </p:spPr>
        <p:txBody>
          <a:bodyPr/>
          <a:lstStyle/>
          <a:p>
            <a:r>
              <a:rPr lang="en-US"/>
              <a:t>Click to edit Master title style</a:t>
            </a:r>
          </a:p>
        </p:txBody>
      </p:sp>
    </p:spTree>
    <p:extLst>
      <p:ext uri="{BB962C8B-B14F-4D97-AF65-F5344CB8AC3E}">
        <p14:creationId xmlns:p14="http://schemas.microsoft.com/office/powerpoint/2010/main" val="1865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062D5B-C9B2-4A96-83B4-D6C496F48DBE}" type="datetime1">
              <a:rPr lang="en-US"/>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01905-C5F5-7943-85B0-6126D52C8FFD}" type="slidenum">
              <a:rPr lang="en-US"/>
              <a:t>‹#›</a:t>
            </a:fld>
            <a:endParaRPr lang="en-US" dirty="0"/>
          </a:p>
        </p:txBody>
      </p:sp>
    </p:spTree>
    <p:extLst>
      <p:ext uri="{BB962C8B-B14F-4D97-AF65-F5344CB8AC3E}">
        <p14:creationId xmlns:p14="http://schemas.microsoft.com/office/powerpoint/2010/main" val="3836789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160030"/>
            <a:ext cx="4038600" cy="3938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160029"/>
            <a:ext cx="4038600" cy="3938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9C9E6E9-5495-4309-BA6B-7EEAD014DE87}" type="datetime1">
              <a:rPr lang="en-US"/>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01905-C5F5-7943-85B0-6126D52C8FFD}" type="slidenum">
              <a:rPr lang="en-US"/>
              <a:t>‹#›</a:t>
            </a:fld>
            <a:endParaRPr lang="en-US" dirty="0"/>
          </a:p>
        </p:txBody>
      </p:sp>
    </p:spTree>
    <p:extLst>
      <p:ext uri="{BB962C8B-B14F-4D97-AF65-F5344CB8AC3E}">
        <p14:creationId xmlns:p14="http://schemas.microsoft.com/office/powerpoint/2010/main" val="823020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2col table">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1962" y="1541460"/>
            <a:ext cx="5486400" cy="4516436"/>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6243636" y="1541461"/>
            <a:ext cx="5486400" cy="4516436"/>
          </a:xfrm>
          <a:pattFill prst="pct10">
            <a:fgClr>
              <a:schemeClr val="accent1"/>
            </a:fgClr>
            <a:bgClr>
              <a:schemeClr val="bg1"/>
            </a:bgClr>
          </a:pattFill>
        </p:spPr>
        <p:txBody>
          <a:bodyPr tIns="2514600"/>
          <a:lstStyle>
            <a:lvl1pPr algn="ctr">
              <a:defRPr b="0" i="0"/>
            </a:lvl1pPr>
          </a:lstStyle>
          <a:p>
            <a:r>
              <a:rPr lang="en-US" dirty="0"/>
              <a:t>Click icon to add table</a:t>
            </a:r>
          </a:p>
        </p:txBody>
      </p:sp>
      <p:sp>
        <p:nvSpPr>
          <p:cNvPr id="11" name="Slide Number Placeholder 10">
            <a:extLst>
              <a:ext uri="{FF2B5EF4-FFF2-40B4-BE49-F238E27FC236}">
                <a16:creationId xmlns:a16="http://schemas.microsoft.com/office/drawing/2014/main" id="{FC899BB9-E201-8940-BB81-82A108C8C225}"/>
              </a:ext>
            </a:extLst>
          </p:cNvPr>
          <p:cNvSpPr>
            <a:spLocks noGrp="1"/>
          </p:cNvSpPr>
          <p:nvPr>
            <p:ph type="sldNum" sz="quarter" idx="19"/>
          </p:nvPr>
        </p:nvSpPr>
        <p:spPr/>
        <p:txBody>
          <a:bodyPr/>
          <a:lstStyle>
            <a:lvl1pPr>
              <a:defRPr b="0" i="0"/>
            </a:lvl1pPr>
          </a:lstStyle>
          <a:p>
            <a:fld id="{63DCA5C9-2E11-4C67-86EB-AE1DE127DC64}" type="slidenum">
              <a:rPr lang="en-US"/>
              <a:pPr/>
              <a:t>‹#›</a:t>
            </a:fld>
            <a:endParaRPr lang="en-US" dirty="0"/>
          </a:p>
        </p:txBody>
      </p:sp>
      <p:sp>
        <p:nvSpPr>
          <p:cNvPr id="8" name="TextBox 7">
            <a:extLst>
              <a:ext uri="{FF2B5EF4-FFF2-40B4-BE49-F238E27FC236}">
                <a16:creationId xmlns:a16="http://schemas.microsoft.com/office/drawing/2014/main" id="{98881458-73F7-0B4D-9AB2-E1FF16A037DE}"/>
              </a:ext>
            </a:extLst>
          </p:cNvPr>
          <p:cNvSpPr txBox="1"/>
          <p:nvPr userDrawn="1"/>
        </p:nvSpPr>
        <p:spPr>
          <a:xfrm>
            <a:off x="470926" y="6385112"/>
            <a:ext cx="1044340" cy="161737"/>
          </a:xfrm>
          <a:prstGeom prst="rect">
            <a:avLst/>
          </a:prstGeom>
          <a:noFill/>
        </p:spPr>
        <p:txBody>
          <a:bodyPr wrap="square" lIns="0" tIns="0" rIns="0" bIns="0" rtlCol="0">
            <a:normAutofit fontScale="62500" lnSpcReduction="20000"/>
          </a:bodyPr>
          <a:lstStyle/>
          <a:p>
            <a:pPr marL="0" indent="0" algn="l">
              <a:lnSpc>
                <a:spcPct val="120000"/>
              </a:lnSpc>
              <a:spcAft>
                <a:spcPts val="1200"/>
              </a:spcAft>
            </a:pPr>
            <a:r>
              <a:rPr lang="en-US" sz="1600" b="0" i="0" dirty="0">
                <a:solidFill>
                  <a:schemeClr val="tx2"/>
                </a:solidFill>
                <a:latin typeface="+mn-lt"/>
                <a:ea typeface="Verdana" panose="020B0604030504040204" pitchFamily="34" charset="0"/>
                <a:cs typeface="Verdana" panose="020B0604030504040204" pitchFamily="34" charset="0"/>
              </a:rPr>
              <a:t>Northwell Health</a:t>
            </a:r>
            <a:r>
              <a:rPr lang="en-US" sz="1600" b="0" i="0" baseline="30000" dirty="0">
                <a:solidFill>
                  <a:schemeClr val="tx2"/>
                </a:solidFill>
                <a:latin typeface="+mn-lt"/>
                <a:ea typeface="Verdana" panose="020B0604030504040204" pitchFamily="34" charset="0"/>
                <a:cs typeface="Verdana" panose="020B0604030504040204" pitchFamily="34" charset="0"/>
              </a:rPr>
              <a:t>®</a:t>
            </a:r>
          </a:p>
        </p:txBody>
      </p:sp>
      <p:sp>
        <p:nvSpPr>
          <p:cNvPr id="3" name="Date Placeholder 2">
            <a:extLst>
              <a:ext uri="{FF2B5EF4-FFF2-40B4-BE49-F238E27FC236}">
                <a16:creationId xmlns:a16="http://schemas.microsoft.com/office/drawing/2014/main" id="{2847DEDF-6416-1C44-B18D-7B9D182D766C}"/>
              </a:ext>
            </a:extLst>
          </p:cNvPr>
          <p:cNvSpPr>
            <a:spLocks noGrp="1"/>
          </p:cNvSpPr>
          <p:nvPr>
            <p:ph type="dt" sz="half" idx="20"/>
          </p:nvPr>
        </p:nvSpPr>
        <p:spPr/>
        <p:txBody>
          <a:bodyPr/>
          <a:lstStyle/>
          <a:p>
            <a:fld id="{358B74E7-803A-4D45-BC61-7470C7819352}" type="datetime4">
              <a:t>May 4, 2026</a:t>
            </a:fld>
            <a:endParaRPr lang="en-US" dirty="0"/>
          </a:p>
        </p:txBody>
      </p:sp>
      <p:sp>
        <p:nvSpPr>
          <p:cNvPr id="4" name="Title 3">
            <a:extLst>
              <a:ext uri="{FF2B5EF4-FFF2-40B4-BE49-F238E27FC236}">
                <a16:creationId xmlns:a16="http://schemas.microsoft.com/office/drawing/2014/main" id="{A78DEC5E-22C8-9B4F-B253-99141F4AFC8B}"/>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773822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6a05278d1b2842c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243637" y="416405"/>
            <a:ext cx="5486398" cy="2538892"/>
          </a:xfrm>
          <a:noFill/>
        </p:spPr>
        <p:txBody>
          <a:bodyPr lIns="0" tIns="0" rIns="0" bIns="155448" anchor="b" anchorCtr="0"/>
          <a:lstStyle>
            <a:lvl1pPr>
              <a:lnSpc>
                <a:spcPts val="4400"/>
              </a:lnSpc>
              <a:defRPr sz="4400" b="0" i="0">
                <a:solidFill>
                  <a:schemeClr val="accent5"/>
                </a:solidFill>
              </a:defRPr>
            </a:lvl1pPr>
          </a:lstStyle>
          <a:p>
            <a:r>
              <a:rPr lang="en-US"/>
              <a:t>Click to edit Master title style TEST</a:t>
            </a:r>
            <a:endParaRPr lang="en-US" dirty="0"/>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6243636" y="3760788"/>
            <a:ext cx="5486400" cy="366830"/>
          </a:xfrm>
          <a:prstGeom prst="rect">
            <a:avLst/>
          </a:prstGeom>
        </p:spPr>
        <p:txBody>
          <a:bodyPr lIns="0" tIns="0" rIns="0" bIns="0" anchor="b" anchorCtr="0"/>
          <a:lstStyle>
            <a:lvl1pPr algn="l">
              <a:defRPr sz="1600" b="0" i="0">
                <a:solidFill>
                  <a:schemeClr val="bg1"/>
                </a:solidFill>
                <a:latin typeface="+mn-lt"/>
                <a:ea typeface="Verdana" panose="020B0604030504040204" pitchFamily="34" charset="0"/>
                <a:cs typeface="Verdana" panose="020B0604030504040204" pitchFamily="34" charset="0"/>
              </a:defRPr>
            </a:lvl1pPr>
            <a:lvl2pPr marL="0" algn="l">
              <a:defRPr sz="1600" b="0" i="0">
                <a:solidFill>
                  <a:schemeClr val="bg1"/>
                </a:solidFill>
                <a:latin typeface="+mn-lt"/>
                <a:ea typeface="Verdana" panose="020B0604030504040204" pitchFamily="34" charset="0"/>
                <a:cs typeface="Verdana" panose="020B0604030504040204" pitchFamily="34" charset="0"/>
              </a:defRPr>
            </a:lvl2pPr>
            <a:lvl3pPr marL="0" algn="l">
              <a:defRPr sz="1600" b="0" i="0">
                <a:solidFill>
                  <a:schemeClr val="bg1"/>
                </a:solidFill>
                <a:latin typeface="+mn-lt"/>
                <a:ea typeface="Verdana" panose="020B0604030504040204" pitchFamily="34" charset="0"/>
                <a:cs typeface="Verdana" panose="020B0604030504040204" pitchFamily="34" charset="0"/>
              </a:defRPr>
            </a:lvl3pPr>
            <a:lvl4pPr marL="0" algn="l">
              <a:defRPr sz="1600" b="0" i="0">
                <a:solidFill>
                  <a:schemeClr val="bg1"/>
                </a:solidFill>
                <a:latin typeface="+mn-lt"/>
                <a:ea typeface="Verdana" panose="020B0604030504040204" pitchFamily="34" charset="0"/>
                <a:cs typeface="Verdana" panose="020B0604030504040204" pitchFamily="34" charset="0"/>
              </a:defRPr>
            </a:lvl4pPr>
            <a:lvl5pPr marL="0" algn="l">
              <a:defRPr sz="1600" b="0" i="0">
                <a:solidFill>
                  <a:schemeClr val="bg1"/>
                </a:solidFill>
                <a:latin typeface="+mn-lt"/>
                <a:ea typeface="Verdana" panose="020B0604030504040204" pitchFamily="34" charset="0"/>
                <a:cs typeface="Verdana" panose="020B0604030504040204" pitchFamily="34" charset="0"/>
              </a:defRPr>
            </a:lvl5pPr>
            <a:lvl6pPr marL="0" algn="l">
              <a:defRPr sz="1600" b="0" i="0">
                <a:solidFill>
                  <a:schemeClr val="bg1"/>
                </a:solidFill>
                <a:latin typeface="+mn-lt"/>
                <a:ea typeface="Verdana" panose="020B0604030504040204" pitchFamily="34" charset="0"/>
                <a:cs typeface="Verdana" panose="020B0604030504040204" pitchFamily="34" charset="0"/>
              </a:defRPr>
            </a:lvl6pPr>
            <a:lvl7pPr marL="0" algn="l">
              <a:defRPr sz="1600" b="0" i="0">
                <a:solidFill>
                  <a:schemeClr val="bg1"/>
                </a:solidFill>
                <a:latin typeface="+mn-lt"/>
                <a:ea typeface="Verdana" panose="020B0604030504040204" pitchFamily="34" charset="0"/>
                <a:cs typeface="Verdana" panose="020B0604030504040204" pitchFamily="34" charset="0"/>
              </a:defRPr>
            </a:lvl7pPr>
            <a:lvl8pPr marL="0" algn="l">
              <a:defRPr sz="1600" b="0" i="0">
                <a:solidFill>
                  <a:schemeClr val="bg1"/>
                </a:solidFill>
                <a:latin typeface="+mn-lt"/>
                <a:ea typeface="Verdana" panose="020B0604030504040204" pitchFamily="34" charset="0"/>
                <a:cs typeface="Verdana" panose="020B0604030504040204" pitchFamily="34" charset="0"/>
              </a:defRPr>
            </a:lvl8pPr>
            <a:lvl9pPr marL="0" algn="l">
              <a:defRPr sz="1600" b="0" i="0">
                <a:solidFill>
                  <a:schemeClr val="bg1"/>
                </a:solidFill>
                <a:latin typeface="+mn-lt"/>
                <a:ea typeface="Verdana" panose="020B0604030504040204" pitchFamily="34" charset="0"/>
                <a:cs typeface="Verdana" panose="020B0604030504040204" pitchFamily="34" charset="0"/>
              </a:defRPr>
            </a:lvl9pPr>
          </a:lstStyle>
          <a:p>
            <a:fld id="{B2ACE9BD-C329-A64A-988E-50DF35D326FB}" type="datetime4">
              <a:rPr lang="en-US"/>
              <a:pPr/>
              <a:t>May 4, 2026</a:t>
            </a:fld>
            <a:endParaRPr lang="en-US" dirty="0"/>
          </a:p>
        </p:txBody>
      </p:sp>
      <p:sp>
        <p:nvSpPr>
          <p:cNvPr id="3" name="Text Placeholder 2">
            <a:extLst>
              <a:ext uri="{FF2B5EF4-FFF2-40B4-BE49-F238E27FC236}">
                <a16:creationId xmlns:a16="http://schemas.microsoft.com/office/drawing/2014/main" id="{E4A5FA76-0FD1-414E-B84A-E29B14AD1DC7}"/>
              </a:ext>
            </a:extLst>
          </p:cNvPr>
          <p:cNvSpPr>
            <a:spLocks noGrp="1"/>
          </p:cNvSpPr>
          <p:nvPr>
            <p:ph type="body" sz="quarter" idx="19"/>
          </p:nvPr>
        </p:nvSpPr>
        <p:spPr>
          <a:xfrm>
            <a:off x="6243637" y="2955924"/>
            <a:ext cx="5486400" cy="804862"/>
          </a:xfrm>
        </p:spPr>
        <p:txBody>
          <a:bodyPr/>
          <a:lstStyle>
            <a:lvl1pPr>
              <a:lnSpc>
                <a:spcPct val="100000"/>
              </a:lnSpc>
              <a:spcAft>
                <a:spcPts val="0"/>
              </a:spcAft>
              <a:defRPr sz="2400" b="0" i="0">
                <a:solidFill>
                  <a:schemeClr val="bg1"/>
                </a:solidFill>
                <a:latin typeface="Georgia" panose="02040502050405020303" pitchFamily="18" charset="0"/>
              </a:defRPr>
            </a:lvl1pPr>
            <a:lvl2pPr>
              <a:lnSpc>
                <a:spcPct val="100000"/>
              </a:lnSpc>
              <a:spcAft>
                <a:spcPts val="0"/>
              </a:spcAft>
              <a:defRPr>
                <a:solidFill>
                  <a:schemeClr val="bg1"/>
                </a:solidFill>
              </a:defRPr>
            </a:lvl2pPr>
            <a:lvl3pPr marL="0" indent="0">
              <a:buFontTx/>
              <a:buNone/>
              <a:defRPr>
                <a:solidFill>
                  <a:schemeClr val="bg1"/>
                </a:solidFill>
              </a:defRPr>
            </a:lvl3pPr>
            <a:lvl4pPr marL="228600" indent="0">
              <a:buFontTx/>
              <a:buNone/>
              <a:defRPr>
                <a:solidFill>
                  <a:schemeClr val="bg1"/>
                </a:solidFill>
              </a:defRPr>
            </a:lvl4pPr>
            <a:lvl5pPr marL="457200" indent="0">
              <a:buFontTx/>
              <a:buNone/>
              <a:defRPr>
                <a:solidFill>
                  <a:schemeClr val="bg1"/>
                </a:solidFill>
              </a:defRPr>
            </a:lvl5pPr>
            <a:lvl6pPr marL="685800" indent="0">
              <a:buFontTx/>
              <a:buNone/>
              <a:defRPr>
                <a:solidFill>
                  <a:schemeClr val="bg1"/>
                </a:solidFill>
              </a:defRPr>
            </a:lvl6pPr>
            <a:lvl7pPr marL="914400" indent="0">
              <a:buFontTx/>
              <a:buNone/>
              <a:defRPr>
                <a:solidFill>
                  <a:schemeClr val="bg1"/>
                </a:solidFill>
              </a:defRPr>
            </a:lvl7pPr>
            <a:lvl8pPr marL="914400" indent="0">
              <a:buFontTx/>
              <a:buNone/>
              <a:defRPr>
                <a:solidFill>
                  <a:schemeClr val="bg1"/>
                </a:solidFill>
              </a:defRPr>
            </a:lvl8pPr>
            <a:lvl9pPr marL="914400" indent="0">
              <a:buFontTx/>
              <a:buNone/>
              <a:defRPr>
                <a:solidFill>
                  <a:schemeClr val="bg1"/>
                </a:solidFill>
              </a:defRPr>
            </a:lvl9pPr>
          </a:lstStyle>
          <a:p>
            <a:pPr lvl="0"/>
            <a:r>
              <a:rPr lang="en-US"/>
              <a:t>Click to edit Master text styles</a:t>
            </a:r>
          </a:p>
        </p:txBody>
      </p:sp>
      <p:pic>
        <p:nvPicPr>
          <p:cNvPr id="29" name="Picture 28" descr="Text&#10;&#10;Description automatically generated">
            <a:extLst>
              <a:ext uri="{FF2B5EF4-FFF2-40B4-BE49-F238E27FC236}">
                <a16:creationId xmlns:a16="http://schemas.microsoft.com/office/drawing/2014/main" id="{9CB4CDDE-0DD4-A339-F76E-7E662535F8AF}"/>
              </a:ext>
            </a:extLst>
          </p:cNvPr>
          <p:cNvPicPr>
            <a:picLocks noChangeAspect="1"/>
          </p:cNvPicPr>
          <p:nvPr userDrawn="1"/>
        </p:nvPicPr>
        <p:blipFill>
          <a:blip r:embed="R2931d6ca3644415b">
            <a:extLst>
              <a:ext uri="{28A0092B-C50C-407E-A947-70E740481C1C}">
                <a14:useLocalDpi xmlns:a14="http://schemas.microsoft.com/office/drawing/2010/main" val="0"/>
              </a:ext>
            </a:extLst>
          </a:blip>
          <a:stretch>
            <a:fillRect/>
          </a:stretch>
        </p:blipFill>
        <p:spPr>
          <a:xfrm>
            <a:off x="282210" y="4911364"/>
            <a:ext cx="3008400" cy="1611982"/>
          </a:xfrm>
          <a:prstGeom prst="rect">
            <a:avLst/>
          </a:prstGeom>
        </p:spPr>
      </p:pic>
    </p:spTree>
    <p:extLst>
      <p:ext uri="{BB962C8B-B14F-4D97-AF65-F5344CB8AC3E}">
        <p14:creationId xmlns:p14="http://schemas.microsoft.com/office/powerpoint/2010/main" val="420593418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a:pPr/>
              <a:t>‹#›</a:t>
            </a:fld>
            <a:endParaRPr lang="en-US" dirty="0"/>
          </a:p>
        </p:txBody>
      </p:sp>
      <p:sp>
        <p:nvSpPr>
          <p:cNvPr id="6" name="TextBox 5">
            <a:extLst>
              <a:ext uri="{FF2B5EF4-FFF2-40B4-BE49-F238E27FC236}">
                <a16:creationId xmlns:a16="http://schemas.microsoft.com/office/drawing/2014/main" id="{2B8F3568-9AA2-8147-B674-41B8329637FA}"/>
              </a:ext>
            </a:extLst>
          </p:cNvPr>
          <p:cNvSpPr txBox="1"/>
          <p:nvPr userDrawn="1"/>
        </p:nvSpPr>
        <p:spPr>
          <a:xfrm>
            <a:off x="470926" y="6385112"/>
            <a:ext cx="1044340" cy="161737"/>
          </a:xfrm>
          <a:prstGeom prst="rect">
            <a:avLst/>
          </a:prstGeom>
          <a:noFill/>
        </p:spPr>
        <p:txBody>
          <a:bodyPr wrap="square" lIns="0" tIns="0" rIns="0" bIns="0" rtlCol="0">
            <a:normAutofit fontScale="62500" lnSpcReduction="20000"/>
          </a:bodyPr>
          <a:lstStyle/>
          <a:p>
            <a:pPr marL="0" indent="0" algn="l">
              <a:lnSpc>
                <a:spcPct val="120000"/>
              </a:lnSpc>
              <a:spcAft>
                <a:spcPts val="1200"/>
              </a:spcAft>
            </a:pPr>
            <a:r>
              <a:rPr lang="en-US" sz="1600" b="0" i="0" dirty="0">
                <a:solidFill>
                  <a:schemeClr val="tx2"/>
                </a:solidFill>
                <a:latin typeface="+mn-lt"/>
                <a:ea typeface="Verdana" panose="020B0604030504040204" pitchFamily="34" charset="0"/>
                <a:cs typeface="Verdana" panose="020B0604030504040204" pitchFamily="34" charset="0"/>
              </a:rPr>
              <a:t>Northwell Health</a:t>
            </a:r>
            <a:r>
              <a:rPr lang="en-US" sz="1600" b="0" i="0" baseline="30000" dirty="0">
                <a:solidFill>
                  <a:schemeClr val="tx2"/>
                </a:solidFill>
                <a:latin typeface="+mn-lt"/>
                <a:ea typeface="Verdana" panose="020B0604030504040204" pitchFamily="34" charset="0"/>
                <a:cs typeface="Verdana" panose="020B0604030504040204" pitchFamily="34" charset="0"/>
              </a:rPr>
              <a:t>®</a:t>
            </a:r>
          </a:p>
        </p:txBody>
      </p:sp>
      <p:sp>
        <p:nvSpPr>
          <p:cNvPr id="2" name="Date Placeholder 1">
            <a:extLst>
              <a:ext uri="{FF2B5EF4-FFF2-40B4-BE49-F238E27FC236}">
                <a16:creationId xmlns:a16="http://schemas.microsoft.com/office/drawing/2014/main" id="{E55C85A5-D1CA-0C4E-9CEF-F688BFD7EC81}"/>
              </a:ext>
            </a:extLst>
          </p:cNvPr>
          <p:cNvSpPr>
            <a:spLocks noGrp="1"/>
          </p:cNvSpPr>
          <p:nvPr>
            <p:ph type="dt" sz="half" idx="12"/>
          </p:nvPr>
        </p:nvSpPr>
        <p:spPr/>
        <p:txBody>
          <a:bodyPr/>
          <a:lstStyle/>
          <a:p>
            <a:fld id="{E45F47F2-DF6D-CF4C-9331-3C6E9BF445E3}" type="datetime4">
              <a:t>May 4, 2026</a:t>
            </a:fld>
            <a:endParaRPr lang="en-US" dirty="0"/>
          </a:p>
        </p:txBody>
      </p:sp>
      <p:sp>
        <p:nvSpPr>
          <p:cNvPr id="3" name="Title 2">
            <a:extLst>
              <a:ext uri="{FF2B5EF4-FFF2-40B4-BE49-F238E27FC236}">
                <a16:creationId xmlns:a16="http://schemas.microsoft.com/office/drawing/2014/main" id="{FAA558D0-73DA-D641-8996-C29A66BC0707}"/>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2791889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1col">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1962" y="1541462"/>
            <a:ext cx="11268074" cy="4516436"/>
          </a:xfrm>
        </p:spPr>
        <p:txBody>
          <a:bodyPr rIns="182880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857BFE59-9EC8-9B4B-A7BC-7AF9433CD8BA}"/>
              </a:ext>
            </a:extLst>
          </p:cNvPr>
          <p:cNvSpPr>
            <a:spLocks noGrp="1"/>
          </p:cNvSpPr>
          <p:nvPr>
            <p:ph type="title"/>
          </p:nvPr>
        </p:nvSpPr>
        <p:spPr/>
        <p:txBody>
          <a:bodyPr/>
          <a:lstStyle>
            <a:lvl1pPr>
              <a:defRPr b="0" i="0"/>
            </a:lvl1pPr>
          </a:lstStyle>
          <a:p>
            <a:r>
              <a:rPr lang="en-US"/>
              <a:t>Click to edit Master title style</a:t>
            </a:r>
          </a:p>
        </p:txBody>
      </p:sp>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a:pPr/>
              <a:t>‹#›</a:t>
            </a:fld>
            <a:endParaRPr lang="en-US" dirty="0"/>
          </a:p>
        </p:txBody>
      </p:sp>
      <p:sp>
        <p:nvSpPr>
          <p:cNvPr id="10" name="TextBox 9">
            <a:extLst>
              <a:ext uri="{FF2B5EF4-FFF2-40B4-BE49-F238E27FC236}">
                <a16:creationId xmlns:a16="http://schemas.microsoft.com/office/drawing/2014/main" id="{FC2E8AC2-B660-CD46-BE3A-99D3742CA8D7}"/>
              </a:ext>
            </a:extLst>
          </p:cNvPr>
          <p:cNvSpPr txBox="1"/>
          <p:nvPr userDrawn="1"/>
        </p:nvSpPr>
        <p:spPr>
          <a:xfrm>
            <a:off x="470926" y="6385112"/>
            <a:ext cx="1044340" cy="161737"/>
          </a:xfrm>
          <a:prstGeom prst="rect">
            <a:avLst/>
          </a:prstGeom>
          <a:noFill/>
        </p:spPr>
        <p:txBody>
          <a:bodyPr wrap="square" lIns="0" tIns="0" rIns="0" bIns="0" rtlCol="0">
            <a:normAutofit fontScale="62500" lnSpcReduction="20000"/>
          </a:bodyPr>
          <a:lstStyle/>
          <a:p>
            <a:pPr marL="0" indent="0" algn="l">
              <a:lnSpc>
                <a:spcPct val="120000"/>
              </a:lnSpc>
              <a:spcAft>
                <a:spcPts val="1200"/>
              </a:spcAft>
            </a:pPr>
            <a:r>
              <a:rPr lang="en-US" sz="1600" b="0" i="0" dirty="0">
                <a:solidFill>
                  <a:schemeClr val="tx2"/>
                </a:solidFill>
                <a:latin typeface="+mn-lt"/>
                <a:ea typeface="Verdana" panose="020B0604030504040204" pitchFamily="34" charset="0"/>
                <a:cs typeface="Verdana" panose="020B0604030504040204" pitchFamily="34" charset="0"/>
              </a:rPr>
              <a:t>Northwell Health</a:t>
            </a:r>
            <a:r>
              <a:rPr lang="en-US" sz="1600" b="0" i="0" baseline="30000" dirty="0">
                <a:solidFill>
                  <a:schemeClr val="tx2"/>
                </a:solidFill>
                <a:latin typeface="+mn-lt"/>
                <a:ea typeface="Verdana" panose="020B0604030504040204" pitchFamily="34" charset="0"/>
                <a:cs typeface="Verdana" panose="020B0604030504040204" pitchFamily="34" charset="0"/>
              </a:rPr>
              <a:t>®</a:t>
            </a:r>
          </a:p>
        </p:txBody>
      </p:sp>
      <p:sp>
        <p:nvSpPr>
          <p:cNvPr id="2" name="Date Placeholder 1">
            <a:extLst>
              <a:ext uri="{FF2B5EF4-FFF2-40B4-BE49-F238E27FC236}">
                <a16:creationId xmlns:a16="http://schemas.microsoft.com/office/drawing/2014/main" id="{1AB063AF-0FC9-524B-B4E7-80AE04329ECC}"/>
              </a:ext>
            </a:extLst>
          </p:cNvPr>
          <p:cNvSpPr>
            <a:spLocks noGrp="1"/>
          </p:cNvSpPr>
          <p:nvPr>
            <p:ph type="dt" sz="half" idx="15"/>
          </p:nvPr>
        </p:nvSpPr>
        <p:spPr/>
        <p:txBody>
          <a:bodyPr/>
          <a:lstStyle/>
          <a:p>
            <a:fld id="{6D35F6E1-8DB5-5D41-9693-A928D461B60C}" type="datetime4">
              <a:t>May 4, 2026</a:t>
            </a:fld>
            <a:endParaRPr lang="en-US" dirty="0"/>
          </a:p>
        </p:txBody>
      </p:sp>
    </p:spTree>
    <p:extLst>
      <p:ext uri="{BB962C8B-B14F-4D97-AF65-F5344CB8AC3E}">
        <p14:creationId xmlns:p14="http://schemas.microsoft.com/office/powerpoint/2010/main" val="1015771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ptional Presentation Cove">
    <p:spTree>
      <p:nvGrpSpPr>
        <p:cNvPr id="1" name=""/>
        <p:cNvGrpSpPr/>
        <p:nvPr/>
      </p:nvGrpSpPr>
      <p:grpSpPr>
        <a:xfrm>
          <a:off x="0" y="0"/>
          <a:ext cx="0" cy="0"/>
          <a:chOff x="0" y="0"/>
          <a:chExt cx="0" cy="0"/>
        </a:xfrm>
      </p:grpSpPr>
      <p:sp>
        <p:nvSpPr>
          <p:cNvPr id="2" name="Title 1"/>
          <p:cNvSpPr>
            <a:spLocks noGrp="1"/>
          </p:cNvSpPr>
          <p:nvPr>
            <p:ph type="title"/>
          </p:nvPr>
        </p:nvSpPr>
        <p:spPr>
          <a:xfrm>
            <a:off x="611716" y="1373188"/>
            <a:ext cx="10972800" cy="4568824"/>
          </a:xfrm>
        </p:spPr>
        <p:txBody>
          <a:bodyPr>
            <a:noAutofit/>
          </a:bodyPr>
          <a:lstStyle>
            <a:lvl1pPr>
              <a:defRPr sz="4400" b="0" baseline="0">
                <a:solidFill>
                  <a:schemeClr val="accent1"/>
                </a:solidFill>
              </a:defRPr>
            </a:lvl1pPr>
          </a:lstStyle>
          <a:p>
            <a:r>
              <a:rPr lang="en-US"/>
              <a:t>Click to edit Master title style</a:t>
            </a:r>
            <a:endParaRPr lang="en-US" dirty="0"/>
          </a:p>
        </p:txBody>
      </p:sp>
      <p:pic>
        <p:nvPicPr>
          <p:cNvPr id="6" name="Picture 5" descr="LIJ Logo.png"/>
          <p:cNvPicPr>
            <a:picLocks noChangeAspect="1"/>
          </p:cNvPicPr>
          <p:nvPr userDrawn="1"/>
        </p:nvPicPr>
        <p:blipFill>
          <a:blip r:embed="Rcec7fbb8d25c470a"/>
          <a:stretch>
            <a:fillRect/>
          </a:stretch>
        </p:blipFill>
        <p:spPr>
          <a:xfrm>
            <a:off x="611716" y="6022264"/>
            <a:ext cx="2596432" cy="689984"/>
          </a:xfrm>
          <a:prstGeom prst="rect">
            <a:avLst/>
          </a:prstGeom>
        </p:spPr>
      </p:pic>
      <p:pic>
        <p:nvPicPr>
          <p:cNvPr id="7" name="Picture 6" descr="CCMC Logo.png"/>
          <p:cNvPicPr>
            <a:picLocks noChangeAspect="1"/>
          </p:cNvPicPr>
          <p:nvPr userDrawn="1"/>
        </p:nvPicPr>
        <p:blipFill>
          <a:blip r:embed="R825dcb544948453d"/>
          <a:stretch>
            <a:fillRect/>
          </a:stretch>
        </p:blipFill>
        <p:spPr>
          <a:xfrm>
            <a:off x="4858664" y="6022264"/>
            <a:ext cx="2495104" cy="713181"/>
          </a:xfrm>
          <a:prstGeom prst="rect">
            <a:avLst/>
          </a:prstGeom>
        </p:spPr>
      </p:pic>
      <p:pic>
        <p:nvPicPr>
          <p:cNvPr id="8" name="Picture 7" descr="ZHH Logo.png"/>
          <p:cNvPicPr>
            <a:picLocks noChangeAspect="1"/>
          </p:cNvPicPr>
          <p:nvPr userDrawn="1"/>
        </p:nvPicPr>
        <p:blipFill>
          <a:blip r:embed="R05edffa83a754ecd"/>
          <a:stretch>
            <a:fillRect/>
          </a:stretch>
        </p:blipFill>
        <p:spPr>
          <a:xfrm>
            <a:off x="9089413" y="6020790"/>
            <a:ext cx="1906633" cy="691457"/>
          </a:xfrm>
          <a:prstGeom prst="rect">
            <a:avLst/>
          </a:prstGeom>
        </p:spPr>
      </p:pic>
    </p:spTree>
    <p:extLst>
      <p:ext uri="{BB962C8B-B14F-4D97-AF65-F5344CB8AC3E}">
        <p14:creationId xmlns:p14="http://schemas.microsoft.com/office/powerpoint/2010/main" val="2841558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10383002" cy="1646306"/>
          </a:xfrm>
        </p:spPr>
        <p:txBody>
          <a:bodyPr anchor="b">
            <a:normAutofit/>
          </a:bodyPr>
          <a:lstStyle>
            <a:lvl1pPr marL="0" indent="0">
              <a:buNone/>
              <a:defRPr sz="4266" b="1" baseline="0">
                <a:solidFill>
                  <a:schemeClr val="bg1"/>
                </a:solidFill>
              </a:defRPr>
            </a:lvl1pPr>
          </a:lstStyle>
          <a:p>
            <a:pPr lvl="0"/>
            <a:r>
              <a:rPr lang="en-US" dirty="0"/>
              <a:t>Title style (only changes made to the parent slide will be reflected in the app)</a:t>
            </a:r>
          </a:p>
        </p:txBody>
      </p:sp>
      <p:sp>
        <p:nvSpPr>
          <p:cNvPr id="3" name="Text Placeholder 2"/>
          <p:cNvSpPr>
            <a:spLocks noGrp="1"/>
          </p:cNvSpPr>
          <p:nvPr>
            <p:ph type="body" sz="quarter" idx="12" hasCustomPrompt="1"/>
          </p:nvPr>
        </p:nvSpPr>
        <p:spPr>
          <a:xfrm>
            <a:off x="354882" y="4972050"/>
            <a:ext cx="3917950" cy="514349"/>
          </a:xfrm>
        </p:spPr>
        <p:txBody>
          <a:bodyPr>
            <a:normAutofit/>
          </a:bodyPr>
          <a:lstStyle>
            <a:lvl1pPr>
              <a:defRPr sz="1600" baseline="0">
                <a:solidFill>
                  <a:schemeClr val="bg1"/>
                </a:solidFill>
              </a:defRPr>
            </a:lvl1pPr>
          </a:lstStyle>
          <a:p>
            <a:pPr lvl="0"/>
            <a:r>
              <a:rPr lang="en-US" dirty="0"/>
              <a:t>Title slide subtitle style</a:t>
            </a:r>
          </a:p>
        </p:txBody>
      </p:sp>
      <p:sp>
        <p:nvSpPr>
          <p:cNvPr id="5" name="Subtitle 1">
            <a:extLst>
              <a:ext uri="{FF2B5EF4-FFF2-40B4-BE49-F238E27FC236}">
                <a16:creationId xmlns:a16="http://schemas.microsoft.com/office/drawing/2014/main" id="{B397FB30-D0E6-47F8-D354-616B0E20A00C}"/>
              </a:ext>
            </a:extLst>
          </p:cNvPr>
          <p:cNvSpPr txBox="1">
            <a:spLocks/>
          </p:cNvSpPr>
          <p:nvPr userDrawn="1"/>
        </p:nvSpPr>
        <p:spPr>
          <a:xfrm>
            <a:off x="4519854" y="6482697"/>
            <a:ext cx="1400846" cy="2136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4266"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3733"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9pPr>
          </a:lstStyle>
          <a:p>
            <a:r>
              <a:rPr lang="en-US" sz="1066" dirty="0">
                <a:solidFill>
                  <a:srgbClr val="FFFFFF"/>
                </a:solidFill>
                <a:latin typeface="Helvetica Neue"/>
                <a:cs typeface="Helvetica Neue"/>
              </a:rPr>
              <a:t>Powered by</a:t>
            </a:r>
          </a:p>
        </p:txBody>
      </p:sp>
      <p:pic>
        <p:nvPicPr>
          <p:cNvPr id="6" name="Picture 5">
            <a:extLst>
              <a:ext uri="{FF2B5EF4-FFF2-40B4-BE49-F238E27FC236}">
                <a16:creationId xmlns:a16="http://schemas.microsoft.com/office/drawing/2014/main" id="{664C1F35-7934-3723-FBBD-74C99BCA9C04}"/>
              </a:ext>
            </a:extLst>
          </p:cNvPr>
          <p:cNvPicPr>
            <a:picLocks noChangeAspect="1"/>
          </p:cNvPicPr>
          <p:nvPr userDrawn="1"/>
        </p:nvPicPr>
        <p:blipFill>
          <a:blip r:embed="R7bec7dea6c114ebb">
            <a:extLst>
              <a:ext uri="{28A0092B-C50C-407E-A947-70E740481C1C}">
                <a14:useLocalDpi xmlns:a14="http://schemas.microsoft.com/office/drawing/2010/main" val="0"/>
              </a:ext>
            </a:extLst>
          </a:blip>
          <a:stretch>
            <a:fillRect/>
          </a:stretch>
        </p:blipFill>
        <p:spPr>
          <a:xfrm>
            <a:off x="5541352" y="6388542"/>
            <a:ext cx="1842324" cy="448721"/>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4" y="107526"/>
            <a:ext cx="10972800" cy="731617"/>
          </a:xfrm>
        </p:spPr>
        <p:txBody>
          <a:bodyPr/>
          <a:lstStyle>
            <a:lvl1pPr>
              <a:defRPr/>
            </a:lvl1pPr>
          </a:lstStyle>
          <a:p>
            <a:r>
              <a:rPr lang="en-US" dirty="0"/>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4" y="1340106"/>
            <a:ext cx="10972800" cy="4758684"/>
          </a:xfrm>
        </p:spPr>
        <p:txBody>
          <a:bodyPr/>
          <a:lstStyle>
            <a:lvl1pPr>
              <a:defRPr sz="1866">
                <a:solidFill>
                  <a:schemeClr val="tx1"/>
                </a:solidFill>
              </a:defRPr>
            </a:lvl1pPr>
            <a:lvl2pPr>
              <a:defRPr sz="1866">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6">
                <a:latin typeface="Arial" panose="020B0604020202020204" pitchFamily="34" charset="0"/>
                <a:cs typeface="Arial" panose="020B0604020202020204" pitchFamily="34" charset="0"/>
              </a:defRPr>
            </a:lvl4pPr>
            <a:lvl5pPr>
              <a:defRPr sz="1466">
                <a:latin typeface="Arial" panose="020B0604020202020204" pitchFamily="34" charset="0"/>
                <a:cs typeface="Arial" panose="020B0604020202020204" pitchFamily="34" charset="0"/>
              </a:defRPr>
            </a:lvl5pPr>
          </a:lstStyle>
          <a:p>
            <a:pPr lvl="0"/>
            <a:r>
              <a:rPr lang="en-US" dirty="0"/>
              <a:t>Master text style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8"/>
            <a:ext cx="10972800" cy="319617"/>
          </a:xfrm>
        </p:spPr>
        <p:txBody>
          <a:bodyPr/>
          <a:lstStyle>
            <a:lvl1pPr>
              <a:defRPr/>
            </a:lvl1pPr>
          </a:lstStyle>
          <a:p>
            <a:pPr lvl="0"/>
            <a:r>
              <a:rPr lang="en-US" dirty="0"/>
              <a:t>Master text style</a:t>
            </a:r>
            <a:endParaRPr lang="en-GB" dirty="0"/>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743200" y="6415822"/>
            <a:ext cx="8452498" cy="366182"/>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
        <p:nvSpPr>
          <p:cNvPr id="9" name="Subtitle 1">
            <a:extLst>
              <a:ext uri="{FF2B5EF4-FFF2-40B4-BE49-F238E27FC236}">
                <a16:creationId xmlns:a16="http://schemas.microsoft.com/office/drawing/2014/main" id="{598A6424-24D4-9A7A-503B-1810D9718646}"/>
              </a:ext>
            </a:extLst>
          </p:cNvPr>
          <p:cNvSpPr txBox="1">
            <a:spLocks/>
          </p:cNvSpPr>
          <p:nvPr userDrawn="1"/>
        </p:nvSpPr>
        <p:spPr>
          <a:xfrm>
            <a:off x="58813" y="6507726"/>
            <a:ext cx="1400846" cy="2136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4266"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3733"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666" kern="1200">
                <a:solidFill>
                  <a:schemeClr val="tx1">
                    <a:tint val="75000"/>
                  </a:schemeClr>
                </a:solidFill>
                <a:latin typeface="+mn-lt"/>
                <a:ea typeface="+mn-ea"/>
                <a:cs typeface="+mn-cs"/>
              </a:defRPr>
            </a:lvl9pPr>
          </a:lstStyle>
          <a:p>
            <a:r>
              <a:rPr lang="en-US" sz="1066" dirty="0">
                <a:solidFill>
                  <a:srgbClr val="7C878E"/>
                </a:solidFill>
                <a:latin typeface="Helvetica Neue"/>
                <a:cs typeface="Helvetica Neue"/>
              </a:rPr>
              <a:t>Powered by</a:t>
            </a:r>
          </a:p>
        </p:txBody>
      </p:sp>
      <p:pic>
        <p:nvPicPr>
          <p:cNvPr id="10" name="Picture 9">
            <a:extLst>
              <a:ext uri="{FF2B5EF4-FFF2-40B4-BE49-F238E27FC236}">
                <a16:creationId xmlns:a16="http://schemas.microsoft.com/office/drawing/2014/main" id="{E8D6880F-98FC-C70E-7434-35DAC835CCE9}"/>
              </a:ext>
            </a:extLst>
          </p:cNvPr>
          <p:cNvPicPr>
            <a:picLocks noChangeAspect="1"/>
          </p:cNvPicPr>
          <p:nvPr userDrawn="1"/>
        </p:nvPicPr>
        <p:blipFill>
          <a:blip r:embed="R82462dad89c74fac">
            <a:extLst>
              <a:ext uri="{28A0092B-C50C-407E-A947-70E740481C1C}">
                <a14:useLocalDpi xmlns:a14="http://schemas.microsoft.com/office/drawing/2010/main" val="0"/>
              </a:ext>
            </a:extLst>
          </a:blip>
          <a:stretch>
            <a:fillRect/>
          </a:stretch>
        </p:blipFill>
        <p:spPr>
          <a:xfrm>
            <a:off x="1078146" y="6447989"/>
            <a:ext cx="1618312" cy="394160"/>
          </a:xfrm>
          <a:prstGeom prst="rect">
            <a:avLst/>
          </a:prstGeom>
        </p:spPr>
      </p:pic>
    </p:spTree>
    <p:extLst>
      <p:ext uri="{BB962C8B-B14F-4D97-AF65-F5344CB8AC3E}">
        <p14:creationId xmlns:p14="http://schemas.microsoft.com/office/powerpoint/2010/main" val="59644306"/>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image" Target="/ppt/media/image.png" Id="R33e507cd74244238" /><Relationship Type="http://schemas.openxmlformats.org/officeDocument/2006/relationships/theme" Target="/ppt/slideMasters/theme/theme2.xml" Id="R7fbc42e8a38c40ff" /><Relationship Type="http://schemas.openxmlformats.org/officeDocument/2006/relationships/slideLayout" Target="/ppt/slideLayouts/slideLayout2.xml" Id="R8492580fa94d490b" /><Relationship Type="http://schemas.openxmlformats.org/officeDocument/2006/relationships/slideLayout" Target="/ppt/slideLayouts/slideLayout4.xml" Id="R375c47b2f74f432f" /><Relationship Type="http://schemas.openxmlformats.org/officeDocument/2006/relationships/slideLayout" Target="/ppt/slideLayouts/slideLayout5.xml" Id="Rf325b9de96214cba" /></Relationships>
</file>

<file path=ppt/slideMasters/_rels/slideMaster3.xml.rels>&#65279;<?xml version="1.0" encoding="utf-8"?><Relationships xmlns="http://schemas.openxmlformats.org/package/2006/relationships"><Relationship Type="http://schemas.openxmlformats.org/officeDocument/2006/relationships/image" Target="/ppt/media/image3.png" Id="R121e1b7acc73472c" /><Relationship Type="http://schemas.openxmlformats.org/officeDocument/2006/relationships/theme" Target="/ppt/slideMasters/theme/theme4.xml" Id="R9f4a2f780c434294" /><Relationship Type="http://schemas.openxmlformats.org/officeDocument/2006/relationships/slideLayout" Target="/ppt/slideLayouts/slideLayout18.xml" Id="Rb4c90fb1bc444ec6" /><Relationship Type="http://schemas.openxmlformats.org/officeDocument/2006/relationships/slideLayout" Target="/ppt/slideLayouts/slideLayout20.xml" Id="Racddfe8032c143e8" /><Relationship Type="http://schemas.openxmlformats.org/officeDocument/2006/relationships/slideLayout" Target="/ppt/slideLayouts/slideLayout21.xml" Id="R8614e017becf4496" /><Relationship Type="http://schemas.openxmlformats.org/officeDocument/2006/relationships/slideLayout" Target="/ppt/slideLayouts/slideLayout24.xml" Id="Rb54434f06aa34fc9" /><Relationship Type="http://schemas.openxmlformats.org/officeDocument/2006/relationships/slideLayout" Target="/ppt/slideLayouts/slideLayout26.xml" Id="R2aa77aae504449f6"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dd04326532c34f07" /><Relationship Type="http://schemas.openxmlformats.org/officeDocument/2006/relationships/slideLayout" Target="/ppt/slideLayouts/slideLayout30.xml" Id="R7877b76fc1504e20" /><Relationship Type="http://schemas.openxmlformats.org/officeDocument/2006/relationships/slideLayout" Target="/ppt/slideLayouts/slideLayout31.xml" Id="R6351521cbe9848cb" /><Relationship Type="http://schemas.openxmlformats.org/officeDocument/2006/relationships/slideLayout" Target="/ppt/slideLayouts/slideLayout35.xml" Id="R48e401c7224d407e" /><Relationship Type="http://schemas.openxmlformats.org/officeDocument/2006/relationships/slideLayout" Target="/ppt/slideLayouts/slideLayout38.xml" Id="Rbe5547dc4673499e" /><Relationship Type="http://schemas.openxmlformats.org/officeDocument/2006/relationships/slideLayout" Target="/ppt/slideLayouts/slideLayout45.xml" Id="R7d7ee080f4284cff"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aef04661526249db" /><Relationship Type="http://schemas.openxmlformats.org/officeDocument/2006/relationships/slideLayout" Target="/ppt/slideLayouts/slideLayout48.xml" Id="R41f8f36955134531" /><Relationship Type="http://schemas.openxmlformats.org/officeDocument/2006/relationships/slideLayout" Target="/ppt/slideLayouts/slideLayout49.xml" Id="Rcefdbaceae364851" /></Relationships>
</file>

<file path=ppt/slideMasters/_rels/slideMaster6.xml.rels>&#65279;<?xml version="1.0" encoding="utf-8"?><Relationships xmlns="http://schemas.openxmlformats.org/package/2006/relationships"><Relationship Type="http://schemas.openxmlformats.org/officeDocument/2006/relationships/image" Target="/ppt/media/image38.png" Id="R647ebb6b64e848ea" /><Relationship Type="http://schemas.openxmlformats.org/officeDocument/2006/relationships/theme" Target="/ppt/slideMasters/theme/theme7.xml" Id="Rea2264e49c4e4f2e" /><Relationship Type="http://schemas.openxmlformats.org/officeDocument/2006/relationships/slideLayout" Target="/ppt/slideLayouts/slideLayout50.xml" Id="R9e78887bb8da48a3" /><Relationship Type="http://schemas.openxmlformats.org/officeDocument/2006/relationships/slideLayout" Target="/ppt/slideLayouts/slideLayout51.xml" Id="R3849b1ae5fc6452e" /><Relationship Type="http://schemas.openxmlformats.org/officeDocument/2006/relationships/slideLayout" Target="/ppt/slideLayouts/slideLayout52.xml" Id="Rb85af4931e6740d0" /><Relationship Type="http://schemas.openxmlformats.org/officeDocument/2006/relationships/slideLayout" Target="/ppt/slideLayouts/slideLayout53.xml" Id="R8d7a226ff1164042" /><Relationship Type="http://schemas.openxmlformats.org/officeDocument/2006/relationships/slideLayout" Target="/ppt/slideLayouts/slideLayout54.xml" Id="R23f5f3c843314b4e" /></Relationships>
</file>

<file path=ppt/slideMasters/_rels/slideMaster7.xml.rels>&#65279;<?xml version="1.0" encoding="utf-8"?><Relationships xmlns="http://schemas.openxmlformats.org/package/2006/relationships"><Relationship Type="http://schemas.openxmlformats.org/officeDocument/2006/relationships/image" Target="/ppt/media/image40.png" Id="R70420eba371442be" /><Relationship Type="http://schemas.openxmlformats.org/officeDocument/2006/relationships/theme" Target="/ppt/slideMasters/theme/theme8.xml" Id="Rf5ef97faf862490d" /><Relationship Type="http://schemas.openxmlformats.org/officeDocument/2006/relationships/slideLayout" Target="/ppt/slideLayouts/slideLayout55.xml" Id="Rcca555ec5b6942fc" /><Relationship Type="http://schemas.openxmlformats.org/officeDocument/2006/relationships/slideLayout" Target="/ppt/slideLayouts/slideLayout56.xml" Id="R9eaa9d4765604dd9"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731534e3fa2048b4" /><Relationship Type="http://schemas.openxmlformats.org/officeDocument/2006/relationships/slideLayout" Target="/ppt/slideLayouts/slideLayout57.xml" Id="Ra76bbe9e1ae6449d" /><Relationship Type="http://schemas.openxmlformats.org/officeDocument/2006/relationships/slideLayout" Target="/ppt/slideLayouts/slideLayout58.xml" Id="R2c8ccab9f28a466c" /><Relationship Type="http://schemas.openxmlformats.org/officeDocument/2006/relationships/slideLayout" Target="/ppt/slideLayouts/slideLayout59.xml" Id="Rbeacba2ae627461c" /><Relationship Type="http://schemas.openxmlformats.org/officeDocument/2006/relationships/slideLayout" Target="/ppt/slideLayouts/slideLayout60.xml" Id="R3d0baf572939404f" /><Relationship Type="http://schemas.openxmlformats.org/officeDocument/2006/relationships/slideLayout" Target="/ppt/slideLayouts/slideLayout61.xml" Id="R20ba6671a6594a15" /></Relationships>
</file>

<file path=ppt/slideMasters/_rels/slideMaster9.xml.rels>&#65279;<?xml version="1.0" encoding="utf-8"?><Relationships xmlns="http://schemas.openxmlformats.org/package/2006/relationships"><Relationship Type="http://schemas.openxmlformats.org/officeDocument/2006/relationships/theme" Target="/ppt/slideMasters/theme/theme10.xml" Id="R1854a4453b724ac0" /><Relationship Type="http://schemas.openxmlformats.org/officeDocument/2006/relationships/slideLayout" Target="/ppt/slideLayouts/slideLayout62.xml" Id="R760367c413514dd4" /><Relationship Type="http://schemas.openxmlformats.org/officeDocument/2006/relationships/slideLayout" Target="/ppt/slideLayouts/slideLayout63.xml" Id="R5787aff597804b60"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33e507cd74244238" cstate="print"/>
          <a:stretch>
            <a:fillRect/>
          </a:stretch>
        </p:blipFill>
        <p:spPr>
          <a:xfrm>
            <a:off x="612390" y="6279770"/>
            <a:ext cx="3099090" cy="382450"/>
          </a:xfrm>
          <a:prstGeom prst="rect">
            <a:avLst/>
          </a:prstGeom>
        </p:spPr>
      </p:pic>
      <p:sp>
        <p:nvSpPr>
          <p:cNvPr id="2" name="Holder 2"/>
          <p:cNvSpPr>
            <a:spLocks noGrp="1"/>
          </p:cNvSpPr>
          <p:nvPr>
            <p:ph type="title"/>
          </p:nvPr>
        </p:nvSpPr>
        <p:spPr>
          <a:xfrm>
            <a:off x="156570" y="88851"/>
            <a:ext cx="10385253" cy="1038867"/>
          </a:xfrm>
          <a:prstGeom prst="rect">
            <a:avLst/>
          </a:prstGeom>
        </p:spPr>
        <p:txBody>
          <a:bodyPr wrap="square" lIns="0" tIns="0" rIns="0" bIns="0">
            <a:spAutoFit/>
          </a:bodyPr>
          <a:lstStyle>
            <a:lvl1pPr>
              <a:defRPr sz="4400" b="0" i="0">
                <a:solidFill>
                  <a:srgbClr val="292B2C"/>
                </a:solidFill>
                <a:latin typeface="Calibri"/>
                <a:cs typeface="Calibri"/>
              </a:defRPr>
            </a:lvl1pPr>
          </a:lstStyle>
          <a:p/>
        </p:txBody>
      </p:sp>
      <p:sp>
        <p:nvSpPr>
          <p:cNvPr id="3" name="Holder 3"/>
          <p:cNvSpPr>
            <a:spLocks noGrp="1"/>
          </p:cNvSpPr>
          <p:nvPr>
            <p:ph type="body" idx="1"/>
          </p:nvPr>
        </p:nvSpPr>
        <p:spPr>
          <a:xfrm>
            <a:off x="6172251" y="2136508"/>
            <a:ext cx="5572125" cy="3515360"/>
          </a:xfrm>
          <a:prstGeom prst="rect">
            <a:avLst/>
          </a:prstGeom>
        </p:spPr>
        <p:txBody>
          <a:bodyPr wrap="square" lIns="0" tIns="0" rIns="0" bIns="0">
            <a:spAutoFit/>
          </a:bodyPr>
          <a:lstStyle>
            <a:lvl1pPr>
              <a:defRPr sz="2800" b="1" i="0">
                <a:solidFill>
                  <a:srgbClr val="292B2C"/>
                </a:solidFill>
                <a:latin typeface="Calibri"/>
                <a:cs typeface="Calibri"/>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sz="quarter" idx="7"/>
          </p:nvPr>
        </p:nvSpPr>
        <p:spPr>
          <a:xfrm>
            <a:off x="6125610" y="6390606"/>
            <a:ext cx="5474334" cy="276859"/>
          </a:xfrm>
          <a:prstGeom prst="rect">
            <a:avLst/>
          </a:prstGeom>
        </p:spPr>
        <p:txBody>
          <a:bodyPr wrap="square" lIns="0" tIns="0" rIns="0" bIns="0">
            <a:spAutoFit/>
          </a:bodyPr>
          <a:lstStyle>
            <a:lvl1pPr>
              <a:defRPr sz="900" b="1" i="0">
                <a:solidFill>
                  <a:srgbClr val="52555A"/>
                </a:solidFill>
                <a:latin typeface="Calibri"/>
                <a:cs typeface="Calibri"/>
              </a:defRPr>
            </a:lvl1pPr>
          </a:lstStyle>
          <a:p>
            <a:pPr marL="2336165">
              <a:lnSpc>
                <a:spcPts val="955"/>
              </a:lnSpc>
            </a:pPr>
            <a:r>
              <a:rPr dirty="0"/>
              <a:t>All</a:t>
            </a:r>
            <a:r>
              <a:rPr spc="-20" dirty="0"/>
              <a:t> </a:t>
            </a:r>
            <a:r>
              <a:rPr dirty="0"/>
              <a:t>Contents</a:t>
            </a:r>
            <a:r>
              <a:rPr spc="-25" dirty="0"/>
              <a:t> </a:t>
            </a:r>
            <a:r>
              <a:rPr dirty="0"/>
              <a:t>Considered</a:t>
            </a:r>
            <a:r>
              <a:rPr spc="-15" dirty="0"/>
              <a:t> </a:t>
            </a:r>
            <a:r>
              <a:rPr spc="-10" dirty="0"/>
              <a:t>Proprietary</a:t>
            </a:r>
            <a:r>
              <a:rPr spc="-20" dirty="0"/>
              <a:t> </a:t>
            </a:r>
            <a:r>
              <a:rPr dirty="0"/>
              <a:t>and</a:t>
            </a:r>
            <a:r>
              <a:rPr spc="-25" dirty="0"/>
              <a:t> </a:t>
            </a:r>
            <a:r>
              <a:rPr dirty="0"/>
              <a:t>Confidential </a:t>
            </a:r>
            <a:r>
              <a:rPr spc="-10" dirty="0"/>
              <a:t>Information</a:t>
            </a:r>
          </a:p>
          <a:p>
            <a:pPr marL="12700">
              <a:lnSpc>
                <a:spcPct val="100000"/>
              </a:lnSpc>
            </a:pPr>
            <a:r>
              <a:rPr dirty="0"/>
              <a:t>CONFIDENTIAL</a:t>
            </a:r>
            <a:r>
              <a:rPr spc="-25" dirty="0"/>
              <a:t> </a:t>
            </a:r>
            <a:r>
              <a:rPr dirty="0"/>
              <a:t>–</a:t>
            </a:r>
            <a:r>
              <a:rPr spc="-20" dirty="0"/>
              <a:t> </a:t>
            </a:r>
            <a:r>
              <a:rPr dirty="0"/>
              <a:t>N.Y.</a:t>
            </a:r>
            <a:r>
              <a:rPr spc="-30" dirty="0"/>
              <a:t> </a:t>
            </a:r>
            <a:r>
              <a:rPr dirty="0"/>
              <a:t>Education</a:t>
            </a:r>
            <a:r>
              <a:rPr spc="10" dirty="0"/>
              <a:t> </a:t>
            </a:r>
            <a:r>
              <a:rPr dirty="0"/>
              <a:t>Law</a:t>
            </a:r>
            <a:r>
              <a:rPr spc="-15" dirty="0"/>
              <a:t> </a:t>
            </a:r>
            <a:r>
              <a:rPr dirty="0"/>
              <a:t>§</a:t>
            </a:r>
            <a:r>
              <a:rPr spc="-20" dirty="0"/>
              <a:t> </a:t>
            </a:r>
            <a:r>
              <a:rPr dirty="0"/>
              <a:t>6527;</a:t>
            </a:r>
            <a:r>
              <a:rPr spc="-35" dirty="0"/>
              <a:t> </a:t>
            </a:r>
            <a:r>
              <a:rPr dirty="0"/>
              <a:t>N.Y.</a:t>
            </a:r>
            <a:r>
              <a:rPr spc="-40" dirty="0"/>
              <a:t> </a:t>
            </a:r>
            <a:r>
              <a:rPr dirty="0"/>
              <a:t>Public</a:t>
            </a:r>
            <a:r>
              <a:rPr spc="15" dirty="0"/>
              <a:t> </a:t>
            </a:r>
            <a:r>
              <a:rPr dirty="0"/>
              <a:t>Health</a:t>
            </a:r>
            <a:r>
              <a:rPr spc="-20" dirty="0"/>
              <a:t> </a:t>
            </a:r>
            <a:r>
              <a:rPr dirty="0"/>
              <a:t>Law</a:t>
            </a:r>
            <a:r>
              <a:rPr spc="-15" dirty="0"/>
              <a:t> </a:t>
            </a:r>
            <a:r>
              <a:rPr dirty="0"/>
              <a:t>§</a:t>
            </a:r>
            <a:r>
              <a:rPr spc="-20" dirty="0"/>
              <a:t> </a:t>
            </a:r>
            <a:r>
              <a:rPr dirty="0"/>
              <a:t>2805,</a:t>
            </a:r>
            <a:r>
              <a:rPr spc="-35" dirty="0"/>
              <a:t> </a:t>
            </a:r>
            <a:r>
              <a:rPr dirty="0"/>
              <a:t>J,</a:t>
            </a:r>
            <a:r>
              <a:rPr spc="-20" dirty="0"/>
              <a:t> </a:t>
            </a:r>
            <a:r>
              <a:rPr dirty="0"/>
              <a:t>K,</a:t>
            </a:r>
            <a:r>
              <a:rPr spc="-20" dirty="0"/>
              <a:t> </a:t>
            </a:r>
            <a:r>
              <a:rPr dirty="0"/>
              <a:t>L,</a:t>
            </a:r>
            <a:r>
              <a:rPr spc="-20" dirty="0"/>
              <a:t> </a:t>
            </a:r>
            <a:r>
              <a:rPr dirty="0"/>
              <a:t>M;</a:t>
            </a:r>
            <a:r>
              <a:rPr spc="-25" dirty="0"/>
              <a:t> </a:t>
            </a:r>
            <a:r>
              <a:rPr dirty="0"/>
              <a:t>N.Y.</a:t>
            </a:r>
            <a:r>
              <a:rPr spc="-30" dirty="0"/>
              <a:t> </a:t>
            </a:r>
            <a:r>
              <a:rPr dirty="0"/>
              <a:t>Public Health</a:t>
            </a:r>
            <a:r>
              <a:rPr spc="-10" dirty="0"/>
              <a:t> </a:t>
            </a:r>
            <a:r>
              <a:rPr dirty="0"/>
              <a:t>Law</a:t>
            </a:r>
            <a:r>
              <a:rPr spc="-15" dirty="0"/>
              <a:t> </a:t>
            </a:r>
            <a:r>
              <a:rPr dirty="0"/>
              <a:t>§</a:t>
            </a:r>
            <a:r>
              <a:rPr spc="-20" dirty="0"/>
              <a:t> </a:t>
            </a:r>
            <a:fld id="{81D60167-4931-47E6-BA6A-407CBD079E47}" type="slidenum">
              <a:rPr spc="-10" dirty="0"/>
              <a:t>#</a:t>
            </a:fld>
            <a:r>
              <a:rPr spc="-10" dirty="0"/>
              <a:t>6</a:t>
            </a:r>
          </a:p>
        </p:txBody>
      </p:sp>
    </p:spTree>
  </p:cSld>
  <p:clrMap bg1="lt1" tx1="dk1" bg2="lt2" tx2="dk2" accent1="accent1" accent2="accent2" accent3="accent3" accent4="accent4" accent5="accent5" accent6="accent6" hlink="hlink" folHlink="folHlink"/>
  <p:sldLayoutIdLst>
    <p:sldLayoutId id="2147483650" r:id="R8492580fa94d490b"/>
    <p:sldLayoutId id="2147483652" r:id="R375c47b2f74f432f"/>
    <p:sldLayoutId id="2147483653" r:id="Rf325b9de96214cba"/>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Pr>
        <a:blipFill dpi="0" rotWithShape="1">
          <a:blip r:embed="R121e1b7acc73472c">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1064" y="1167220"/>
            <a:ext cx="11458709"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371064" y="2653489"/>
            <a:ext cx="11458709" cy="351566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1064" y="6399017"/>
            <a:ext cx="2970776" cy="244738"/>
          </a:xfrm>
          <a:prstGeom prst="rect">
            <a:avLst/>
          </a:prstGeom>
        </p:spPr>
        <p:txBody>
          <a:bodyPr vert="horz" lIns="0" tIns="0" rIns="91440" bIns="0" rtlCol="0" anchor="t" anchorCtr="0"/>
          <a:lstStyle>
            <a:lvl1pPr algn="l">
              <a:defRPr sz="933" baseline="0">
                <a:solidFill>
                  <a:schemeClr val="tx1">
                    <a:tint val="75000"/>
                  </a:schemeClr>
                </a:solidFill>
                <a:latin typeface="Arial" panose="020B0604020202020204" pitchFamily="34" charset="0"/>
              </a:defRPr>
            </a:lvl1pPr>
          </a:lstStyle>
          <a:p>
            <a:fld id="{1920FA67-A252-974B-A551-44BECC331CC5}" type="datetimeFigureOut">
              <a:rPr lang="en-US"/>
              <a:pPr/>
              <a:t>5/7/2026</a:t>
            </a:fld>
            <a:endParaRPr lang="en-US" dirty="0"/>
          </a:p>
        </p:txBody>
      </p:sp>
      <p:sp>
        <p:nvSpPr>
          <p:cNvPr id="5" name="Footer Placeholder 4"/>
          <p:cNvSpPr>
            <a:spLocks noGrp="1"/>
          </p:cNvSpPr>
          <p:nvPr>
            <p:ph type="ftr" sz="quarter" idx="3"/>
          </p:nvPr>
        </p:nvSpPr>
        <p:spPr>
          <a:xfrm>
            <a:off x="3927064" y="6399017"/>
            <a:ext cx="6639336" cy="244738"/>
          </a:xfrm>
          <a:prstGeom prst="rect">
            <a:avLst/>
          </a:prstGeom>
        </p:spPr>
        <p:txBody>
          <a:bodyPr vert="horz" lIns="0" tIns="0" rIns="91440" bIns="0" rtlCol="0" anchor="t" anchorCtr="0"/>
          <a:lstStyle>
            <a:lvl1pPr algn="ctr">
              <a:defRPr sz="933" baseline="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105320" y="6399017"/>
            <a:ext cx="724452" cy="244738"/>
          </a:xfrm>
          <a:prstGeom prst="rect">
            <a:avLst/>
          </a:prstGeom>
        </p:spPr>
        <p:txBody>
          <a:bodyPr vert="horz" lIns="0" tIns="0" rIns="0" bIns="0" rtlCol="0" anchor="t" anchorCtr="0"/>
          <a:lstStyle>
            <a:lvl1pPr algn="r">
              <a:defRPr sz="933" baseline="0">
                <a:solidFill>
                  <a:schemeClr val="tx1">
                    <a:tint val="75000"/>
                  </a:schemeClr>
                </a:solidFill>
                <a:latin typeface="Arial" panose="020B0604020202020204" pitchFamily="34" charset="0"/>
              </a:defRPr>
            </a:lvl1pPr>
          </a:lstStyle>
          <a:p>
            <a:fld id="{CA801905-C5F5-7943-85B0-6126D52C8FFD}" type="slidenum">
              <a:rPr lang="en-US"/>
              <a:pPr/>
              <a:t>‹#›</a:t>
            </a:fld>
            <a:endParaRPr lang="en-US" dirty="0"/>
          </a:p>
        </p:txBody>
      </p:sp>
    </p:spTree>
    <p:extLst>
      <p:ext uri="{BB962C8B-B14F-4D97-AF65-F5344CB8AC3E}">
        <p14:creationId xmlns:p14="http://schemas.microsoft.com/office/powerpoint/2010/main" val="952505207"/>
      </p:ext>
    </p:extLst>
  </p:cSld>
  <p:clrMap bg1="lt1" tx1="dk1" bg2="lt2" tx2="dk2" accent1="accent1" accent2="accent2" accent3="accent3" accent4="accent4" accent5="accent5" accent6="accent6" hlink="hlink" folHlink="folHlink"/>
  <p:sldLayoutIdLst>
    <p:sldLayoutId id="2147483668" r:id="Rb4c90fb1bc444ec6"/>
    <p:sldLayoutId id="2147483670" r:id="Racddfe8032c143e8"/>
    <p:sldLayoutId id="2147483671" r:id="R8614e017becf4496"/>
    <p:sldLayoutId id="2147483674" r:id="Rb54434f06aa34fc9"/>
    <p:sldLayoutId id="2147483676" r:id="R2aa77aae504449f6"/>
  </p:sldLayoutIdLst>
  <p:txStyles>
    <p:titleStyle>
      <a:lvl1pPr algn="l" defTabSz="457200" rtl="0" eaLnBrk="1" latinLnBrk="0" hangingPunct="1">
        <a:spcBef>
          <a:spcPct val="0"/>
        </a:spcBef>
        <a:buNone/>
        <a:defRPr sz="4666" b="1" i="0" kern="1200">
          <a:solidFill>
            <a:schemeClr val="accent3"/>
          </a:solidFill>
          <a:latin typeface="Arial"/>
          <a:ea typeface="+mj-ea"/>
          <a:cs typeface="+mj-cs"/>
        </a:defRPr>
      </a:lvl1pPr>
    </p:titleStyle>
    <p:bodyStyle>
      <a:lvl1pPr marL="342900" indent="-342900" algn="l" defTabSz="457200" rtl="0" eaLnBrk="1" latinLnBrk="0" hangingPunct="1">
        <a:spcBef>
          <a:spcPct val="20000"/>
        </a:spcBef>
        <a:buClr>
          <a:schemeClr val="accent2"/>
        </a:buClr>
        <a:buSzPct val="125000"/>
        <a:buFont typeface="Wingdings" charset="2"/>
        <a:buChar char="§"/>
        <a:defRPr sz="4266"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3733"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666"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666"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666"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666"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666"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16377" y="6017270"/>
            <a:ext cx="382129" cy="184665"/>
          </a:xfrm>
          <a:prstGeom prst="rect">
            <a:avLst/>
          </a:prstGeom>
        </p:spPr>
        <p:txBody>
          <a:bodyPr vert="horz" lIns="0" tIns="0" rIns="0" bIns="0" rtlCol="0" anchor="ctr">
            <a:noAutofit/>
          </a:bodyPr>
          <a:lstStyle>
            <a:lvl1pPr algn="r">
              <a:defRPr sz="1600">
                <a:solidFill>
                  <a:schemeClr val="bg1"/>
                </a:solidFill>
              </a:defRPr>
            </a:lvl1pPr>
          </a:lstStyle>
          <a:p>
            <a:pPr marL="0" lvl="0" indent="0" algn="r" rtl="0">
              <a:spcBef>
                <a:spcPts val="0"/>
              </a:spcBef>
              <a:spcAft>
                <a:spcPts val="0"/>
              </a:spcAft>
              <a:buNone/>
            </a:pPr>
            <a:fld id="{00000000-1234-1234-1234-123412341234}" type="slidenum">
              <a:rPr lang="en-US"/>
              <a:t>‹#›</a:t>
            </a:fld>
            <a:endParaRPr lang="en-US"/>
          </a:p>
        </p:txBody>
      </p:sp>
      <p:sp>
        <p:nvSpPr>
          <p:cNvPr id="3" name="Text Placeholder 2"/>
          <p:cNvSpPr>
            <a:spLocks noGrp="1"/>
          </p:cNvSpPr>
          <p:nvPr>
            <p:ph type="body" idx="1"/>
          </p:nvPr>
        </p:nvSpPr>
        <p:spPr>
          <a:xfrm>
            <a:off x="660399" y="2070939"/>
            <a:ext cx="9698711" cy="35295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672809" y="552117"/>
            <a:ext cx="9698711" cy="1031732"/>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082933294"/>
      </p:ext>
    </p:extLst>
  </p:cSld>
  <p:clrMap bg1="lt1" tx1="dk1" bg2="lt2" tx2="dk2" accent1="accent1" accent2="accent2" accent3="accent3" accent4="accent4" accent5="accent5" accent6="accent6" hlink="hlink" folHlink="folHlink"/>
  <p:sldLayoutIdLst>
    <p:sldLayoutId id="2147483681" r:id="R7877b76fc1504e20"/>
    <p:sldLayoutId id="2147483682" r:id="R6351521cbe9848cb"/>
    <p:sldLayoutId id="2147483686" r:id="R48e401c7224d407e"/>
    <p:sldLayoutId id="2147483689" r:id="Rbe5547dc4673499e"/>
    <p:sldLayoutId id="2147483696" r:id="R7d7ee080f4284cff"/>
  </p:sldLayoutIdLst>
  <p:hf sldNum="0" hdr="0" ftr="0" dt="0"/>
  <p:txStyles>
    <p:titleStyle>
      <a:lvl1pPr algn="l" defTabSz="914377" rtl="0" eaLnBrk="1" latinLnBrk="0" hangingPunct="1">
        <a:lnSpc>
          <a:spcPct val="100000"/>
        </a:lnSpc>
        <a:spcBef>
          <a:spcPct val="0"/>
        </a:spcBef>
        <a:buNone/>
        <a:defRPr sz="3200" b="0" kern="1200">
          <a:solidFill>
            <a:schemeClr val="bg1"/>
          </a:solidFill>
          <a:latin typeface="+mj-lt"/>
          <a:ea typeface="+mj-ea"/>
          <a:cs typeface="+mj-cs"/>
        </a:defRPr>
      </a:lvl1pPr>
    </p:titleStyle>
    <p:body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p15:clr>
            <a:srgbClr val="F26B43"/>
          </p15:clr>
        </p15:guide>
        <p15:guide id="2" pos="2880">
          <p15:clr>
            <a:srgbClr val="F26B43"/>
          </p15:clr>
        </p15:guide>
        <p15:guide id="7" pos="5424">
          <p15:clr>
            <a:srgbClr val="F26B43"/>
          </p15:clr>
        </p15:guide>
        <p15:guide id="8" orient="horz" pos="300">
          <p15:clr>
            <a:srgbClr val="F26B43"/>
          </p15:clr>
        </p15:guide>
        <p15:guide id="9" orient="horz" pos="978">
          <p15:clr>
            <a:srgbClr val="F26B43"/>
          </p15:clr>
        </p15:guide>
        <p15:guide id="10" pos="312">
          <p15:clr>
            <a:srgbClr val="F26B43"/>
          </p15:clr>
        </p15:guide>
        <p15:guide id="11" orient="horz" pos="2916">
          <p15:clr>
            <a:srgbClr val="F26B43"/>
          </p15:clr>
        </p15:guide>
        <p15:guide id="12" pos="5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6"/>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3733">
                <a:solidFill>
                  <a:schemeClr val="dk1"/>
                </a:solidFill>
              </a:defRPr>
            </a:lvl1pPr>
            <a:lvl2pPr lvl="1">
              <a:spcBef>
                <a:spcPts val="0"/>
              </a:spcBef>
              <a:spcAft>
                <a:spcPts val="0"/>
              </a:spcAft>
              <a:buClr>
                <a:schemeClr val="dk1"/>
              </a:buClr>
              <a:buSzPts val="2800"/>
              <a:buNone/>
              <a:defRPr sz="3733">
                <a:solidFill>
                  <a:schemeClr val="dk1"/>
                </a:solidFill>
              </a:defRPr>
            </a:lvl2pPr>
            <a:lvl3pPr lvl="2">
              <a:spcBef>
                <a:spcPts val="0"/>
              </a:spcBef>
              <a:spcAft>
                <a:spcPts val="0"/>
              </a:spcAft>
              <a:buClr>
                <a:schemeClr val="dk1"/>
              </a:buClr>
              <a:buSzPts val="2800"/>
              <a:buNone/>
              <a:defRPr sz="3733">
                <a:solidFill>
                  <a:schemeClr val="dk1"/>
                </a:solidFill>
              </a:defRPr>
            </a:lvl3pPr>
            <a:lvl4pPr lvl="3">
              <a:spcBef>
                <a:spcPts val="0"/>
              </a:spcBef>
              <a:spcAft>
                <a:spcPts val="0"/>
              </a:spcAft>
              <a:buClr>
                <a:schemeClr val="dk1"/>
              </a:buClr>
              <a:buSzPts val="2800"/>
              <a:buNone/>
              <a:defRPr sz="3733">
                <a:solidFill>
                  <a:schemeClr val="dk1"/>
                </a:solidFill>
              </a:defRPr>
            </a:lvl4pPr>
            <a:lvl5pPr lvl="4">
              <a:spcBef>
                <a:spcPts val="0"/>
              </a:spcBef>
              <a:spcAft>
                <a:spcPts val="0"/>
              </a:spcAft>
              <a:buClr>
                <a:schemeClr val="dk1"/>
              </a:buClr>
              <a:buSzPts val="2800"/>
              <a:buNone/>
              <a:defRPr sz="3733">
                <a:solidFill>
                  <a:schemeClr val="dk1"/>
                </a:solidFill>
              </a:defRPr>
            </a:lvl5pPr>
            <a:lvl6pPr lvl="5">
              <a:spcBef>
                <a:spcPts val="0"/>
              </a:spcBef>
              <a:spcAft>
                <a:spcPts val="0"/>
              </a:spcAft>
              <a:buClr>
                <a:schemeClr val="dk1"/>
              </a:buClr>
              <a:buSzPts val="2800"/>
              <a:buNone/>
              <a:defRPr sz="3733">
                <a:solidFill>
                  <a:schemeClr val="dk1"/>
                </a:solidFill>
              </a:defRPr>
            </a:lvl6pPr>
            <a:lvl7pPr lvl="6">
              <a:spcBef>
                <a:spcPts val="0"/>
              </a:spcBef>
              <a:spcAft>
                <a:spcPts val="0"/>
              </a:spcAft>
              <a:buClr>
                <a:schemeClr val="dk1"/>
              </a:buClr>
              <a:buSzPts val="2800"/>
              <a:buNone/>
              <a:defRPr sz="3733">
                <a:solidFill>
                  <a:schemeClr val="dk1"/>
                </a:solidFill>
              </a:defRPr>
            </a:lvl7pPr>
            <a:lvl8pPr lvl="7">
              <a:spcBef>
                <a:spcPts val="0"/>
              </a:spcBef>
              <a:spcAft>
                <a:spcPts val="0"/>
              </a:spcAft>
              <a:buClr>
                <a:schemeClr val="dk1"/>
              </a:buClr>
              <a:buSzPts val="2800"/>
              <a:buNone/>
              <a:defRPr sz="3733">
                <a:solidFill>
                  <a:schemeClr val="dk1"/>
                </a:solidFill>
              </a:defRPr>
            </a:lvl8pPr>
            <a:lvl9pPr lvl="8">
              <a:spcBef>
                <a:spcPts val="0"/>
              </a:spcBef>
              <a:spcAft>
                <a:spcPts val="0"/>
              </a:spcAft>
              <a:buClr>
                <a:schemeClr val="dk1"/>
              </a:buClr>
              <a:buSzPts val="2800"/>
              <a:buNone/>
              <a:defRPr sz="3733">
                <a:solidFill>
                  <a:schemeClr val="dk1"/>
                </a:solidFill>
              </a:defRPr>
            </a:lvl9pPr>
          </a:lstStyle>
          <a:p/>
        </p:txBody>
      </p:sp>
      <p:sp>
        <p:nvSpPr>
          <p:cNvPr id="7" name="Google Shape;7;p1"/>
          <p:cNvSpPr txBox="1"/>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24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type="sldNum" idx="12"/>
          </p:nvPr>
        </p:nvSpPr>
        <p:spPr>
          <a:xfrm>
            <a:off x="11296610" y="6217622"/>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41f8f36955134531"/>
    <p:sldLayoutId id="2147483701" r:id="Rcefdbaceae3648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2057400"/>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p:nvSpPr>
        <p:spPr>
          <a:xfrm>
            <a:off x="0" y="44746"/>
            <a:ext cx="12192000" cy="2600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 y="304800"/>
            <a:ext cx="609598" cy="1397000"/>
          </a:xfrm>
          <a:prstGeom prst="rect">
            <a:avLst/>
          </a:prstGeom>
        </p:spPr>
        <p:txBody>
          <a:bodyPr vert="horz" lIns="91440" tIns="45720" rIns="91440" bIns="45720" rtlCol="0" anchor="ctr"/>
          <a:lstStyle>
            <a:lvl1pPr algn="ctr">
              <a:defRPr sz="1866" b="1">
                <a:solidFill>
                  <a:schemeClr val="bg1"/>
                </a:solidFill>
              </a:defRPr>
            </a:lvl1pPr>
          </a:lstStyle>
          <a:p>
            <a:fld id="{0CFEC368-1D7A-4F81-ABF6-AE0E36BAF64C}" type="slidenum">
              <a:rPr lang="en-US"/>
              <a:pPr/>
              <a:t>‹#›</a:t>
            </a:fld>
            <a:endParaRPr lang="en-US"/>
          </a:p>
        </p:txBody>
      </p:sp>
      <p:sp>
        <p:nvSpPr>
          <p:cNvPr id="8" name="Rectangle 7">
            <a:extLst>
              <a:ext uri="{FF2B5EF4-FFF2-40B4-BE49-F238E27FC236}">
                <a16:creationId xmlns:a16="http://schemas.microsoft.com/office/drawing/2014/main" id="{6513C580-4379-3D48-AB66-E1486EBEE014}"/>
              </a:ext>
            </a:extLst>
          </p:cNvPr>
          <p:cNvSpPr/>
          <p:nvPr userDrawn="1"/>
        </p:nvSpPr>
        <p:spPr>
          <a:xfrm>
            <a:off x="609598" y="304800"/>
            <a:ext cx="11582398"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5003730A-A07F-7C47-AFE7-10690EF76F75}"/>
              </a:ext>
            </a:extLst>
          </p:cNvPr>
          <p:cNvPicPr>
            <a:picLocks noChangeAspect="1"/>
          </p:cNvPicPr>
          <p:nvPr userDrawn="1"/>
        </p:nvPicPr>
        <p:blipFill rotWithShape="1">
          <a:blip r:embed="R647ebb6b64e848ea" cstate="print">
            <a:extLst>
              <a:ext uri="{28A0092B-C50C-407E-A947-70E740481C1C}">
                <a14:useLocalDpi xmlns:a14="http://schemas.microsoft.com/office/drawing/2010/main" val="0"/>
              </a:ext>
            </a:extLst>
          </a:blip>
          <a:srcRect r="11111"/>
          <a:stretch/>
        </p:blipFill>
        <p:spPr>
          <a:xfrm>
            <a:off x="10566398" y="446121"/>
            <a:ext cx="1625601" cy="1611278"/>
          </a:xfrm>
          <a:prstGeom prst="rect">
            <a:avLst/>
          </a:prstGeom>
        </p:spPr>
      </p:pic>
      <p:sp>
        <p:nvSpPr>
          <p:cNvPr id="2" name="Title Placeholder 1">
            <a:extLst>
              <a:ext uri="{FF2B5EF4-FFF2-40B4-BE49-F238E27FC236}">
                <a16:creationId xmlns:a16="http://schemas.microsoft.com/office/drawing/2014/main" id="{AF9A68D1-1D64-2C41-96B9-BC5FD1CDE080}"/>
              </a:ext>
            </a:extLst>
          </p:cNvPr>
          <p:cNvSpPr>
            <a:spLocks noGrp="1"/>
          </p:cNvSpPr>
          <p:nvPr>
            <p:ph type="title"/>
          </p:nvPr>
        </p:nvSpPr>
        <p:spPr>
          <a:xfrm>
            <a:off x="609596" y="304800"/>
            <a:ext cx="10515600" cy="1382337"/>
          </a:xfrm>
          <a:prstGeom prst="rect">
            <a:avLst/>
          </a:prstGeom>
        </p:spPr>
        <p:txBody>
          <a:bodyPr vert="horz" lIns="182880" tIns="45720" rIns="18288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03" r:id="R9e78887bb8da48a3"/>
    <p:sldLayoutId id="2147483704" r:id="R3849b1ae5fc6452e"/>
    <p:sldLayoutId id="2147483705" r:id="Rb85af4931e6740d0"/>
    <p:sldLayoutId id="2147483706" r:id="R8d7a226ff1164042"/>
    <p:sldLayoutId id="2147483707" r:id="R23f5f3c843314b4e"/>
  </p:sldLayoutIdLst>
  <p:hf hdr="0" ftr="0" dt="0"/>
  <p:txStyles>
    <p:titleStyle>
      <a:lvl1pPr algn="l" defTabSz="914400" rtl="0" eaLnBrk="1" latinLnBrk="0" hangingPunct="1">
        <a:spcBef>
          <a:spcPct val="0"/>
        </a:spcBef>
        <a:buNone/>
        <a:defRPr sz="4266" kern="1200" spc="0" baseline="0">
          <a:solidFill>
            <a:schemeClr val="accent1"/>
          </a:solidFill>
          <a:latin typeface="+mj-lt"/>
          <a:ea typeface="+mj-ea"/>
          <a:cs typeface="Calibri" pitchFamily="34" charset="0"/>
        </a:defRPr>
      </a:lvl1pPr>
    </p:titleStyle>
    <p:bodyStyle>
      <a:lvl1pPr marL="182880" indent="-182880" algn="l" defTabSz="914400" rtl="0" eaLnBrk="1" latinLnBrk="0" hangingPunct="1">
        <a:spcBef>
          <a:spcPct val="20000"/>
        </a:spcBef>
        <a:buClr>
          <a:schemeClr val="tx2"/>
        </a:buClr>
        <a:buSzPct val="85000"/>
        <a:buFont typeface="Arial" pitchFamily="34" charset="0"/>
        <a:buChar char="□"/>
        <a:defRPr sz="3200" kern="1200">
          <a:solidFill>
            <a:schemeClr val="tx1">
              <a:lumMod val="90000"/>
              <a:lumOff val="10000"/>
            </a:schemeClr>
          </a:solidFill>
          <a:latin typeface="+mn-lt"/>
          <a:ea typeface="+mn-ea"/>
          <a:cs typeface="Calibri"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666" kern="1200">
          <a:solidFill>
            <a:schemeClr val="tx1">
              <a:lumMod val="90000"/>
              <a:lumOff val="10000"/>
            </a:schemeClr>
          </a:solidFill>
          <a:latin typeface="+mn-lt"/>
          <a:ea typeface="+mn-ea"/>
          <a:cs typeface="Calibri" pitchFamily="34" charset="0"/>
        </a:defRPr>
      </a:lvl2pPr>
      <a:lvl3pPr marL="731520" indent="-182880" algn="l" defTabSz="914400" rtl="0" eaLnBrk="1" latinLnBrk="0" hangingPunct="1">
        <a:spcBef>
          <a:spcPct val="20000"/>
        </a:spcBef>
        <a:buClr>
          <a:schemeClr val="accent4"/>
        </a:buClr>
        <a:buSzPct val="90000"/>
        <a:buFont typeface="Arial" pitchFamily="34" charset="0"/>
        <a:buChar char="□"/>
        <a:defRPr sz="2400" kern="1200">
          <a:solidFill>
            <a:schemeClr val="tx1">
              <a:lumMod val="90000"/>
              <a:lumOff val="10000"/>
            </a:schemeClr>
          </a:solidFill>
          <a:latin typeface="+mn-lt"/>
          <a:ea typeface="+mn-ea"/>
          <a:cs typeface="Calibri" pitchFamily="34" charset="0"/>
        </a:defRPr>
      </a:lvl3pPr>
      <a:lvl4pPr marL="1005840" indent="-182880" algn="l" defTabSz="914400" rtl="0" eaLnBrk="1" latinLnBrk="0" hangingPunct="1">
        <a:spcBef>
          <a:spcPct val="20000"/>
        </a:spcBef>
        <a:buClr>
          <a:schemeClr val="accent6"/>
        </a:buClr>
        <a:buFont typeface="Arial" pitchFamily="34" charset="0"/>
        <a:buChar char="□"/>
        <a:defRPr sz="2133" kern="1200">
          <a:solidFill>
            <a:schemeClr val="tx1">
              <a:lumMod val="90000"/>
              <a:lumOff val="10000"/>
            </a:schemeClr>
          </a:solidFill>
          <a:latin typeface="+mn-lt"/>
          <a:ea typeface="+mn-ea"/>
          <a:cs typeface="Calibri" pitchFamily="34" charset="0"/>
        </a:defRPr>
      </a:lvl4pPr>
      <a:lvl5pPr marL="1188720" indent="-137160" algn="l" defTabSz="914400" rtl="0" eaLnBrk="1" latinLnBrk="0" hangingPunct="1">
        <a:spcBef>
          <a:spcPct val="20000"/>
        </a:spcBef>
        <a:buClr>
          <a:schemeClr val="accent5"/>
        </a:buClr>
        <a:buSzPct val="100000"/>
        <a:buFont typeface="Arial" pitchFamily="34" charset="0"/>
        <a:buChar char="□"/>
        <a:defRPr sz="1866" kern="1200" baseline="0">
          <a:solidFill>
            <a:schemeClr val="tx1">
              <a:lumMod val="90000"/>
              <a:lumOff val="10000"/>
            </a:schemeClr>
          </a:solidFill>
          <a:latin typeface="+mn-lt"/>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70420eba371442be"/>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7029"/>
            <a:ext cx="8229600"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57200" y="2503300"/>
            <a:ext cx="8229600" cy="351566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098637"/>
            <a:ext cx="2133600" cy="365124"/>
          </a:xfrm>
          <a:prstGeom prst="rect">
            <a:avLst/>
          </a:prstGeom>
        </p:spPr>
        <p:txBody>
          <a:bodyPr vert="horz" lIns="0" tIns="45720" rIns="91440" bIns="45720" rtlCol="0" anchor="ctr"/>
          <a:lstStyle>
            <a:lvl1pPr algn="l">
              <a:defRPr sz="1000">
                <a:solidFill>
                  <a:schemeClr val="tx1">
                    <a:tint val="75000"/>
                  </a:schemeClr>
                </a:solidFill>
                <a:latin typeface="Arial"/>
              </a:defRPr>
            </a:lvl1pPr>
          </a:lstStyle>
          <a:p>
            <a:fld id="{30D83550-BF9B-4042-ABF7-08A4E7839CBE}" type="datetime1">
              <a:rPr lang="en-US"/>
              <a:t>5/8/2026</a:t>
            </a:fld>
            <a:endParaRPr lang="en-US" dirty="0"/>
          </a:p>
        </p:txBody>
      </p:sp>
      <p:sp>
        <p:nvSpPr>
          <p:cNvPr id="5" name="Footer Placeholder 4"/>
          <p:cNvSpPr>
            <a:spLocks noGrp="1"/>
          </p:cNvSpPr>
          <p:nvPr>
            <p:ph type="ftr" sz="quarter" idx="3"/>
          </p:nvPr>
        </p:nvSpPr>
        <p:spPr>
          <a:xfrm>
            <a:off x="3124200" y="6098637"/>
            <a:ext cx="2895600" cy="365124"/>
          </a:xfrm>
          <a:prstGeom prst="rect">
            <a:avLst/>
          </a:prstGeom>
        </p:spPr>
        <p:txBody>
          <a:bodyPr vert="horz" lIns="91440" tIns="45720" rIns="91440" bIns="45720" rtlCol="0" anchor="ctr"/>
          <a:lstStyle>
            <a:lvl1pPr algn="ctr">
              <a:defRPr sz="10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098637"/>
            <a:ext cx="2133600" cy="365124"/>
          </a:xfrm>
          <a:prstGeom prst="rect">
            <a:avLst/>
          </a:prstGeom>
        </p:spPr>
        <p:txBody>
          <a:bodyPr vert="horz" lIns="91440" tIns="45720" rIns="0" bIns="45720" rtlCol="0" anchor="ctr"/>
          <a:lstStyle>
            <a:lvl1pPr algn="r">
              <a:defRPr sz="1000">
                <a:solidFill>
                  <a:schemeClr val="tx1">
                    <a:tint val="75000"/>
                  </a:schemeClr>
                </a:solidFill>
                <a:latin typeface="Arial"/>
              </a:defRPr>
            </a:lvl1pPr>
          </a:lstStyle>
          <a:p>
            <a:fld id="{CA801905-C5F5-7943-85B0-6126D52C8FFD}" type="slidenum">
              <a:rPr lang="en-US"/>
              <a:pPr/>
              <a:t>‹#›</a:t>
            </a:fld>
            <a:endParaRPr lang="en-US" dirty="0"/>
          </a:p>
        </p:txBody>
      </p:sp>
    </p:spTree>
    <p:extLst>
      <p:ext uri="{BB962C8B-B14F-4D97-AF65-F5344CB8AC3E}">
        <p14:creationId xmlns:p14="http://schemas.microsoft.com/office/powerpoint/2010/main" val="69725446"/>
      </p:ext>
    </p:extLst>
  </p:cSld>
  <p:clrMap bg1="lt1" tx1="dk1" bg2="lt2" tx2="dk2" accent1="accent1" accent2="accent2" accent3="accent3" accent4="accent4" accent5="accent5" accent6="accent6" hlink="hlink" folHlink="folHlink"/>
  <p:sldLayoutIdLst>
    <p:sldLayoutId id="2147483709" r:id="Rcca555ec5b6942fc"/>
    <p:sldLayoutId id="2147483710" r:id="R9eaa9d4765604dd9"/>
  </p:sldLayoutIdLst>
  <p:hf hdr="0" ftr="0" dt="0"/>
  <p:txStyles>
    <p:titleStyle>
      <a:lvl1pPr algn="l" defTabSz="457200" rtl="0" eaLnBrk="1" latinLnBrk="0" hangingPunct="1">
        <a:spcBef>
          <a:spcPct val="0"/>
        </a:spcBef>
        <a:buNone/>
        <a:defRPr sz="3500" b="1" i="0" kern="1200">
          <a:solidFill>
            <a:schemeClr val="accent3"/>
          </a:solidFill>
          <a:latin typeface="Arial"/>
          <a:ea typeface="+mj-ea"/>
          <a:cs typeface="+mj-cs"/>
        </a:defRPr>
      </a:lvl1pPr>
    </p:titleStyle>
    <p:body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62" y="406398"/>
            <a:ext cx="11268074" cy="973992"/>
          </a:xfrm>
          <a:prstGeom prst="rect">
            <a:avLst/>
          </a:prstGeom>
        </p:spPr>
        <p:txBody>
          <a:bodyPr vert="horz" lIns="0" tIns="0" rIns="137160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1962" y="1547065"/>
            <a:ext cx="11268074" cy="451083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a:t>
            </a:r>
          </a:p>
          <a:p>
            <a:pPr lvl="5"/>
            <a:r>
              <a:rPr lang="en-US" dirty="0"/>
              <a:t>Sixth</a:t>
            </a:r>
          </a:p>
          <a:p>
            <a:pPr lvl="6"/>
            <a:r>
              <a:rPr lang="en-US" dirty="0"/>
              <a:t>Seventh</a:t>
            </a:r>
          </a:p>
          <a:p>
            <a:pPr lvl="7"/>
            <a:r>
              <a:rPr lang="en-US" dirty="0"/>
              <a:t>Eighth</a:t>
            </a:r>
          </a:p>
          <a:p>
            <a:pPr lvl="8"/>
            <a:r>
              <a:rPr lang="en-US" dirty="0"/>
              <a:t>Ninth</a:t>
            </a:r>
          </a:p>
        </p:txBody>
      </p:sp>
      <p:sp>
        <p:nvSpPr>
          <p:cNvPr id="6" name="Slide Number Placeholder 5"/>
          <p:cNvSpPr>
            <a:spLocks noGrp="1"/>
          </p:cNvSpPr>
          <p:nvPr>
            <p:ph type="sldNum" sz="quarter" idx="4"/>
          </p:nvPr>
        </p:nvSpPr>
        <p:spPr>
          <a:xfrm>
            <a:off x="11347741" y="6346857"/>
            <a:ext cx="382294" cy="193232"/>
          </a:xfrm>
          <a:prstGeom prst="rect">
            <a:avLst/>
          </a:prstGeom>
        </p:spPr>
        <p:txBody>
          <a:bodyPr vert="horz" lIns="0" tIns="0" rIns="0" bIns="0" rtlCol="0" anchor="b" anchorCtr="0"/>
          <a:lstStyle>
            <a:lvl1pPr algn="r">
              <a:defRPr sz="1000" b="0" i="0">
                <a:solidFill>
                  <a:schemeClr val="tx2"/>
                </a:solidFill>
                <a:latin typeface="+mn-lt"/>
                <a:ea typeface="Verdana" panose="020B0604030504040204" pitchFamily="34" charset="0"/>
                <a:cs typeface="Verdana" panose="020B0604030504040204" pitchFamily="34" charset="0"/>
              </a:defRPr>
            </a:lvl1pPr>
            <a:lvl2pPr marL="0" algn="r">
              <a:defRPr sz="1000" b="0" i="0">
                <a:solidFill>
                  <a:schemeClr val="tx2"/>
                </a:solidFill>
                <a:latin typeface="+mn-lt"/>
                <a:ea typeface="Verdana" panose="020B0604030504040204" pitchFamily="34" charset="0"/>
                <a:cs typeface="Verdana" panose="020B0604030504040204" pitchFamily="34" charset="0"/>
              </a:defRPr>
            </a:lvl2pPr>
            <a:lvl3pPr marL="0" algn="r">
              <a:defRPr sz="1000" b="0" i="0">
                <a:solidFill>
                  <a:schemeClr val="tx2"/>
                </a:solidFill>
                <a:latin typeface="+mn-lt"/>
                <a:ea typeface="Verdana" panose="020B0604030504040204" pitchFamily="34" charset="0"/>
                <a:cs typeface="Verdana" panose="020B0604030504040204" pitchFamily="34" charset="0"/>
              </a:defRPr>
            </a:lvl3pPr>
            <a:lvl4pPr marL="0" algn="r">
              <a:defRPr sz="1000" b="0" i="0">
                <a:solidFill>
                  <a:schemeClr val="tx2"/>
                </a:solidFill>
                <a:latin typeface="+mn-lt"/>
                <a:ea typeface="Verdana" panose="020B0604030504040204" pitchFamily="34" charset="0"/>
                <a:cs typeface="Verdana" panose="020B0604030504040204" pitchFamily="34" charset="0"/>
              </a:defRPr>
            </a:lvl4pPr>
            <a:lvl5pPr marL="0" algn="r">
              <a:defRPr sz="1000" b="0" i="0">
                <a:solidFill>
                  <a:schemeClr val="tx2"/>
                </a:solidFill>
                <a:latin typeface="+mn-lt"/>
                <a:ea typeface="Verdana" panose="020B0604030504040204" pitchFamily="34" charset="0"/>
                <a:cs typeface="Verdana" panose="020B0604030504040204" pitchFamily="34" charset="0"/>
              </a:defRPr>
            </a:lvl5pPr>
            <a:lvl6pPr marL="0" algn="r">
              <a:defRPr sz="1000" b="0" i="0">
                <a:solidFill>
                  <a:schemeClr val="tx2"/>
                </a:solidFill>
                <a:latin typeface="+mn-lt"/>
                <a:ea typeface="Verdana" panose="020B0604030504040204" pitchFamily="34" charset="0"/>
                <a:cs typeface="Verdana" panose="020B0604030504040204" pitchFamily="34" charset="0"/>
              </a:defRPr>
            </a:lvl6pPr>
            <a:lvl7pPr marL="0" algn="r">
              <a:defRPr sz="1000" b="0" i="0">
                <a:solidFill>
                  <a:schemeClr val="tx2"/>
                </a:solidFill>
                <a:latin typeface="+mn-lt"/>
                <a:ea typeface="Verdana" panose="020B0604030504040204" pitchFamily="34" charset="0"/>
                <a:cs typeface="Verdana" panose="020B0604030504040204" pitchFamily="34" charset="0"/>
              </a:defRPr>
            </a:lvl7pPr>
            <a:lvl8pPr marL="0" algn="r">
              <a:defRPr sz="1000" b="0" i="0">
                <a:solidFill>
                  <a:schemeClr val="tx2"/>
                </a:solidFill>
                <a:latin typeface="+mn-lt"/>
                <a:ea typeface="Verdana" panose="020B0604030504040204" pitchFamily="34" charset="0"/>
                <a:cs typeface="Verdana" panose="020B0604030504040204" pitchFamily="34" charset="0"/>
              </a:defRPr>
            </a:lvl8pPr>
            <a:lvl9pPr marL="0" algn="r">
              <a:defRPr sz="1000" b="0" i="0">
                <a:solidFill>
                  <a:schemeClr val="tx2"/>
                </a:solidFill>
                <a:latin typeface="+mn-lt"/>
                <a:ea typeface="Verdana" panose="020B0604030504040204" pitchFamily="34" charset="0"/>
                <a:cs typeface="Verdana" panose="020B0604030504040204" pitchFamily="34" charset="0"/>
              </a:defRPr>
            </a:lvl9pPr>
          </a:lstStyle>
          <a:p>
            <a:fld id="{63DCA5C9-2E11-4C67-86EB-AE1DE127DC64}" type="slidenum">
              <a:rPr lang="en-US"/>
              <a:pPr/>
              <a:t>‹#›</a:t>
            </a:fld>
            <a:endParaRPr lang="en-US" dirty="0"/>
          </a:p>
        </p:txBody>
      </p:sp>
      <p:sp>
        <p:nvSpPr>
          <p:cNvPr id="12" name="TextBox 11">
            <a:extLst>
              <a:ext uri="{FF2B5EF4-FFF2-40B4-BE49-F238E27FC236}">
                <a16:creationId xmlns:a16="http://schemas.microsoft.com/office/drawing/2014/main" id="{28F567E9-0F8A-7A42-93BC-4CB9D6A8A731}"/>
              </a:ext>
            </a:extLst>
          </p:cNvPr>
          <p:cNvSpPr txBox="1"/>
          <p:nvPr userDrawn="1"/>
        </p:nvSpPr>
        <p:spPr>
          <a:xfrm>
            <a:off x="7010400" y="767254"/>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dirty="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35885144-1A90-9649-8FEE-7F30D22B9842}"/>
              </a:ext>
            </a:extLst>
          </p:cNvPr>
          <p:cNvSpPr txBox="1"/>
          <p:nvPr userDrawn="1"/>
        </p:nvSpPr>
        <p:spPr>
          <a:xfrm>
            <a:off x="8935656" y="1747776"/>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dirty="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4" name="Date Placeholder 13">
            <a:extLst>
              <a:ext uri="{FF2B5EF4-FFF2-40B4-BE49-F238E27FC236}">
                <a16:creationId xmlns:a16="http://schemas.microsoft.com/office/drawing/2014/main" id="{7B9C08B3-B3E6-9943-98D0-6585785E9BAA}"/>
              </a:ext>
            </a:extLst>
          </p:cNvPr>
          <p:cNvSpPr>
            <a:spLocks noGrp="1"/>
          </p:cNvSpPr>
          <p:nvPr>
            <p:ph type="dt" sz="half" idx="2"/>
          </p:nvPr>
        </p:nvSpPr>
        <p:spPr>
          <a:xfrm>
            <a:off x="8166100" y="6343650"/>
            <a:ext cx="3181640" cy="203200"/>
          </a:xfrm>
          <a:prstGeom prst="rect">
            <a:avLst/>
          </a:prstGeom>
        </p:spPr>
        <p:txBody>
          <a:bodyPr vert="horz" lIns="0" tIns="0" rIns="0" bIns="0" rtlCol="0" anchor="b" anchorCtr="0"/>
          <a:lstStyle>
            <a:lvl1pPr algn="r">
              <a:defRPr sz="1000">
                <a:solidFill>
                  <a:schemeClr val="tx2"/>
                </a:solidFill>
              </a:defRPr>
            </a:lvl1pPr>
            <a:lvl2pPr marL="0" algn="r">
              <a:defRPr sz="1000">
                <a:solidFill>
                  <a:schemeClr val="tx2"/>
                </a:solidFill>
              </a:defRPr>
            </a:lvl2pPr>
            <a:lvl3pPr marL="0" algn="r">
              <a:defRPr sz="1000">
                <a:solidFill>
                  <a:schemeClr val="tx2"/>
                </a:solidFill>
              </a:defRPr>
            </a:lvl3pPr>
            <a:lvl4pPr marL="0" algn="r">
              <a:defRPr sz="1000">
                <a:solidFill>
                  <a:schemeClr val="tx2"/>
                </a:solidFill>
              </a:defRPr>
            </a:lvl4pPr>
            <a:lvl5pPr marL="0" algn="r">
              <a:defRPr sz="1000">
                <a:solidFill>
                  <a:schemeClr val="tx2"/>
                </a:solidFill>
              </a:defRPr>
            </a:lvl5pPr>
            <a:lvl6pPr marL="0" algn="r">
              <a:defRPr sz="1000">
                <a:solidFill>
                  <a:schemeClr val="tx2"/>
                </a:solidFill>
              </a:defRPr>
            </a:lvl6pPr>
            <a:lvl7pPr marL="0" algn="r">
              <a:defRPr sz="1000">
                <a:solidFill>
                  <a:schemeClr val="tx2"/>
                </a:solidFill>
              </a:defRPr>
            </a:lvl7pPr>
            <a:lvl8pPr marL="0" algn="r">
              <a:defRPr sz="1000">
                <a:solidFill>
                  <a:schemeClr val="tx2"/>
                </a:solidFill>
              </a:defRPr>
            </a:lvl8pPr>
            <a:lvl9pPr marL="0" algn="r">
              <a:defRPr sz="1000">
                <a:solidFill>
                  <a:schemeClr val="tx2"/>
                </a:solidFill>
              </a:defRPr>
            </a:lvl9pPr>
          </a:lstStyle>
          <a:p>
            <a:fld id="{6ACA85A0-DBD7-1D43-8E71-342F03501C85}" type="datetime4">
              <a:t>May 4, 2026</a:t>
            </a:fld>
            <a:endParaRPr lang="en-US" dirty="0"/>
          </a:p>
        </p:txBody>
      </p:sp>
      <p:sp>
        <p:nvSpPr>
          <p:cNvPr id="4" name="Rectangle 3">
            <a:extLst>
              <a:ext uri="{FF2B5EF4-FFF2-40B4-BE49-F238E27FC236}">
                <a16:creationId xmlns:a16="http://schemas.microsoft.com/office/drawing/2014/main" id="{02988CA2-4DA7-AC4E-8943-A3776CE2CDD9}"/>
              </a:ext>
            </a:extLst>
          </p:cNvPr>
          <p:cNvSpPr/>
          <p:nvPr userDrawn="1"/>
        </p:nvSpPr>
        <p:spPr bwMode="auto">
          <a:xfrm>
            <a:off x="12344398" y="870829"/>
            <a:ext cx="810490" cy="388612"/>
          </a:xfrm>
          <a:prstGeom prst="rect">
            <a:avLst/>
          </a:prstGeom>
          <a:solidFill>
            <a:srgbClr val="FF681E"/>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7" name="Rectangle 6">
            <a:extLst>
              <a:ext uri="{FF2B5EF4-FFF2-40B4-BE49-F238E27FC236}">
                <a16:creationId xmlns:a16="http://schemas.microsoft.com/office/drawing/2014/main" id="{32037B80-FD6C-7A43-8DB2-276A71361E4F}"/>
              </a:ext>
            </a:extLst>
          </p:cNvPr>
          <p:cNvSpPr/>
          <p:nvPr userDrawn="1"/>
        </p:nvSpPr>
        <p:spPr bwMode="auto">
          <a:xfrm>
            <a:off x="12344398" y="1311448"/>
            <a:ext cx="810490" cy="388612"/>
          </a:xfrm>
          <a:prstGeom prst="rect">
            <a:avLst/>
          </a:prstGeom>
          <a:solidFill>
            <a:srgbClr val="E33D2E"/>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8" name="Rectangle 7">
            <a:extLst>
              <a:ext uri="{FF2B5EF4-FFF2-40B4-BE49-F238E27FC236}">
                <a16:creationId xmlns:a16="http://schemas.microsoft.com/office/drawing/2014/main" id="{9FFC2578-F38E-0E43-A6CF-9A52EA7CBB28}"/>
              </a:ext>
            </a:extLst>
          </p:cNvPr>
          <p:cNvSpPr/>
          <p:nvPr userDrawn="1"/>
        </p:nvSpPr>
        <p:spPr bwMode="auto">
          <a:xfrm>
            <a:off x="12344398" y="1752064"/>
            <a:ext cx="810490" cy="388612"/>
          </a:xfrm>
          <a:prstGeom prst="rect">
            <a:avLst/>
          </a:prstGeom>
          <a:solidFill>
            <a:srgbClr val="BD83CA"/>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9" name="Rectangle 8">
            <a:extLst>
              <a:ext uri="{FF2B5EF4-FFF2-40B4-BE49-F238E27FC236}">
                <a16:creationId xmlns:a16="http://schemas.microsoft.com/office/drawing/2014/main" id="{33688C46-7D34-1947-A31C-01D95A12B8CC}"/>
              </a:ext>
            </a:extLst>
          </p:cNvPr>
          <p:cNvSpPr/>
          <p:nvPr userDrawn="1"/>
        </p:nvSpPr>
        <p:spPr bwMode="auto">
          <a:xfrm>
            <a:off x="12344398" y="2192682"/>
            <a:ext cx="810490" cy="388612"/>
          </a:xfrm>
          <a:prstGeom prst="rect">
            <a:avLst/>
          </a:prstGeom>
          <a:solidFill>
            <a:srgbClr val="9E29B5"/>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0" name="Rectangle 9">
            <a:extLst>
              <a:ext uri="{FF2B5EF4-FFF2-40B4-BE49-F238E27FC236}">
                <a16:creationId xmlns:a16="http://schemas.microsoft.com/office/drawing/2014/main" id="{EAEC32CC-92E5-C246-BC0A-F4896EB6884A}"/>
              </a:ext>
            </a:extLst>
          </p:cNvPr>
          <p:cNvSpPr/>
          <p:nvPr userDrawn="1"/>
        </p:nvSpPr>
        <p:spPr bwMode="auto">
          <a:xfrm>
            <a:off x="12344398" y="2633300"/>
            <a:ext cx="810490" cy="388612"/>
          </a:xfrm>
          <a:prstGeom prst="rect">
            <a:avLst/>
          </a:prstGeom>
          <a:solidFill>
            <a:srgbClr val="5C0B8A"/>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1" name="Rectangle 10">
            <a:extLst>
              <a:ext uri="{FF2B5EF4-FFF2-40B4-BE49-F238E27FC236}">
                <a16:creationId xmlns:a16="http://schemas.microsoft.com/office/drawing/2014/main" id="{F4A6940E-E094-864E-BA6B-3BADC77F5C4F}"/>
              </a:ext>
            </a:extLst>
          </p:cNvPr>
          <p:cNvSpPr/>
          <p:nvPr userDrawn="1"/>
        </p:nvSpPr>
        <p:spPr bwMode="auto">
          <a:xfrm>
            <a:off x="12344398" y="3073917"/>
            <a:ext cx="810490" cy="388612"/>
          </a:xfrm>
          <a:prstGeom prst="rect">
            <a:avLst/>
          </a:prstGeom>
          <a:solidFill>
            <a:srgbClr val="9494D1"/>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5" name="Rectangle 14">
            <a:extLst>
              <a:ext uri="{FF2B5EF4-FFF2-40B4-BE49-F238E27FC236}">
                <a16:creationId xmlns:a16="http://schemas.microsoft.com/office/drawing/2014/main" id="{A4EC73F7-7E1E-0449-B066-7FEA8A90A550}"/>
              </a:ext>
            </a:extLst>
          </p:cNvPr>
          <p:cNvSpPr/>
          <p:nvPr userDrawn="1"/>
        </p:nvSpPr>
        <p:spPr bwMode="auto">
          <a:xfrm>
            <a:off x="12344398" y="3514534"/>
            <a:ext cx="810490" cy="388612"/>
          </a:xfrm>
          <a:prstGeom prst="rect">
            <a:avLst/>
          </a:prstGeom>
          <a:solidFill>
            <a:srgbClr val="6DC3DF"/>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6" name="Rectangle 15">
            <a:extLst>
              <a:ext uri="{FF2B5EF4-FFF2-40B4-BE49-F238E27FC236}">
                <a16:creationId xmlns:a16="http://schemas.microsoft.com/office/drawing/2014/main" id="{4B679336-5AFB-2A47-B363-B8D2F27D3764}"/>
              </a:ext>
            </a:extLst>
          </p:cNvPr>
          <p:cNvSpPr/>
          <p:nvPr userDrawn="1"/>
        </p:nvSpPr>
        <p:spPr bwMode="auto">
          <a:xfrm>
            <a:off x="12344398" y="3955152"/>
            <a:ext cx="810490" cy="388612"/>
          </a:xfrm>
          <a:prstGeom prst="rect">
            <a:avLst/>
          </a:prstGeom>
          <a:solidFill>
            <a:srgbClr val="009ADF"/>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7" name="Rectangle 16">
            <a:extLst>
              <a:ext uri="{FF2B5EF4-FFF2-40B4-BE49-F238E27FC236}">
                <a16:creationId xmlns:a16="http://schemas.microsoft.com/office/drawing/2014/main" id="{6A0414D3-5DE8-A041-9BC9-7C6384121CE7}"/>
              </a:ext>
            </a:extLst>
          </p:cNvPr>
          <p:cNvSpPr/>
          <p:nvPr userDrawn="1"/>
        </p:nvSpPr>
        <p:spPr bwMode="auto">
          <a:xfrm>
            <a:off x="12344398" y="4395769"/>
            <a:ext cx="810490" cy="388612"/>
          </a:xfrm>
          <a:prstGeom prst="rect">
            <a:avLst/>
          </a:prstGeom>
          <a:solidFill>
            <a:srgbClr val="003CA5"/>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8" name="Rectangle 17">
            <a:extLst>
              <a:ext uri="{FF2B5EF4-FFF2-40B4-BE49-F238E27FC236}">
                <a16:creationId xmlns:a16="http://schemas.microsoft.com/office/drawing/2014/main" id="{D6B447EB-25A9-4C4E-9176-8436783F6943}"/>
              </a:ext>
            </a:extLst>
          </p:cNvPr>
          <p:cNvSpPr/>
          <p:nvPr userDrawn="1"/>
        </p:nvSpPr>
        <p:spPr bwMode="auto">
          <a:xfrm>
            <a:off x="12344398" y="4836386"/>
            <a:ext cx="810490" cy="388612"/>
          </a:xfrm>
          <a:prstGeom prst="rect">
            <a:avLst/>
          </a:prstGeom>
          <a:solidFill>
            <a:srgbClr val="B7DC7A"/>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9" name="Rectangle 18">
            <a:extLst>
              <a:ext uri="{FF2B5EF4-FFF2-40B4-BE49-F238E27FC236}">
                <a16:creationId xmlns:a16="http://schemas.microsoft.com/office/drawing/2014/main" id="{7D8D2BE1-D132-C946-942F-B8022B86ABC3}"/>
              </a:ext>
            </a:extLst>
          </p:cNvPr>
          <p:cNvSpPr/>
          <p:nvPr userDrawn="1"/>
        </p:nvSpPr>
        <p:spPr bwMode="auto">
          <a:xfrm>
            <a:off x="12344398" y="5277004"/>
            <a:ext cx="810490" cy="388612"/>
          </a:xfrm>
          <a:prstGeom prst="rect">
            <a:avLst/>
          </a:prstGeom>
          <a:solidFill>
            <a:srgbClr val="3DAD2C"/>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20" name="Rectangle 19">
            <a:extLst>
              <a:ext uri="{FF2B5EF4-FFF2-40B4-BE49-F238E27FC236}">
                <a16:creationId xmlns:a16="http://schemas.microsoft.com/office/drawing/2014/main" id="{79E7AF33-A945-EA48-AAD8-AF6DC4A1EEDC}"/>
              </a:ext>
            </a:extLst>
          </p:cNvPr>
          <p:cNvSpPr/>
          <p:nvPr userDrawn="1"/>
        </p:nvSpPr>
        <p:spPr bwMode="auto">
          <a:xfrm>
            <a:off x="12344398" y="5717621"/>
            <a:ext cx="810490" cy="388612"/>
          </a:xfrm>
          <a:prstGeom prst="rect">
            <a:avLst/>
          </a:prstGeom>
          <a:solidFill>
            <a:srgbClr val="00823D"/>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21" name="Rectangle 20">
            <a:extLst>
              <a:ext uri="{FF2B5EF4-FFF2-40B4-BE49-F238E27FC236}">
                <a16:creationId xmlns:a16="http://schemas.microsoft.com/office/drawing/2014/main" id="{E19272B3-2A95-DE44-948F-2DC965714D17}"/>
              </a:ext>
            </a:extLst>
          </p:cNvPr>
          <p:cNvSpPr/>
          <p:nvPr userDrawn="1"/>
        </p:nvSpPr>
        <p:spPr bwMode="auto">
          <a:xfrm>
            <a:off x="12344398" y="6158238"/>
            <a:ext cx="810490" cy="388612"/>
          </a:xfrm>
          <a:prstGeom prst="rect">
            <a:avLst/>
          </a:prstGeom>
          <a:solidFill>
            <a:srgbClr val="414141"/>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23" name="Rectangle 22">
            <a:extLst>
              <a:ext uri="{FF2B5EF4-FFF2-40B4-BE49-F238E27FC236}">
                <a16:creationId xmlns:a16="http://schemas.microsoft.com/office/drawing/2014/main" id="{CBCD7B12-CD37-5547-B9F2-86E6BBC476BC}"/>
              </a:ext>
            </a:extLst>
          </p:cNvPr>
          <p:cNvSpPr/>
          <p:nvPr userDrawn="1"/>
        </p:nvSpPr>
        <p:spPr bwMode="auto">
          <a:xfrm>
            <a:off x="12344398" y="430212"/>
            <a:ext cx="810490" cy="388612"/>
          </a:xfrm>
          <a:prstGeom prst="rect">
            <a:avLst/>
          </a:prstGeom>
          <a:solidFill>
            <a:srgbClr val="FFBA00"/>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spTree>
    <p:extLst>
      <p:ext uri="{BB962C8B-B14F-4D97-AF65-F5344CB8AC3E}">
        <p14:creationId xmlns:p14="http://schemas.microsoft.com/office/powerpoint/2010/main" val="1321931005"/>
      </p:ext>
    </p:extLst>
  </p:cSld>
  <p:clrMap bg1="lt1" tx1="dk1" bg2="lt2" tx2="dk2" accent1="accent1" accent2="accent2" accent3="accent3" accent4="accent4" accent5="accent5" accent6="accent6" hlink="hlink" folHlink="folHlink"/>
  <p:sldLayoutIdLst>
    <p:sldLayoutId id="2147483712" r:id="Ra76bbe9e1ae6449d"/>
    <p:sldLayoutId id="2147483713" r:id="R2c8ccab9f28a466c"/>
    <p:sldLayoutId id="2147483714" r:id="Rbeacba2ae627461c"/>
    <p:sldLayoutId id="2147483715" r:id="R3d0baf572939404f"/>
    <p:sldLayoutId id="2147483716" r:id="R20ba6671a6594a15"/>
  </p:sldLayoutIdLst>
  <p:hf hdr="0" ftr="0"/>
  <p:txStyles>
    <p:title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0"/>
        </a:spcBef>
        <a:spcAft>
          <a:spcPts val="600"/>
        </a:spcAft>
        <a:buFont typeface="Arial" panose="020B0604020202020204" pitchFamily="34" charset="0"/>
        <a:buNone/>
        <a:defRPr sz="1800" b="0" i="0" kern="1200">
          <a:solidFill>
            <a:schemeClr val="tx2"/>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600"/>
        </a:spcAft>
        <a:buClr>
          <a:schemeClr val="accent1"/>
        </a:buClr>
        <a:buFontTx/>
        <a:buNone/>
        <a:tabLst>
          <a:tab pos="280988" algn="l"/>
        </a:tabLst>
        <a:defRPr sz="2400" b="0" i="0" kern="1200" cap="none" baseline="0">
          <a:solidFill>
            <a:schemeClr val="tx2"/>
          </a:solidFill>
          <a:latin typeface="Georgia" panose="02040502050405020303" pitchFamily="18" charset="0"/>
          <a:ea typeface="Verdana" panose="020B0604030504040204" pitchFamily="34" charset="0"/>
          <a:cs typeface="Verdana" panose="020B0604030504040204" pitchFamily="34" charset="0"/>
        </a:defRPr>
      </a:lvl2pPr>
      <a:lvl3pPr marL="228600" indent="-228600" algn="l" defTabSz="292608" rtl="0" eaLnBrk="1" latinLnBrk="0" hangingPunct="1">
        <a:lnSpc>
          <a:spcPct val="120000"/>
        </a:lnSpc>
        <a:spcBef>
          <a:spcPts val="0"/>
        </a:spcBef>
        <a:spcAft>
          <a:spcPts val="600"/>
        </a:spcAft>
        <a:buClr>
          <a:schemeClr val="tx2"/>
        </a:buClr>
        <a:buFont typeface="System Font Regular"/>
        <a:buChar char="–"/>
        <a:tabLst>
          <a:tab pos="276225" algn="l"/>
          <a:tab pos="584200" algn="l"/>
        </a:tabLst>
        <a:defRPr sz="1600" b="0" i="0" kern="1200">
          <a:solidFill>
            <a:schemeClr val="tx2"/>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20000"/>
        </a:lnSpc>
        <a:spcBef>
          <a:spcPts val="0"/>
        </a:spcBef>
        <a:spcAft>
          <a:spcPts val="600"/>
        </a:spcAft>
        <a:buClr>
          <a:schemeClr val="tx2"/>
        </a:buClr>
        <a:buSzPct val="100000"/>
        <a:buFont typeface="Arial" panose="020B0604020202020204" pitchFamily="34" charset="0"/>
        <a:buChar char="•"/>
        <a:tabLst/>
        <a:defRPr sz="1600" b="0" i="0" kern="1200">
          <a:solidFill>
            <a:schemeClr val="tx2"/>
          </a:solidFill>
          <a:latin typeface="+mn-lt"/>
          <a:ea typeface="Verdana" panose="020B0604030504040204" pitchFamily="34" charset="0"/>
          <a:cs typeface="Verdana" panose="020B0604030504040204" pitchFamily="34" charset="0"/>
        </a:defRPr>
      </a:lvl4pPr>
      <a:lvl5pPr marL="685800" indent="-228600" algn="l" defTabSz="292608" rtl="0" eaLnBrk="1" latinLnBrk="0" hangingPunct="1">
        <a:lnSpc>
          <a:spcPct val="120000"/>
        </a:lnSpc>
        <a:spcBef>
          <a:spcPts val="0"/>
        </a:spcBef>
        <a:spcAft>
          <a:spcPts val="600"/>
        </a:spcAft>
        <a:buClr>
          <a:schemeClr val="tx2"/>
        </a:buClr>
        <a:buSzPct val="100000"/>
        <a:buFont typeface="System Font Regular"/>
        <a:buChar char="–"/>
        <a:tabLst>
          <a:tab pos="292608" algn="l"/>
          <a:tab pos="585216" algn="l"/>
        </a:tabLst>
        <a:defRPr sz="1400" b="0" i="0" kern="1200">
          <a:solidFill>
            <a:schemeClr val="tx2"/>
          </a:solidFill>
          <a:latin typeface="+mn-lt"/>
          <a:ea typeface="Verdana" panose="020B0604030504040204" pitchFamily="34" charset="0"/>
          <a:cs typeface="Verdana" panose="020B0604030504040204" pitchFamily="34" charset="0"/>
        </a:defRPr>
      </a:lvl5pPr>
      <a:lvl6pPr marL="914400" indent="-228600" algn="l" defTabSz="914400" rtl="0" eaLnBrk="1" latinLnBrk="0" hangingPunct="1">
        <a:lnSpc>
          <a:spcPct val="120000"/>
        </a:lnSpc>
        <a:spcBef>
          <a:spcPts val="0"/>
        </a:spcBef>
        <a:spcAft>
          <a:spcPts val="600"/>
        </a:spcAft>
        <a:buClr>
          <a:schemeClr val="tx2"/>
        </a:buClr>
        <a:buSzPct val="100000"/>
        <a:buFont typeface="Arial" panose="020B0604020202020204" pitchFamily="34" charset="0"/>
        <a:buChar char="•"/>
        <a:tabLst/>
        <a:defRPr sz="1400" b="0" i="0" kern="1200">
          <a:solidFill>
            <a:schemeClr val="tx2"/>
          </a:solidFill>
          <a:latin typeface="+mn-lt"/>
          <a:ea typeface="Verdana" panose="020B0604030504040204" pitchFamily="34" charset="0"/>
          <a:cs typeface="Verdana" panose="020B0604030504040204" pitchFamily="34" charset="0"/>
        </a:defRPr>
      </a:lvl6pPr>
      <a:lvl7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7pPr>
      <a:lvl8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8pPr>
      <a:lvl9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p15:clr>
            <a:srgbClr val="F26B43"/>
          </p15:clr>
        </p15:guide>
        <p15:guide id="3" pos="291">
          <p15:clr>
            <a:srgbClr val="F26B43"/>
          </p15:clr>
        </p15:guide>
        <p15:guide id="8" pos="2536">
          <p15:clr>
            <a:srgbClr val="F26B43"/>
          </p15:clr>
        </p15:guide>
        <p15:guide id="9" pos="3747">
          <p15:clr>
            <a:srgbClr val="F26B43"/>
          </p15:clr>
        </p15:guide>
        <p15:guide id="10" pos="3840">
          <p15:clr>
            <a:srgbClr val="F26B43"/>
          </p15:clr>
        </p15:guide>
        <p15:guide id="12" pos="3933">
          <p15:clr>
            <a:srgbClr val="F26B43"/>
          </p15:clr>
        </p15:guide>
        <p15:guide id="13" pos="7389">
          <p15:clr>
            <a:srgbClr val="F26B43"/>
          </p15:clr>
        </p15:guide>
        <p15:guide id="15" pos="4966">
          <p15:clr>
            <a:srgbClr val="F26B43"/>
          </p15:clr>
        </p15:guide>
        <p15:guide id="16" pos="5144">
          <p15:clr>
            <a:srgbClr val="F26B43"/>
          </p15:clr>
        </p15:guide>
        <p15:guide id="25" orient="horz" pos="254">
          <p15:clr>
            <a:srgbClr val="F26B43"/>
          </p15:clr>
        </p15:guide>
        <p15:guide id="26" orient="horz" pos="971">
          <p15:clr>
            <a:srgbClr val="F26B43"/>
          </p15:clr>
        </p15:guide>
        <p15:guide id="31" orient="horz" pos="3816">
          <p15:clr>
            <a:srgbClr val="F26B43"/>
          </p15:clr>
        </p15:guide>
        <p15:guide id="32" orient="horz" pos="3996">
          <p15:clr>
            <a:srgbClr val="F26B43"/>
          </p15:clr>
        </p15:guide>
        <p15:guide id="33" orient="horz" pos="870">
          <p15:clr>
            <a:srgbClr val="F26B43"/>
          </p15:clr>
        </p15:guide>
        <p15:guide id="35" orient="horz" pos="4124">
          <p15:clr>
            <a:srgbClr val="F26B43"/>
          </p15:clr>
        </p15:guide>
      </p15:sldGuideLst>
    </p:ext>
  </p:extLst>
</p:sldMaster>
</file>

<file path=ppt/slideMasters/slideMaster9.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4" y="360688"/>
            <a:ext cx="109728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63426" y="888466"/>
            <a:ext cx="7110008"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11156101" y="6420101"/>
            <a:ext cx="834713" cy="366182"/>
          </a:xfrm>
          <a:prstGeom prst="rect">
            <a:avLst/>
          </a:prstGeom>
        </p:spPr>
        <p:txBody>
          <a:bodyPr vert="horz" lIns="91440" tIns="45720" rIns="91440" bIns="45720" rtlCol="0" anchor="ctr"/>
          <a:lstStyle>
            <a:lvl1pPr algn="r">
              <a:defRPr sz="1333">
                <a:solidFill>
                  <a:schemeClr val="tx2">
                    <a:lumMod val="60000"/>
                    <a:lumOff val="40000"/>
                  </a:schemeClr>
                </a:solidFill>
                <a:latin typeface="Arial"/>
                <a:cs typeface="Arial"/>
              </a:defRPr>
            </a:lvl1pPr>
          </a:lstStyle>
          <a:p>
            <a:fld id="{A88B48FB-E956-2048-9E74-C69E7CAA26CC}" type="slidenum">
              <a:rPr lang="en-US"/>
              <a:pPr/>
              <a:t>‹#›</a:t>
            </a:fld>
            <a:endParaRPr lang="en-US" dirty="0"/>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745226" y="6415821"/>
            <a:ext cx="8507989" cy="366182"/>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Tree>
    <p:extLst>
      <p:ext uri="{BB962C8B-B14F-4D97-AF65-F5344CB8AC3E}">
        <p14:creationId xmlns:p14="http://schemas.microsoft.com/office/powerpoint/2010/main" val="594875503"/>
      </p:ext>
    </p:extLst>
  </p:cSld>
  <p:clrMap bg1="lt1" tx1="dk1" bg2="lt2" tx2="dk2" accent1="accent1" accent2="accent2" accent3="accent3" accent4="accent4" accent5="accent5" accent6="accent6" hlink="hlink" folHlink="folHlink"/>
  <p:sldLayoutIdLst>
    <p:sldLayoutId id="2147483718" r:id="R760367c413514dd4"/>
    <p:sldLayoutId id="2147483719" r:id="R5787aff597804b60"/>
  </p:sldLayoutIdLst>
  <p:hf hdr="0" dt="0"/>
  <p:txStyles>
    <p:titleStyle>
      <a:lvl1pPr algn="l" defTabSz="457200" rtl="0" eaLnBrk="1" latinLnBrk="0" hangingPunct="1">
        <a:spcBef>
          <a:spcPct val="0"/>
        </a:spcBef>
        <a:buNone/>
        <a:defRPr sz="24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333"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3733"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666"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666"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666"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666"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666"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p:otherStyle>
  </p:txStyles>
</p:sldMaster>
</file>

<file path=ppt/slideMasters/theme/_rels/theme7.xml.rels>&#65279;<?xml version="1.0" encoding="utf-8"?><Relationships xmlns="http://schemas.openxmlformats.org/package/2006/relationships"><Relationship Type="http://schemas.openxmlformats.org/officeDocument/2006/relationships/image" Target="/ppt/slideMasters/media/image3.jpg" Id="Ra6996cd503174d85" /></Relationships>
</file>

<file path=ppt/slideMasters/theme/theme10.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slideMasters/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2555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4.xml><?xml version="1.0" encoding="utf-8"?>
<a:theme xmlns:a="http://schemas.openxmlformats.org/drawingml/2006/main" name="3_Office Theme">
  <a:themeElements>
    <a:clrScheme name="Custom 13">
      <a:dk1>
        <a:sysClr val="windowText" lastClr="000000"/>
      </a:dk1>
      <a:lt1>
        <a:sysClr val="window" lastClr="FFFFFF"/>
      </a:lt1>
      <a:dk2>
        <a:srgbClr val="1F497D"/>
      </a:dk2>
      <a:lt2>
        <a:srgbClr val="EEECE1"/>
      </a:lt2>
      <a:accent1>
        <a:srgbClr val="172E77"/>
      </a:accent1>
      <a:accent2>
        <a:srgbClr val="F6791F"/>
      </a:accent2>
      <a:accent3>
        <a:srgbClr val="3884BF"/>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slideMasters/theme/theme5.xml><?xml version="1.0" encoding="utf-8"?>
<a:theme xmlns:a="http://schemas.openxmlformats.org/drawingml/2006/main" name="1_Office Theme">
  <a:themeElements>
    <a:clrScheme name="High Visibility">
      <a:dk1>
        <a:srgbClr val="000000"/>
      </a:dk1>
      <a:lt1>
        <a:srgbClr val="FFFFFF"/>
      </a:lt1>
      <a:dk2>
        <a:srgbClr val="380063"/>
      </a:dk2>
      <a:lt2>
        <a:srgbClr val="FFFF00"/>
      </a:lt2>
      <a:accent1>
        <a:srgbClr val="8000FF"/>
      </a:accent1>
      <a:accent2>
        <a:srgbClr val="580F8B"/>
      </a:accent2>
      <a:accent3>
        <a:srgbClr val="FF9300"/>
      </a:accent3>
      <a:accent4>
        <a:srgbClr val="00DCA5"/>
      </a:accent4>
      <a:accent5>
        <a:srgbClr val="FF0057"/>
      </a:accent5>
      <a:accent6>
        <a:srgbClr val="B341FF"/>
      </a:accent6>
      <a:hlink>
        <a:srgbClr val="FFFFFF"/>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a:defPPr>
      </a:lstStyle>
    </a:txDef>
  </a:objectDefaults>
  <a:extraClrSchemeLst/>
  <a:extLst>
    <a:ext uri="{05A4C25C-085E-4340-85A3-A5531E510DB2}">
      <thm15:themeFamily xmlns:thm15="http://schemas.microsoft.com/office/thememl/2012/main" name="NYULH_PPT-Template_241216_HighVis" id="{D33E8C1F-C268-724F-B704-027B4DB597E6}" vid="{62F4CDF6-57DD-3242-A8E7-9E743E5D8E1D}"/>
    </a:ext>
  </a:extLst>
</a:theme>
</file>

<file path=ppt/slideMasters/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7.xml><?xml version="1.0" encoding="utf-8"?>
<a:theme xmlns:a="http://schemas.openxmlformats.org/drawingml/2006/main" name="Annual_Meeting_v2">
  <a:themeElements>
    <a:clrScheme name="GNYHA">
      <a:dk1>
        <a:srgbClr val="262626"/>
      </a:dk1>
      <a:lt1>
        <a:srgbClr val="FFFFFF"/>
      </a:lt1>
      <a:dk2>
        <a:srgbClr val="3F3F3F"/>
      </a:dk2>
      <a:lt2>
        <a:srgbClr val="EEEEEF"/>
      </a:lt2>
      <a:accent1>
        <a:srgbClr val="256BB4"/>
      </a:accent1>
      <a:accent2>
        <a:srgbClr val="9BCBEB"/>
      </a:accent2>
      <a:accent3>
        <a:srgbClr val="C8102E"/>
      </a:accent3>
      <a:accent4>
        <a:srgbClr val="87027B"/>
      </a:accent4>
      <a:accent5>
        <a:srgbClr val="5B2C86"/>
      </a:accent5>
      <a:accent6>
        <a:srgbClr val="177B47"/>
      </a:accent6>
      <a:hlink>
        <a:srgbClr val="006AC6"/>
      </a:hlink>
      <a:folHlink>
        <a:srgbClr val="243E87"/>
      </a:folHlink>
    </a:clrScheme>
    <a:fontScheme name="GNYHA PP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a6996cd503174d85">
            <a:duotone>
              <a:schemeClr val="phClr">
                <a:shade val="55000"/>
              </a:schemeClr>
              <a:schemeClr val="phClr">
                <a:tint val="97000"/>
                <a:satMod val="95000"/>
              </a:schemeClr>
            </a:duotone>
          </a:blip>
          <a:tile tx="0" ty="0" sx="70000" sy="70000" flip="none" algn="tl"/>
        </a:blipFill>
      </a:bgFillStyleLst>
    </a:fmtScheme>
  </a:themeElements>
  <a:objectDefaults>
    <a:txDef>
      <a:spPr>
        <a:solidFill>
          <a:schemeClr val="bg2"/>
        </a:solidFill>
      </a:spPr>
      <a:bodyPr vert="horz" lIns="182880" tIns="45720" rIns="182880" bIns="45720" rtlCol="0" anchor="ctr">
        <a:normAutofit/>
      </a:bodyPr>
      <a:lstStyle>
        <a:defPPr algn="l">
          <a:defRPr sz="3733" dirty="0">
            <a:solidFill>
              <a:schemeClr val="accent1"/>
            </a:solidFill>
          </a:defRPr>
        </a:defPPr>
      </a:lstStyle>
    </a:txDef>
  </a:objectDefaults>
  <a:extraClrSchemeLst/>
  <a:extLst>
    <a:ext uri="{05A4C25C-085E-4340-85A3-A5531E510DB2}">
      <thm15:themeFamily xmlns:thm15="http://schemas.microsoft.com/office/thememl/2012/main" name="Presentation1" id="{C62B5554-BD90-FC45-9ACD-A9D8C1CB3CD2}" vid="{9EA7CE06-8BA1-0A45-90EA-E50B7BC9E31D}"/>
    </a:ext>
  </a:extLst>
</a:theme>
</file>

<file path=ppt/slideMasters/theme/theme8.xml><?xml version="1.0" encoding="utf-8"?>
<a:theme xmlns:a="http://schemas.openxmlformats.org/drawingml/2006/main" name="Office Theme">
  <a:themeElements>
    <a:clrScheme name="Custom 13">
      <a:dk1>
        <a:sysClr val="windowText" lastClr="000000"/>
      </a:dk1>
      <a:lt1>
        <a:sysClr val="window" lastClr="FFFFFF"/>
      </a:lt1>
      <a:dk2>
        <a:srgbClr val="1F497D"/>
      </a:dk2>
      <a:lt2>
        <a:srgbClr val="EEECE1"/>
      </a:lt2>
      <a:accent1>
        <a:srgbClr val="172E77"/>
      </a:accent1>
      <a:accent2>
        <a:srgbClr val="F6791F"/>
      </a:accent2>
      <a:accent3>
        <a:srgbClr val="3884BF"/>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slideMasters/theme/theme9.xml><?xml version="1.0" encoding="utf-8"?>
<a:theme xmlns:a="http://schemas.openxmlformats.org/drawingml/2006/main" name="1_Office Theme">
  <a:themeElements>
    <a:clrScheme name="NWH2">
      <a:dk1>
        <a:srgbClr val="000000"/>
      </a:dk1>
      <a:lt1>
        <a:srgbClr val="FFFFFF"/>
      </a:lt1>
      <a:dk2>
        <a:srgbClr val="414141"/>
      </a:dk2>
      <a:lt2>
        <a:srgbClr val="FFFFFF"/>
      </a:lt2>
      <a:accent1>
        <a:srgbClr val="003CA5"/>
      </a:accent1>
      <a:accent2>
        <a:srgbClr val="009ADF"/>
      </a:accent2>
      <a:accent3>
        <a:srgbClr val="6DC3DF"/>
      </a:accent3>
      <a:accent4>
        <a:srgbClr val="3CAD2C"/>
      </a:accent4>
      <a:accent5>
        <a:srgbClr val="B7DC79"/>
      </a:accent5>
      <a:accent6>
        <a:srgbClr val="FF681E"/>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spcAft>
            <a:spcPts val="600"/>
          </a:spcAft>
          <a:defRPr sz="1800">
            <a:solidFill>
              <a:schemeClr val="bg1"/>
            </a:solidFill>
          </a:defRPr>
        </a:defPPr>
      </a:lstStyle>
    </a:spDef>
    <a:txDef>
      <a:spPr>
        <a:noFill/>
      </a:spPr>
      <a:bodyPr wrap="square" lIns="0" tIns="0" rIns="0" bIns="0" rtlCol="0">
        <a:normAutofit/>
      </a:bodyPr>
      <a:lstStyle>
        <a:defPPr marL="0" indent="0" algn="l">
          <a:lnSpc>
            <a:spcPct val="120000"/>
          </a:lnSpc>
          <a:spcAft>
            <a:spcPts val="600"/>
          </a:spcAft>
          <a:defRPr sz="1800" b="0" i="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unch_ppt_16x9_200222" id="{BE8ADAFA-0F54-3845-9A9A-4FDFC880D79F}" vid="{53BD47F0-7C20-C348-B55B-F1FFFC36DD97}"/>
    </a:ext>
  </a:extLst>
</a:theme>
</file>

<file path=ppt/slides/_rels/slide1.xml.rels>&#65279;<?xml version="1.0" encoding="utf-8"?><Relationships xmlns="http://schemas.openxmlformats.org/package/2006/relationships"><Relationship Type="http://schemas.openxmlformats.org/officeDocument/2006/relationships/image" Target="/ppt/media/image4.png" Id="R7ffecb8b92814148" /><Relationship Type="http://schemas.openxmlformats.org/officeDocument/2006/relationships/image" Target="/ppt/media/image5.png" Id="Rdc5a6fe26ffd48d8" /><Relationship Type="http://schemas.openxmlformats.org/officeDocument/2006/relationships/slideLayout" Target="/ppt/slideLayouts/slideLayout2.xml" Id="Rb45818340e9244df" /></Relationships>
</file>

<file path=ppt/slides/_rels/slide10.xml.rels>&#65279;<?xml version="1.0" encoding="utf-8"?><Relationships xmlns="http://schemas.openxmlformats.org/package/2006/relationships"><Relationship Type="http://schemas.openxmlformats.org/officeDocument/2006/relationships/image" Target="/ppt/media/image14.png" Id="R0d66ee3d451f44fe" /><Relationship Type="http://schemas.openxmlformats.org/officeDocument/2006/relationships/image" Target="/ppt/media/image5.image" Id="R4f07975151d74810" /><Relationship Type="http://schemas.openxmlformats.org/officeDocument/2006/relationships/slideLayout" Target="/ppt/slideLayouts/slideLayout2.xml" Id="Rfd8a52a622344373" /></Relationships>
</file>

<file path=ppt/slides/_rels/slide100.xml.rels>&#65279;<?xml version="1.0" encoding="utf-8"?><Relationships xmlns="http://schemas.openxmlformats.org/package/2006/relationships"><Relationship Type="http://schemas.openxmlformats.org/officeDocument/2006/relationships/slideLayout" Target="/ppt/slideLayouts/slideLayout63.xml" Id="Re3e533514b674020" /></Relationships>
</file>

<file path=ppt/slides/_rels/slide101.xml.rels>&#65279;<?xml version="1.0" encoding="utf-8"?><Relationships xmlns="http://schemas.openxmlformats.org/package/2006/relationships"><Relationship Type="http://schemas.openxmlformats.org/officeDocument/2006/relationships/slideLayout" Target="/ppt/slideLayouts/slideLayout63.xml" Id="Rd555f08d21c340db" /></Relationships>
</file>

<file path=ppt/slides/_rels/slide102.xml.rels>&#65279;<?xml version="1.0" encoding="utf-8"?><Relationships xmlns="http://schemas.openxmlformats.org/package/2006/relationships"><Relationship Type="http://schemas.openxmlformats.org/officeDocument/2006/relationships/slideLayout" Target="/ppt/slideLayouts/slideLayout63.xml" Id="R78aad39f2e6b4570" /></Relationships>
</file>

<file path=ppt/slides/_rels/slide103.xml.rels>&#65279;<?xml version="1.0" encoding="utf-8"?><Relationships xmlns="http://schemas.openxmlformats.org/package/2006/relationships"><Relationship Type="http://schemas.openxmlformats.org/officeDocument/2006/relationships/chart" Target="/ppt/slides/charts/chart1.xml" Id="R8921e27799a8430b" /><Relationship Type="http://schemas.openxmlformats.org/officeDocument/2006/relationships/slideLayout" Target="/ppt/slideLayouts/slideLayout63.xml" Id="R011b811c4e9d4898" /></Relationships>
</file>

<file path=ppt/slides/_rels/slide104.xml.rels>&#65279;<?xml version="1.0" encoding="utf-8"?><Relationships xmlns="http://schemas.openxmlformats.org/package/2006/relationships"><Relationship Type="http://schemas.openxmlformats.org/officeDocument/2006/relationships/chart" Target="/ppt/slides/charts/chart2.xml" Id="Rb7fa1be7db4746df" /><Relationship Type="http://schemas.openxmlformats.org/officeDocument/2006/relationships/slideLayout" Target="/ppt/slideLayouts/slideLayout63.xml" Id="R4f9ae1852c2f4490" /></Relationships>
</file>

<file path=ppt/slides/_rels/slide105.xml.rels>&#65279;<?xml version="1.0" encoding="utf-8"?><Relationships xmlns="http://schemas.openxmlformats.org/package/2006/relationships"><Relationship Type="http://schemas.openxmlformats.org/officeDocument/2006/relationships/chart" Target="/ppt/slides/charts/chart3.xml" Id="R1d2ebc7e602a4c39" /><Relationship Type="http://schemas.openxmlformats.org/officeDocument/2006/relationships/slideLayout" Target="/ppt/slideLayouts/slideLayout63.xml" Id="R98b5188536c24b0c" /></Relationships>
</file>

<file path=ppt/slides/_rels/slide106.xml.rels>&#65279;<?xml version="1.0" encoding="utf-8"?><Relationships xmlns="http://schemas.openxmlformats.org/package/2006/relationships"><Relationship Type="http://schemas.openxmlformats.org/officeDocument/2006/relationships/chart" Target="/ppt/slides/charts/chart4.xml" Id="Rd14bbd13a76648f2" /><Relationship Type="http://schemas.openxmlformats.org/officeDocument/2006/relationships/slideLayout" Target="/ppt/slideLayouts/slideLayout63.xml" Id="R9f784420b6c349fa" /></Relationships>
</file>

<file path=ppt/slides/_rels/slide107.xml.rels>&#65279;<?xml version="1.0" encoding="utf-8"?><Relationships xmlns="http://schemas.openxmlformats.org/package/2006/relationships"><Relationship Type="http://schemas.openxmlformats.org/officeDocument/2006/relationships/slideLayout" Target="/ppt/slideLayouts/slideLayout63.xml" Id="R2f3ab6e78f0744c8" /></Relationships>
</file>

<file path=ppt/slides/_rels/slide108.xml.rels>&#65279;<?xml version="1.0" encoding="utf-8"?><Relationships xmlns="http://schemas.openxmlformats.org/package/2006/relationships"><Relationship Type="http://schemas.openxmlformats.org/officeDocument/2006/relationships/chart" Target="/ppt/slides/charts/chart5.xml" Id="R3621f8ff14a845da" /><Relationship Type="http://schemas.openxmlformats.org/officeDocument/2006/relationships/notesSlide" Target="/ppt/notesSlides/notesSlide32.xml" Id="R82efd535a9a94ec8" /><Relationship Type="http://schemas.openxmlformats.org/officeDocument/2006/relationships/slideLayout" Target="/ppt/slideLayouts/slideLayout63.xml" Id="Rd8a791d342994bd1" /></Relationships>
</file>

<file path=ppt/slides/_rels/slide109.xml.rels>&#65279;<?xml version="1.0" encoding="utf-8"?><Relationships xmlns="http://schemas.openxmlformats.org/package/2006/relationships"><Relationship Type="http://schemas.openxmlformats.org/officeDocument/2006/relationships/notesSlide" Target="/ppt/notesSlides/notesSlide33.xml" Id="R608c271f038c47ff" /><Relationship Type="http://schemas.openxmlformats.org/officeDocument/2006/relationships/slideLayout" Target="/ppt/slideLayouts/slideLayout63.xml" Id="Rfc09bc74dba24837" /></Relationships>
</file>

<file path=ppt/slides/_rels/slide11.xml.rels>&#65279;<?xml version="1.0" encoding="utf-8"?><Relationships xmlns="http://schemas.openxmlformats.org/package/2006/relationships"><Relationship Type="http://schemas.openxmlformats.org/officeDocument/2006/relationships/image" Target="/ppt/media/image14.png" Id="R160fb0ba36984e7e" /><Relationship Type="http://schemas.openxmlformats.org/officeDocument/2006/relationships/slideLayout" Target="/ppt/slideLayouts/slideLayout2.xml" Id="Rec22becba5bd4c21" /></Relationships>
</file>

<file path=ppt/slides/_rels/slide12.xml.rels>&#65279;<?xml version="1.0" encoding="utf-8"?><Relationships xmlns="http://schemas.openxmlformats.org/package/2006/relationships"><Relationship Type="http://schemas.openxmlformats.org/officeDocument/2006/relationships/image" Target="/ppt/media/image6.image" Id="Re417311861a34dc8" /><Relationship Type="http://schemas.openxmlformats.org/officeDocument/2006/relationships/slideLayout" Target="/ppt/slideLayouts/slideLayout4.xml" Id="R0d713bd61220473e" /></Relationships>
</file>

<file path=ppt/slides/_rels/slide13.xml.rels>&#65279;<?xml version="1.0" encoding="utf-8"?><Relationships xmlns="http://schemas.openxmlformats.org/package/2006/relationships"><Relationship Type="http://schemas.openxmlformats.org/officeDocument/2006/relationships/image" Target="/ppt/media/image7.image" Id="Rbfe940e7bb1242a8" /><Relationship Type="http://schemas.openxmlformats.org/officeDocument/2006/relationships/slideLayout" Target="/ppt/slideLayouts/slideLayout2.xml" Id="Rbd9e39bdea644627" /></Relationships>
</file>

<file path=ppt/slides/_rels/slide14.xml.rels>&#65279;<?xml version="1.0" encoding="utf-8"?><Relationships xmlns="http://schemas.openxmlformats.org/package/2006/relationships"><Relationship Type="http://schemas.openxmlformats.org/officeDocument/2006/relationships/image" Target="/ppt/media/image16.png" Id="R2169ac9f63fa4ba0" /><Relationship Type="http://schemas.openxmlformats.org/officeDocument/2006/relationships/slideLayout" Target="/ppt/slideLayouts/slideLayout4.xml" Id="R8b74177fae394ba3" /></Relationships>
</file>

<file path=ppt/slides/_rels/slide15.xml.rels>&#65279;<?xml version="1.0" encoding="utf-8"?><Relationships xmlns="http://schemas.openxmlformats.org/package/2006/relationships"><Relationship Type="http://schemas.openxmlformats.org/officeDocument/2006/relationships/image" Target="/ppt/media/image14.png" Id="R5b1086c9f8ef480f" /><Relationship Type="http://schemas.openxmlformats.org/officeDocument/2006/relationships/image" Target="/ppt/media/image17.png" Id="R57d413e9d8a84010" /><Relationship Type="http://schemas.openxmlformats.org/officeDocument/2006/relationships/image" Target="/ppt/media/image8.image" Id="R854e36bd68fc43ab" /><Relationship Type="http://schemas.openxmlformats.org/officeDocument/2006/relationships/slideLayout" Target="/ppt/slideLayouts/slideLayout2.xml" Id="Rd98a61381a3b41c5" /></Relationships>
</file>

<file path=ppt/slides/_rels/slide16.xml.rels>&#65279;<?xml version="1.0" encoding="utf-8"?><Relationships xmlns="http://schemas.openxmlformats.org/package/2006/relationships"><Relationship Type="http://schemas.openxmlformats.org/officeDocument/2006/relationships/image" Target="/ppt/media/image14.png" Id="R5ebd40b273254727" /><Relationship Type="http://schemas.openxmlformats.org/officeDocument/2006/relationships/image" Target="/ppt/media/image9.image" Id="R9e698ff8c0224210" /><Relationship Type="http://schemas.openxmlformats.org/officeDocument/2006/relationships/slideLayout" Target="/ppt/slideLayouts/slideLayout2.xml" Id="Rcd64009cd2ab4806" /></Relationships>
</file>

<file path=ppt/slides/_rels/slide17.xml.rels>&#65279;<?xml version="1.0" encoding="utf-8"?><Relationships xmlns="http://schemas.openxmlformats.org/package/2006/relationships"><Relationship Type="http://schemas.openxmlformats.org/officeDocument/2006/relationships/image" Target="/ppt/media/image14.png" Id="Rfd797c7189514134" /><Relationship Type="http://schemas.openxmlformats.org/officeDocument/2006/relationships/image" Target="/ppt/media/image10.image" Id="R6ebdf11a6544485a" /><Relationship Type="http://schemas.openxmlformats.org/officeDocument/2006/relationships/image" Target="/ppt/media/image11.image" Id="R3c3f8048caa540f4" /><Relationship Type="http://schemas.openxmlformats.org/officeDocument/2006/relationships/slideLayout" Target="/ppt/slideLayouts/slideLayout2.xml" Id="R9ab433739ec24011" /></Relationships>
</file>

<file path=ppt/slides/_rels/slide18.xml.rels>&#65279;<?xml version="1.0" encoding="utf-8"?><Relationships xmlns="http://schemas.openxmlformats.org/package/2006/relationships"><Relationship Type="http://schemas.openxmlformats.org/officeDocument/2006/relationships/image" Target="/ppt/media/image18.png" Id="R7d7be69ee84749ae" /><Relationship Type="http://schemas.openxmlformats.org/officeDocument/2006/relationships/slideLayout" Target="/ppt/slideLayouts/slideLayout2.xml" Id="Rcc95de1dbd7d4b9b" /></Relationships>
</file>

<file path=ppt/slides/_rels/slide19.xml.rels>&#65279;<?xml version="1.0" encoding="utf-8"?><Relationships xmlns="http://schemas.openxmlformats.org/package/2006/relationships"><Relationship Type="http://schemas.openxmlformats.org/officeDocument/2006/relationships/image" Target="/ppt/media/image14.png" Id="Rab7a2f9972294d6e" /><Relationship Type="http://schemas.openxmlformats.org/officeDocument/2006/relationships/image" Target="/ppt/media/image12.image" Id="R71497d797c004f5c" /><Relationship Type="http://schemas.openxmlformats.org/officeDocument/2006/relationships/slideLayout" Target="/ppt/slideLayouts/slideLayout2.xml" Id="R067eee273e3e4b62" /></Relationships>
</file>

<file path=ppt/slides/_rels/slide2.xml.rels>&#65279;<?xml version="1.0" encoding="utf-8"?><Relationships xmlns="http://schemas.openxmlformats.org/package/2006/relationships"><Relationship Type="http://schemas.openxmlformats.org/officeDocument/2006/relationships/image" Target="/ppt/media/image.image" Id="R6f80404c3aa64720" /><Relationship Type="http://schemas.openxmlformats.org/officeDocument/2006/relationships/slideLayout" Target="/ppt/slideLayouts/slideLayout4.xml" Id="Rdc61c217512749fa" /></Relationships>
</file>

<file path=ppt/slides/_rels/slide20.xml.rels>&#65279;<?xml version="1.0" encoding="utf-8"?><Relationships xmlns="http://schemas.openxmlformats.org/package/2006/relationships"><Relationship Type="http://schemas.openxmlformats.org/officeDocument/2006/relationships/image" Target="/ppt/media/image14.png" Id="R498a594c2c8a423c" /><Relationship Type="http://schemas.openxmlformats.org/officeDocument/2006/relationships/image" Target="/ppt/media/image13.image" Id="R8e69182b9ec54ad2" /><Relationship Type="http://schemas.openxmlformats.org/officeDocument/2006/relationships/slideLayout" Target="/ppt/slideLayouts/slideLayout4.xml" Id="Rda6ae9e7bff8476e" /></Relationships>
</file>

<file path=ppt/slides/_rels/slide21.xml.rels>&#65279;<?xml version="1.0" encoding="utf-8"?><Relationships xmlns="http://schemas.openxmlformats.org/package/2006/relationships"><Relationship Type="http://schemas.openxmlformats.org/officeDocument/2006/relationships/image" Target="/ppt/media/image14.png" Id="R5cd1123e09f8489d" /><Relationship Type="http://schemas.openxmlformats.org/officeDocument/2006/relationships/image" Target="/ppt/media/image14.image" Id="R6d443ab9617e48ed" /><Relationship Type="http://schemas.openxmlformats.org/officeDocument/2006/relationships/image" Target="/ppt/media/image15.image" Id="R1a1bb7b532854c1a" /><Relationship Type="http://schemas.openxmlformats.org/officeDocument/2006/relationships/slideLayout" Target="/ppt/slideLayouts/slideLayout4.xml" Id="R48c12d07149d40f0" /></Relationships>
</file>

<file path=ppt/slides/_rels/slide22.xml.rels>&#65279;<?xml version="1.0" encoding="utf-8"?><Relationships xmlns="http://schemas.openxmlformats.org/package/2006/relationships"><Relationship Type="http://schemas.openxmlformats.org/officeDocument/2006/relationships/image" Target="/ppt/media/image14.png" Id="R08e6e9080a9e43d7" /><Relationship Type="http://schemas.openxmlformats.org/officeDocument/2006/relationships/slideLayout" Target="/ppt/slideLayouts/slideLayout2.xml" Id="R73eab99b82b4496c" /></Relationships>
</file>

<file path=ppt/slides/_rels/slide23.xml.rels>&#65279;<?xml version="1.0" encoding="utf-8"?><Relationships xmlns="http://schemas.openxmlformats.org/package/2006/relationships"><Relationship Type="http://schemas.openxmlformats.org/officeDocument/2006/relationships/image" Target="/ppt/media/image14.png" Id="Ra0329bdf22e245ad" /><Relationship Type="http://schemas.openxmlformats.org/officeDocument/2006/relationships/slideLayout" Target="/ppt/slideLayouts/slideLayout2.xml" Id="R23b55d0f561e4288" /></Relationships>
</file>

<file path=ppt/slides/_rels/slide24.xml.rels>&#65279;<?xml version="1.0" encoding="utf-8"?><Relationships xmlns="http://schemas.openxmlformats.org/package/2006/relationships"><Relationship Type="http://schemas.openxmlformats.org/officeDocument/2006/relationships/image" Target="/ppt/media/image14.png" Id="Rf7c5a3b2cc264718" /><Relationship Type="http://schemas.openxmlformats.org/officeDocument/2006/relationships/slideLayout" Target="/ppt/slideLayouts/slideLayout2.xml" Id="R5dad48faa86a40d2" /></Relationships>
</file>

<file path=ppt/slides/_rels/slide25.xml.rels>&#65279;<?xml version="1.0" encoding="utf-8"?><Relationships xmlns="http://schemas.openxmlformats.org/package/2006/relationships"><Relationship Type="http://schemas.openxmlformats.org/officeDocument/2006/relationships/image" Target="/ppt/media/image14.png" Id="Rba9169aef53547d3" /><Relationship Type="http://schemas.openxmlformats.org/officeDocument/2006/relationships/image" Target="/ppt/media/image19.png" Id="R316b72c92d8e496e" /><Relationship Type="http://schemas.openxmlformats.org/officeDocument/2006/relationships/image" Target="/ppt/media/image20.png" Id="R73087ce0ea37462d" /><Relationship Type="http://schemas.openxmlformats.org/officeDocument/2006/relationships/image" Target="/ppt/media/image21.png" Id="R30bbdae3def04318" /><Relationship Type="http://schemas.openxmlformats.org/officeDocument/2006/relationships/image" Target="/ppt/media/image22.png" Id="Ra3eed1ecb4d44f48" /><Relationship Type="http://schemas.openxmlformats.org/officeDocument/2006/relationships/image" Target="/ppt/media/image23.png" Id="R3d9793c688b447dd" /><Relationship Type="http://schemas.openxmlformats.org/officeDocument/2006/relationships/slideLayout" Target="/ppt/slideLayouts/slideLayout2.xml" Id="R0ac68a791da640d1" /></Relationships>
</file>

<file path=ppt/slides/_rels/slide26.xml.rels>&#65279;<?xml version="1.0" encoding="utf-8"?><Relationships xmlns="http://schemas.openxmlformats.org/package/2006/relationships"><Relationship Type="http://schemas.openxmlformats.org/officeDocument/2006/relationships/image" Target="/ppt/media/image14.png" Id="R96c882fb2ea64d3d" /><Relationship Type="http://schemas.openxmlformats.org/officeDocument/2006/relationships/image" Target="/ppt/media/image24.png" Id="R35339468f22443ea" /><Relationship Type="http://schemas.openxmlformats.org/officeDocument/2006/relationships/slideLayout" Target="/ppt/slideLayouts/slideLayout2.xml" Id="Recb79caa473e475a" /></Relationships>
</file>

<file path=ppt/slides/_rels/slide27.xml.rels>&#65279;<?xml version="1.0" encoding="utf-8"?><Relationships xmlns="http://schemas.openxmlformats.org/package/2006/relationships"><Relationship Type="http://schemas.openxmlformats.org/officeDocument/2006/relationships/image" Target="/ppt/media/image14.png" Id="R141959d7a5e94c2d" /><Relationship Type="http://schemas.openxmlformats.org/officeDocument/2006/relationships/slideLayout" Target="/ppt/slideLayouts/slideLayout2.xml" Id="R0213babcd04b4cac" /><Relationship Type="http://schemas.openxmlformats.org/officeDocument/2006/relationships/hyperlink" Target="mailto:Mharris13@northwell.edu" TargetMode="External" Id="rcIda294781db966441e" /></Relationships>
</file>

<file path=ppt/slides/_rels/slide28.xml.rels>&#65279;<?xml version="1.0" encoding="utf-8"?><Relationships xmlns="http://schemas.openxmlformats.org/package/2006/relationships"><Relationship Type="http://schemas.openxmlformats.org/officeDocument/2006/relationships/notesSlide" Target="/ppt/notesSlides/notesSlide1.xml" Id="R5a16bd054bcf4782" /><Relationship Type="http://schemas.openxmlformats.org/officeDocument/2006/relationships/slideLayout" Target="/ppt/slideLayouts/slideLayout21.xml" Id="R68cfaf3f06d44d7f" /></Relationships>
</file>

<file path=ppt/slides/_rels/slide29.xml.rels>&#65279;<?xml version="1.0" encoding="utf-8"?><Relationships xmlns="http://schemas.openxmlformats.org/package/2006/relationships"><Relationship Type="http://schemas.openxmlformats.org/officeDocument/2006/relationships/slideLayout" Target="/ppt/slideLayouts/slideLayout18.xml" Id="Ra1d6de69444b46f9" /></Relationships>
</file>

<file path=ppt/slides/_rels/slide3.xml.rels>&#65279;<?xml version="1.0" encoding="utf-8"?><Relationships xmlns="http://schemas.openxmlformats.org/package/2006/relationships"><Relationship Type="http://schemas.openxmlformats.org/officeDocument/2006/relationships/image" Target="/ppt/media/image6.png" Id="R01cc390e9b2c4d9e" /><Relationship Type="http://schemas.openxmlformats.org/officeDocument/2006/relationships/image" Target="/ppt/media/image7.png" Id="R221a763fcc684382" /><Relationship Type="http://schemas.openxmlformats.org/officeDocument/2006/relationships/image" Target="/ppt/media/image8.png" Id="R886d8108ecb54505" /><Relationship Type="http://schemas.openxmlformats.org/officeDocument/2006/relationships/image" Target="/ppt/media/image9.png" Id="R25fcb451d7654708" /><Relationship Type="http://schemas.openxmlformats.org/officeDocument/2006/relationships/image" Target="/ppt/media/image10.png" Id="R05cb18e97c6f4667" /><Relationship Type="http://schemas.openxmlformats.org/officeDocument/2006/relationships/slideLayout" Target="/ppt/slideLayouts/slideLayout5.xml" Id="R406508de643348ea" /></Relationships>
</file>

<file path=ppt/slides/_rels/slide30.xml.rels>&#65279;<?xml version="1.0" encoding="utf-8"?><Relationships xmlns="http://schemas.openxmlformats.org/package/2006/relationships"><Relationship Type="http://schemas.openxmlformats.org/officeDocument/2006/relationships/image" Target="/ppt/media/image25.png" Id="Rd5a0d0648b634064" /><Relationship Type="http://schemas.openxmlformats.org/officeDocument/2006/relationships/notesSlide" Target="/ppt/notesSlides/notesSlide2.xml" Id="R2d9a6a0bb90a445f" /><Relationship Type="http://schemas.openxmlformats.org/officeDocument/2006/relationships/slideLayout" Target="/ppt/slideLayouts/slideLayout20.xml" Id="R0ba498b2e3d34d4b" /></Relationships>
</file>

<file path=ppt/slides/_rels/slide31.xml.rels>&#65279;<?xml version="1.0" encoding="utf-8"?><Relationships xmlns="http://schemas.openxmlformats.org/package/2006/relationships"><Relationship Type="http://schemas.openxmlformats.org/officeDocument/2006/relationships/image" Target="/ppt/media/image26.png" Id="Re28e14df6f7748de" /><Relationship Type="http://schemas.openxmlformats.org/officeDocument/2006/relationships/slideLayout" Target="/ppt/slideLayouts/slideLayout20.xml" Id="Rabe7b09fee5c421a" /></Relationships>
</file>

<file path=ppt/slides/_rels/slide32.xml.rels>&#65279;<?xml version="1.0" encoding="utf-8"?><Relationships xmlns="http://schemas.openxmlformats.org/package/2006/relationships"><Relationship Type="http://schemas.openxmlformats.org/officeDocument/2006/relationships/image" Target="/ppt/media/image27.png" Id="R0c49031058324d4f" /><Relationship Type="http://schemas.openxmlformats.org/officeDocument/2006/relationships/slideLayout" Target="/ppt/slideLayouts/slideLayout20.xml" Id="R46a980707834476e" /></Relationships>
</file>

<file path=ppt/slides/_rels/slide33.xml.rels>&#65279;<?xml version="1.0" encoding="utf-8"?><Relationships xmlns="http://schemas.openxmlformats.org/package/2006/relationships"><Relationship Type="http://schemas.openxmlformats.org/officeDocument/2006/relationships/image" Target="/ppt/media/image27.png" Id="R30a79b0180ce450b" /><Relationship Type="http://schemas.openxmlformats.org/officeDocument/2006/relationships/notesSlide" Target="/ppt/notesSlides/notesSlide3.xml" Id="Rd1809fe04e354328" /><Relationship Type="http://schemas.openxmlformats.org/officeDocument/2006/relationships/slideLayout" Target="/ppt/slideLayouts/slideLayout20.xml" Id="R8fd04bdc8a8847df" /></Relationships>
</file>

<file path=ppt/slides/_rels/slide34.xml.rels>&#65279;<?xml version="1.0" encoding="utf-8"?><Relationships xmlns="http://schemas.openxmlformats.org/package/2006/relationships"><Relationship Type="http://schemas.openxmlformats.org/officeDocument/2006/relationships/slideLayout" Target="/ppt/slideLayouts/slideLayout18.xml" Id="Rb66b687bd9e34407" /></Relationships>
</file>

<file path=ppt/slides/_rels/slide35.xml.rels>&#65279;<?xml version="1.0" encoding="utf-8"?><Relationships xmlns="http://schemas.openxmlformats.org/package/2006/relationships"><Relationship Type="http://schemas.openxmlformats.org/officeDocument/2006/relationships/notesSlide" Target="/ppt/notesSlides/notesSlide4.xml" Id="R5912a19adbf54a96" /><Relationship Type="http://schemas.openxmlformats.org/officeDocument/2006/relationships/slideLayout" Target="/ppt/slideLayouts/slideLayout20.xml" Id="R8deb1231ba594161" /></Relationships>
</file>

<file path=ppt/slides/_rels/slide36.xml.rels>&#65279;<?xml version="1.0" encoding="utf-8"?><Relationships xmlns="http://schemas.openxmlformats.org/package/2006/relationships"><Relationship Type="http://schemas.openxmlformats.org/officeDocument/2006/relationships/notesSlide" Target="/ppt/notesSlides/notesSlide5.xml" Id="Ra64a04eb807945e7" /><Relationship Type="http://schemas.openxmlformats.org/officeDocument/2006/relationships/slideLayout" Target="/ppt/slideLayouts/slideLayout20.xml" Id="R8f5fe390bc6c4a81" /></Relationships>
</file>

<file path=ppt/slides/_rels/slide37.xml.rels>&#65279;<?xml version="1.0" encoding="utf-8"?><Relationships xmlns="http://schemas.openxmlformats.org/package/2006/relationships"><Relationship Type="http://schemas.openxmlformats.org/officeDocument/2006/relationships/slideLayout" Target="/ppt/slideLayouts/slideLayout20.xml" Id="Ra9c443e51b774b72" /></Relationships>
</file>

<file path=ppt/slides/_rels/slide38.xml.rels>&#65279;<?xml version="1.0" encoding="utf-8"?><Relationships xmlns="http://schemas.openxmlformats.org/package/2006/relationships"><Relationship Type="http://schemas.openxmlformats.org/officeDocument/2006/relationships/image" Target="/ppt/media/image28.png" Id="Reef4ae1afd014fab" /><Relationship Type="http://schemas.openxmlformats.org/officeDocument/2006/relationships/slideLayout" Target="/ppt/slideLayouts/slideLayout26.xml" Id="R18df7def628f4ad8" /></Relationships>
</file>

<file path=ppt/slides/_rels/slide39.xml.rels>&#65279;<?xml version="1.0" encoding="utf-8"?><Relationships xmlns="http://schemas.openxmlformats.org/package/2006/relationships"><Relationship Type="http://schemas.openxmlformats.org/officeDocument/2006/relationships/slideLayout" Target="/ppt/slideLayouts/slideLayout18.xml" Id="R23511a1c47564306" /></Relationships>
</file>

<file path=ppt/slides/_rels/slide4.xml.rels>&#65279;<?xml version="1.0" encoding="utf-8"?><Relationships xmlns="http://schemas.openxmlformats.org/package/2006/relationships"><Relationship Type="http://schemas.openxmlformats.org/officeDocument/2006/relationships/image" Target="/ppt/media/image2.image" Id="Ra73a8d81858b41e5" /><Relationship Type="http://schemas.openxmlformats.org/officeDocument/2006/relationships/slideLayout" Target="/ppt/slideLayouts/slideLayout5.xml" Id="Rc2981470cbe24acb" /></Relationships>
</file>

<file path=ppt/slides/_rels/slide40.xml.rels>&#65279;<?xml version="1.0" encoding="utf-8"?><Relationships xmlns="http://schemas.openxmlformats.org/package/2006/relationships"><Relationship Type="http://schemas.openxmlformats.org/officeDocument/2006/relationships/slideLayout" Target="/ppt/slideLayouts/slideLayout24.xml" Id="Rf85144cef0c54f84" /></Relationships>
</file>

<file path=ppt/slides/_rels/slide41.xml.rels>&#65279;<?xml version="1.0" encoding="utf-8"?><Relationships xmlns="http://schemas.openxmlformats.org/package/2006/relationships"><Relationship Type="http://schemas.openxmlformats.org/officeDocument/2006/relationships/slideLayout" Target="/ppt/slideLayouts/slideLayout20.xml" Id="Rf947e882bbf44f07" /></Relationships>
</file>

<file path=ppt/slides/_rels/slide42.xml.rels>&#65279;<?xml version="1.0" encoding="utf-8"?><Relationships xmlns="http://schemas.openxmlformats.org/package/2006/relationships"><Relationship Type="http://schemas.openxmlformats.org/officeDocument/2006/relationships/slideLayout" Target="/ppt/slideLayouts/slideLayout38.xml" Id="Rff59472278614f3c" /></Relationships>
</file>

<file path=ppt/slides/_rels/slide43.xml.rels>&#65279;<?xml version="1.0" encoding="utf-8"?><Relationships xmlns="http://schemas.openxmlformats.org/package/2006/relationships"><Relationship Type="http://schemas.openxmlformats.org/officeDocument/2006/relationships/notesSlide" Target="/ppt/notesSlides/notesSlide6.xml" Id="R1c79f736b40c4138" /><Relationship Type="http://schemas.openxmlformats.org/officeDocument/2006/relationships/slideLayout" Target="/ppt/slideLayouts/slideLayout31.xml" Id="R634fce809b4747be" /></Relationships>
</file>

<file path=ppt/slides/_rels/slide44.xml.rels>&#65279;<?xml version="1.0" encoding="utf-8"?><Relationships xmlns="http://schemas.openxmlformats.org/package/2006/relationships"><Relationship Type="http://schemas.openxmlformats.org/officeDocument/2006/relationships/slideLayout" Target="/ppt/slideLayouts/slideLayout31.xml" Id="Rb8e5bb9d0ee8448b" /></Relationships>
</file>

<file path=ppt/slides/_rels/slide45.xml.rels>&#65279;<?xml version="1.0" encoding="utf-8"?><Relationships xmlns="http://schemas.openxmlformats.org/package/2006/relationships"><Relationship Type="http://schemas.openxmlformats.org/officeDocument/2006/relationships/slideLayout" Target="/ppt/slideLayouts/slideLayout45.xml" Id="Rcf46a4f01c7f42b0" /></Relationships>
</file>

<file path=ppt/slides/_rels/slide46.xml.rels>&#65279;<?xml version="1.0" encoding="utf-8"?><Relationships xmlns="http://schemas.openxmlformats.org/package/2006/relationships"><Relationship Type="http://schemas.openxmlformats.org/officeDocument/2006/relationships/image" Target="/ppt/media/image2.jpg" Id="R40059841432544f2" /><Relationship Type="http://schemas.openxmlformats.org/officeDocument/2006/relationships/slideLayout" Target="/ppt/slideLayouts/slideLayout31.xml" Id="R529293080bb649fb" /></Relationships>
</file>

<file path=ppt/slides/_rels/slide47.xml.rels>&#65279;<?xml version="1.0" encoding="utf-8"?><Relationships xmlns="http://schemas.openxmlformats.org/package/2006/relationships"><Relationship Type="http://schemas.openxmlformats.org/officeDocument/2006/relationships/image" Target="/ppt/media/image29.png" Id="Rec68566f8eb14788" /><Relationship Type="http://schemas.openxmlformats.org/officeDocument/2006/relationships/image" Target="/ppt/media/image30.png" Id="R9fec769060a94686" /><Relationship Type="http://schemas.openxmlformats.org/officeDocument/2006/relationships/image" Target="/ppt/media/image31.png" Id="Re75382e280d6428b" /><Relationship Type="http://schemas.openxmlformats.org/officeDocument/2006/relationships/image" Target="/ppt/media/image32.png" Id="R6b92f0a64142429e" /><Relationship Type="http://schemas.openxmlformats.org/officeDocument/2006/relationships/notesSlide" Target="/ppt/notesSlides/notesSlide7.xml" Id="R87aaaf0c5d2b410b" /><Relationship Type="http://schemas.openxmlformats.org/officeDocument/2006/relationships/slideLayout" Target="/ppt/slideLayouts/slideLayout30.xml" Id="R16d805f555f54894" /></Relationships>
</file>

<file path=ppt/slides/_rels/slide48.xml.rels>&#65279;<?xml version="1.0" encoding="utf-8"?><Relationships xmlns="http://schemas.openxmlformats.org/package/2006/relationships"><Relationship Type="http://schemas.openxmlformats.org/officeDocument/2006/relationships/slideLayout" Target="/ppt/slideLayouts/slideLayout31.xml" Id="R9de35c4a2c264f23" /></Relationships>
</file>

<file path=ppt/slides/_rels/slide49.xml.rels>&#65279;<?xml version="1.0" encoding="utf-8"?><Relationships xmlns="http://schemas.openxmlformats.org/package/2006/relationships"><Relationship Type="http://schemas.openxmlformats.org/officeDocument/2006/relationships/slideLayout" Target="/ppt/slideLayouts/slideLayout45.xml" Id="R3e442c17cde14fc2" /></Relationships>
</file>

<file path=ppt/slides/_rels/slide5.xml.rels>&#65279;<?xml version="1.0" encoding="utf-8"?><Relationships xmlns="http://schemas.openxmlformats.org/package/2006/relationships"><Relationship Type="http://schemas.openxmlformats.org/officeDocument/2006/relationships/image" Target="/ppt/media/image11.png" Id="R8d5f89c838044247" /><Relationship Type="http://schemas.openxmlformats.org/officeDocument/2006/relationships/image" Target="/ppt/media/image12.png" Id="R702266dc522b4fe4" /><Relationship Type="http://schemas.openxmlformats.org/officeDocument/2006/relationships/image" Target="/ppt/media/image13.png" Id="Re26b92f0d64c4c9c" /><Relationship Type="http://schemas.openxmlformats.org/officeDocument/2006/relationships/slideLayout" Target="/ppt/slideLayouts/slideLayout2.xml" Id="R6f44878d7248495c" /></Relationships>
</file>

<file path=ppt/slides/_rels/slide50.xml.rels>&#65279;<?xml version="1.0" encoding="utf-8"?><Relationships xmlns="http://schemas.openxmlformats.org/package/2006/relationships"><Relationship Type="http://schemas.openxmlformats.org/officeDocument/2006/relationships/slideLayout" Target="/ppt/slideLayouts/slideLayout45.xml" Id="Rdbaa1dc635084102" /></Relationships>
</file>

<file path=ppt/slides/_rels/slide51.xml.rels>&#65279;<?xml version="1.0" encoding="utf-8"?><Relationships xmlns="http://schemas.openxmlformats.org/package/2006/relationships"><Relationship Type="http://schemas.openxmlformats.org/officeDocument/2006/relationships/slideLayout" Target="/ppt/slideLayouts/slideLayout45.xml" Id="Rf346c14bbc324a94" /></Relationships>
</file>

<file path=ppt/slides/_rels/slide52.xml.rels>&#65279;<?xml version="1.0" encoding="utf-8"?><Relationships xmlns="http://schemas.openxmlformats.org/package/2006/relationships"><Relationship Type="http://schemas.openxmlformats.org/officeDocument/2006/relationships/notesSlide" Target="/ppt/notesSlides/notesSlide8.xml" Id="R53e7124f896d4b4a" /><Relationship Type="http://schemas.openxmlformats.org/officeDocument/2006/relationships/slideLayout" Target="/ppt/slideLayouts/slideLayout31.xml" Id="R32a517f101534da6" /></Relationships>
</file>

<file path=ppt/slides/_rels/slide53.xml.rels>&#65279;<?xml version="1.0" encoding="utf-8"?><Relationships xmlns="http://schemas.openxmlformats.org/package/2006/relationships"><Relationship Type="http://schemas.openxmlformats.org/officeDocument/2006/relationships/notesSlide" Target="/ppt/notesSlides/notesSlide9.xml" Id="R3771968c9f234f92" /><Relationship Type="http://schemas.openxmlformats.org/officeDocument/2006/relationships/slideLayout" Target="/ppt/slideLayouts/slideLayout45.xml" Id="Rbcf89a503962497f" /></Relationships>
</file>

<file path=ppt/slides/_rels/slide54.xml.rels>&#65279;<?xml version="1.0" encoding="utf-8"?><Relationships xmlns="http://schemas.openxmlformats.org/package/2006/relationships"><Relationship Type="http://schemas.openxmlformats.org/officeDocument/2006/relationships/image" Target="/ppt/media/image33.png" Id="R5cd80d27cfac4179" /><Relationship Type="http://schemas.openxmlformats.org/officeDocument/2006/relationships/image" Target="/ppt/media/image34.png" Id="R86a524ed4d6f4098" /><Relationship Type="http://schemas.openxmlformats.org/officeDocument/2006/relationships/image" Target="/ppt/media/image35.png" Id="R3c291ebfb9bc44f6" /><Relationship Type="http://schemas.openxmlformats.org/officeDocument/2006/relationships/notesSlide" Target="/ppt/notesSlides/notesSlide10.xml" Id="R63151c864a3d47d3" /><Relationship Type="http://schemas.openxmlformats.org/officeDocument/2006/relationships/slideLayout" Target="/ppt/slideLayouts/slideLayout45.xml" Id="R1d4b3c3cc98a4e23" /></Relationships>
</file>

<file path=ppt/slides/_rels/slide55.xml.rels>&#65279;<?xml version="1.0" encoding="utf-8"?><Relationships xmlns="http://schemas.openxmlformats.org/package/2006/relationships"><Relationship Type="http://schemas.openxmlformats.org/officeDocument/2006/relationships/image" Target="/ppt/media/image36.png" Id="Re547f7913c004983" /><Relationship Type="http://schemas.openxmlformats.org/officeDocument/2006/relationships/image" Target="/ppt/media/image37.png" Id="R9595fa50a54047ec" /><Relationship Type="http://schemas.openxmlformats.org/officeDocument/2006/relationships/notesSlide" Target="/ppt/notesSlides/notesSlide11.xml" Id="R917b2e6d06c44b97" /><Relationship Type="http://schemas.openxmlformats.org/officeDocument/2006/relationships/slideLayout" Target="/ppt/slideLayouts/slideLayout45.xml" Id="R207615a59f7e435b" /></Relationships>
</file>

<file path=ppt/slides/_rels/slide56.xml.rels>&#65279;<?xml version="1.0" encoding="utf-8"?><Relationships xmlns="http://schemas.openxmlformats.org/package/2006/relationships"><Relationship Type="http://schemas.openxmlformats.org/officeDocument/2006/relationships/notesSlide" Target="/ppt/notesSlides/notesSlide12.xml" Id="Raf746d9a67a14ca4" /><Relationship Type="http://schemas.openxmlformats.org/officeDocument/2006/relationships/slideLayout" Target="/ppt/slideLayouts/slideLayout45.xml" Id="R19fe8216cd414c9a" /></Relationships>
</file>

<file path=ppt/slides/_rels/slide57.xml.rels>&#65279;<?xml version="1.0" encoding="utf-8"?><Relationships xmlns="http://schemas.openxmlformats.org/package/2006/relationships"><Relationship Type="http://schemas.openxmlformats.org/officeDocument/2006/relationships/slideLayout" Target="/ppt/slideLayouts/slideLayout31.xml" Id="Ra6597e266fda4b04" /></Relationships>
</file>

<file path=ppt/slides/_rels/slide58.xml.rels>&#65279;<?xml version="1.0" encoding="utf-8"?><Relationships xmlns="http://schemas.openxmlformats.org/package/2006/relationships"><Relationship Type="http://schemas.openxmlformats.org/officeDocument/2006/relationships/notesSlide" Target="/ppt/notesSlides/notesSlide13.xml" Id="Rb99e42187f1c4d7d" /><Relationship Type="http://schemas.openxmlformats.org/officeDocument/2006/relationships/slideLayout" Target="/ppt/slideLayouts/slideLayout45.xml" Id="R11e42fa121d74ef9" /></Relationships>
</file>

<file path=ppt/slides/_rels/slide59.xml.rels>&#65279;<?xml version="1.0" encoding="utf-8"?><Relationships xmlns="http://schemas.openxmlformats.org/package/2006/relationships"><Relationship Type="http://schemas.openxmlformats.org/officeDocument/2006/relationships/slideLayout" Target="/ppt/slideLayouts/slideLayout31.xml" Id="Rf31c595cde684d1d" /></Relationships>
</file>

<file path=ppt/slides/_rels/slide6.xml.rels>&#65279;<?xml version="1.0" encoding="utf-8"?><Relationships xmlns="http://schemas.openxmlformats.org/package/2006/relationships"><Relationship Type="http://schemas.openxmlformats.org/officeDocument/2006/relationships/image" Target="/ppt/media/image3.image" Id="R34ea1586e4da4917" /><Relationship Type="http://schemas.openxmlformats.org/officeDocument/2006/relationships/slideLayout" Target="/ppt/slideLayouts/slideLayout5.xml" Id="R0a50f440b3ea468c" /></Relationships>
</file>

<file path=ppt/slides/_rels/slide60.xml.rels>&#65279;<?xml version="1.0" encoding="utf-8"?><Relationships xmlns="http://schemas.openxmlformats.org/package/2006/relationships"><Relationship Type="http://schemas.openxmlformats.org/officeDocument/2006/relationships/slideLayout" Target="/ppt/slideLayouts/slideLayout31.xml" Id="R129dd89cc9a3453d" /></Relationships>
</file>

<file path=ppt/slides/_rels/slide61.xml.rels>&#65279;<?xml version="1.0" encoding="utf-8"?><Relationships xmlns="http://schemas.openxmlformats.org/package/2006/relationships"><Relationship Type="http://schemas.openxmlformats.org/officeDocument/2006/relationships/notesSlide" Target="/ppt/notesSlides/notesSlide14.xml" Id="R285556b2021a4276" /><Relationship Type="http://schemas.openxmlformats.org/officeDocument/2006/relationships/slideLayout" Target="/ppt/slideLayouts/slideLayout45.xml" Id="R0397d9aa1d70442d" /></Relationships>
</file>

<file path=ppt/slides/_rels/slide62.xml.rels>&#65279;<?xml version="1.0" encoding="utf-8"?><Relationships xmlns="http://schemas.openxmlformats.org/package/2006/relationships"><Relationship Type="http://schemas.openxmlformats.org/officeDocument/2006/relationships/notesSlide" Target="/ppt/notesSlides/notesSlide15.xml" Id="R13ddadff582b49eb" /><Relationship Type="http://schemas.openxmlformats.org/officeDocument/2006/relationships/slideLayout" Target="/ppt/slideLayouts/slideLayout45.xml" Id="Rcad44554248f4bc9" /></Relationships>
</file>

<file path=ppt/slides/_rels/slide63.xml.rels>&#65279;<?xml version="1.0" encoding="utf-8"?><Relationships xmlns="http://schemas.openxmlformats.org/package/2006/relationships"><Relationship Type="http://schemas.openxmlformats.org/officeDocument/2006/relationships/slideLayout" Target="/ppt/slideLayouts/slideLayout35.xml" Id="R149424e13c7f40af" /><Relationship Type="http://schemas.openxmlformats.org/officeDocument/2006/relationships/hyperlink" Target="mailto:samia.mceachin@nyulangone.org" TargetMode="External" Id="rcId1671490085eb4444" /></Relationships>
</file>

<file path=ppt/slides/_rels/slide64.xml.rels>&#65279;<?xml version="1.0" encoding="utf-8"?><Relationships xmlns="http://schemas.openxmlformats.org/package/2006/relationships"><Relationship Type="http://schemas.openxmlformats.org/officeDocument/2006/relationships/image" Target="/ppt/media/image47.png" Id="R05e69a6cb2a3424b" /><Relationship Type="http://schemas.openxmlformats.org/officeDocument/2006/relationships/notesSlide" Target="/ppt/notesSlides/notesSlide16.xml" Id="R3cdae70aac214461" /><Relationship Type="http://schemas.openxmlformats.org/officeDocument/2006/relationships/slideLayout" Target="/ppt/slideLayouts/slideLayout48.xml" Id="R2f04597e41954dd9" /></Relationships>
</file>

<file path=ppt/slides/_rels/slide65.xml.rels>&#65279;<?xml version="1.0" encoding="utf-8"?><Relationships xmlns="http://schemas.openxmlformats.org/package/2006/relationships"><Relationship Type="http://schemas.openxmlformats.org/officeDocument/2006/relationships/image" Target="/ppt/media/image48.png" Id="Rb555dab3953547e8" /><Relationship Type="http://schemas.openxmlformats.org/officeDocument/2006/relationships/notesSlide" Target="/ppt/notesSlides/notesSlide17.xml" Id="R6845bf37d0f741cc" /><Relationship Type="http://schemas.openxmlformats.org/officeDocument/2006/relationships/slideLayout" Target="/ppt/slideLayouts/slideLayout49.xml" Id="R3a6e4a78a8374255" /></Relationships>
</file>

<file path=ppt/slides/_rels/slide66.xml.rels>&#65279;<?xml version="1.0" encoding="utf-8"?><Relationships xmlns="http://schemas.openxmlformats.org/package/2006/relationships"><Relationship Type="http://schemas.openxmlformats.org/officeDocument/2006/relationships/image" Target="/ppt/media/image49.png" Id="R33db0e8c08614ea6" /><Relationship Type="http://schemas.openxmlformats.org/officeDocument/2006/relationships/notesSlide" Target="/ppt/notesSlides/notesSlide18.xml" Id="R19a6e6d49e264119" /><Relationship Type="http://schemas.openxmlformats.org/officeDocument/2006/relationships/slideLayout" Target="/ppt/slideLayouts/slideLayout49.xml" Id="R4b4af2a4b1e9402a" /></Relationships>
</file>

<file path=ppt/slides/_rels/slide67.xml.rels>&#65279;<?xml version="1.0" encoding="utf-8"?><Relationships xmlns="http://schemas.openxmlformats.org/package/2006/relationships"><Relationship Type="http://schemas.openxmlformats.org/officeDocument/2006/relationships/image" Target="/ppt/media/image50.png" Id="R76bc0648eebe48c7" /><Relationship Type="http://schemas.openxmlformats.org/officeDocument/2006/relationships/notesSlide" Target="/ppt/notesSlides/notesSlide19.xml" Id="R9f0a2f2a07514edb" /><Relationship Type="http://schemas.openxmlformats.org/officeDocument/2006/relationships/slideLayout" Target="/ppt/slideLayouts/slideLayout49.xml" Id="R93d5a016a437435a" /></Relationships>
</file>

<file path=ppt/slides/_rels/slide68.xml.rels>&#65279;<?xml version="1.0" encoding="utf-8"?><Relationships xmlns="http://schemas.openxmlformats.org/package/2006/relationships"><Relationship Type="http://schemas.openxmlformats.org/officeDocument/2006/relationships/image" Target="/ppt/media/image51.png" Id="R7658358a93714cdd" /><Relationship Type="http://schemas.openxmlformats.org/officeDocument/2006/relationships/notesSlide" Target="/ppt/notesSlides/notesSlide20.xml" Id="R82117f6451414b0e" /><Relationship Type="http://schemas.openxmlformats.org/officeDocument/2006/relationships/slideLayout" Target="/ppt/slideLayouts/slideLayout49.xml" Id="R76c567bb138d48a5" /></Relationships>
</file>

<file path=ppt/slides/_rels/slide69.xml.rels>&#65279;<?xml version="1.0" encoding="utf-8"?><Relationships xmlns="http://schemas.openxmlformats.org/package/2006/relationships"><Relationship Type="http://schemas.openxmlformats.org/officeDocument/2006/relationships/slideLayout" Target="/ppt/slideLayouts/slideLayout51.xml" Id="Rf23064800d794e4c" /></Relationships>
</file>

<file path=ppt/slides/_rels/slide7.xml.rels>&#65279;<?xml version="1.0" encoding="utf-8"?><Relationships xmlns="http://schemas.openxmlformats.org/package/2006/relationships"><Relationship Type="http://schemas.openxmlformats.org/officeDocument/2006/relationships/image" Target="/ppt/media/image4.image" Id="R0425c658f39443b0" /><Relationship Type="http://schemas.openxmlformats.org/officeDocument/2006/relationships/slideLayout" Target="/ppt/slideLayouts/slideLayout4.xml" Id="R0d9623ee100d49fc" /></Relationships>
</file>

<file path=ppt/slides/_rels/slide70.xml.rels>&#65279;<?xml version="1.0" encoding="utf-8"?><Relationships xmlns="http://schemas.openxmlformats.org/package/2006/relationships"><Relationship Type="http://schemas.openxmlformats.org/officeDocument/2006/relationships/slideLayout" Target="/ppt/slideLayouts/slideLayout50.xml" Id="Re357bd1f35c049bf" /></Relationships>
</file>

<file path=ppt/slides/_rels/slide71.xml.rels>&#65279;<?xml version="1.0" encoding="utf-8"?><Relationships xmlns="http://schemas.openxmlformats.org/package/2006/relationships"><Relationship Type="http://schemas.openxmlformats.org/officeDocument/2006/relationships/image" Target="/ppt/media/image52.png" Id="R11bb9462e4aa4fae" /><Relationship Type="http://schemas.openxmlformats.org/officeDocument/2006/relationships/slideLayout" Target="/ppt/slideLayouts/slideLayout52.xml" Id="R4d4bf01029474d05" /></Relationships>
</file>

<file path=ppt/slides/_rels/slide72.xml.rels>&#65279;<?xml version="1.0" encoding="utf-8"?><Relationships xmlns="http://schemas.openxmlformats.org/package/2006/relationships"><Relationship Type="http://schemas.openxmlformats.org/officeDocument/2006/relationships/image" Target="/ppt/media/image5.jpg" Id="R322cabee2c214ed5" /><Relationship Type="http://schemas.openxmlformats.org/officeDocument/2006/relationships/notesSlide" Target="/ppt/notesSlides/notesSlide21.xml" Id="R926c0975ae75470b" /><Relationship Type="http://schemas.openxmlformats.org/officeDocument/2006/relationships/slideLayout" Target="/ppt/slideLayouts/slideLayout52.xml" Id="R7610d02719534a1e" /></Relationships>
</file>

<file path=ppt/slides/_rels/slide73.xml.rels>&#65279;<?xml version="1.0" encoding="utf-8"?><Relationships xmlns="http://schemas.openxmlformats.org/package/2006/relationships"><Relationship Type="http://schemas.openxmlformats.org/officeDocument/2006/relationships/image" Target="/ppt/media/image53.png" Id="Rc2214f63603f4607" /><Relationship Type="http://schemas.openxmlformats.org/officeDocument/2006/relationships/slideLayout" Target="/ppt/slideLayouts/slideLayout50.xml" Id="R67b59b07922a495d" /></Relationships>
</file>

<file path=ppt/slides/_rels/slide74.xml.rels>&#65279;<?xml version="1.0" encoding="utf-8"?><Relationships xmlns="http://schemas.openxmlformats.org/package/2006/relationships"><Relationship Type="http://schemas.openxmlformats.org/officeDocument/2006/relationships/image" Target="/ppt/media/image54.png" Id="R181bf5b59f1c4ae2" /><Relationship Type="http://schemas.openxmlformats.org/officeDocument/2006/relationships/image" Target="/ppt/media/image6.jpg" Id="R86efb87a1ce446d4" /><Relationship Type="http://schemas.openxmlformats.org/officeDocument/2006/relationships/slideLayout" Target="/ppt/slideLayouts/slideLayout50.xml" Id="R2804b22c25d74194" /><Relationship Type="http://schemas.openxmlformats.org/officeDocument/2006/relationships/hyperlink" Target="https://www.mta.info/world-cup-2026-new-york-new-jersey" TargetMode="External" Id="rcIdbae1e8983c484755" /><Relationship Type="http://schemas.openxmlformats.org/officeDocument/2006/relationships/hyperlink" Target="https://njtworldcup.com/getting-to-nynj-stadium/" TargetMode="External" Id="rcIdb28d5614e6444416" /><Relationship Type="http://schemas.openxmlformats.org/officeDocument/2006/relationships/hyperlink" Target="https://www.njtransit.com/press-releases/fifa-world-cup-2026tm-new-york-new-jersey-host-committee-and-nj-transit-announce" TargetMode="External" Id="rcIdeffe9d3573074d2d" /></Relationships>
</file>

<file path=ppt/slides/_rels/slide75.xml.rels>&#65279;<?xml version="1.0" encoding="utf-8"?><Relationships xmlns="http://schemas.openxmlformats.org/package/2006/relationships"><Relationship Type="http://schemas.openxmlformats.org/officeDocument/2006/relationships/image" Target="/ppt/media/image7.jpg" Id="Rf4e0696ca436482f" /><Relationship Type="http://schemas.openxmlformats.org/officeDocument/2006/relationships/slideLayout" Target="/ppt/slideLayouts/slideLayout53.xml" Id="R78ac9d0be00949d0" /><Relationship Type="http://schemas.openxmlformats.org/officeDocument/2006/relationships/hyperlink" Target="https://click.gnyha.media/?qs=ABB7InYiOjEsImQiOjQ4NzB9AAYAAAAAANTQwBKsFAmqeOryBwKVmPzGrZJlhHb81LS_seiUlgvUsL4XqgNGHbwYsVoKTHoPgdIZBUTyDISDMPzUTPOu-s_xpaoA-_MP-Q" TargetMode="External" Id="rcId071698a886184794" /></Relationships>
</file>

<file path=ppt/slides/_rels/slide76.xml.rels>&#65279;<?xml version="1.0" encoding="utf-8"?><Relationships xmlns="http://schemas.openxmlformats.org/package/2006/relationships"><Relationship Type="http://schemas.openxmlformats.org/officeDocument/2006/relationships/image" Target="/ppt/media/image8.jpg" Id="R18b9891740f14f4d" /><Relationship Type="http://schemas.openxmlformats.org/officeDocument/2006/relationships/notesSlide" Target="/ppt/notesSlides/notesSlide22.xml" Id="Raa70a5e3affd4b84" /><Relationship Type="http://schemas.openxmlformats.org/officeDocument/2006/relationships/slideLayout" Target="/ppt/slideLayouts/slideLayout50.xml" Id="R62b2e4c859254c20" /><Relationship Type="http://schemas.openxmlformats.org/officeDocument/2006/relationships/hyperlink" Target="https://click.gnyha.media/?qs=ABB7InYiOjEsImQiOjQ4NzB9AAYAAAAAANTQwBKp9lGYMvRt5566jhPmNufHfR_F5TQsLJihGLaAyHf9qJhMjNAUO_kRrddGSc-b2sM3M1omvxqZdyKep1ZRD4Qwc6yuRA" TargetMode="External" Id="rcId11dabbe29c59468b" /></Relationships>
</file>

<file path=ppt/slides/_rels/slide77.xml.rels>&#65279;<?xml version="1.0" encoding="utf-8"?><Relationships xmlns="http://schemas.openxmlformats.org/package/2006/relationships"><Relationship Type="http://schemas.openxmlformats.org/officeDocument/2006/relationships/image" Target="/ppt/media/image55.png" Id="R12f463a2cd7f4cfa" /><Relationship Type="http://schemas.openxmlformats.org/officeDocument/2006/relationships/slideLayout" Target="/ppt/slideLayouts/slideLayout50.xml" Id="R98db8da949a14343" /><Relationship Type="http://schemas.openxmlformats.org/officeDocument/2006/relationships/hyperlink" Target="https://gnyha-org.zoom.us/meeting/register/fduzO2rkRsahQO0vu31jXg#/registration" TargetMode="External" Id="rcIdb9cab5a462db4456" /></Relationships>
</file>

<file path=ppt/slides/_rels/slide78.xml.rels>&#65279;<?xml version="1.0" encoding="utf-8"?><Relationships xmlns="http://schemas.openxmlformats.org/package/2006/relationships"><Relationship Type="http://schemas.openxmlformats.org/officeDocument/2006/relationships/image" Target="/ppt/media/image56.png" Id="Rab8f5b47b0864764" /><Relationship Type="http://schemas.openxmlformats.org/officeDocument/2006/relationships/image" Target="/ppt/media/image57.png" Id="R3e29199d6fba4700" /><Relationship Type="http://schemas.openxmlformats.org/officeDocument/2006/relationships/notesSlide" Target="/ppt/notesSlides/notesSlide23.xml" Id="R77866761077c4ce0" /><Relationship Type="http://schemas.openxmlformats.org/officeDocument/2006/relationships/slideLayout" Target="/ppt/slideLayouts/slideLayout50.xml" Id="R3e4831aa6cad438e" /><Relationship Type="http://schemas.openxmlformats.org/officeDocument/2006/relationships/hyperlink" Target="https://america250.org/news/america250-announces-historic-giving-4th-broadcast-benefit-show-with-eight-ball-drop-celebrations-to-mark-midnight-in-each-american-time-zone/" TargetMode="External" Id="rcIda539c5a8efb94e6e" /><Relationship Type="http://schemas.openxmlformats.org/officeDocument/2006/relationships/hyperlink" Target="https://freedomandfireworks.com/wp-content/uploads/2025/06/2025-MAP-JULY-4-FINAL.png" TargetMode="External" Id="rcId11131797f47b4f3a" /></Relationships>
</file>

<file path=ppt/slides/_rels/slide79.xml.rels>&#65279;<?xml version="1.0" encoding="utf-8"?><Relationships xmlns="http://schemas.openxmlformats.org/package/2006/relationships"><Relationship Type="http://schemas.openxmlformats.org/officeDocument/2006/relationships/image" Target="/ppt/media/image58.png" Id="Rf44ed8ab8416450d" /><Relationship Type="http://schemas.openxmlformats.org/officeDocument/2006/relationships/slideLayout" Target="/ppt/slideLayouts/slideLayout52.xml" Id="R6fde694c12854e08" /></Relationships>
</file>

<file path=ppt/slides/_rels/slide8.xml.rels>&#65279;<?xml version="1.0" encoding="utf-8"?><Relationships xmlns="http://schemas.openxmlformats.org/package/2006/relationships"><Relationship Type="http://schemas.openxmlformats.org/officeDocument/2006/relationships/image" Target="/ppt/media/image14.png" Id="R4b3fc8675aa14bc0" /><Relationship Type="http://schemas.openxmlformats.org/officeDocument/2006/relationships/image" Target="/ppt/media/image15.png" Id="R78a1e8fa90464705" /><Relationship Type="http://schemas.openxmlformats.org/officeDocument/2006/relationships/slideLayout" Target="/ppt/slideLayouts/slideLayout2.xml" Id="R5b7d518d444844da" /></Relationships>
</file>

<file path=ppt/slides/_rels/slide80.xml.rels>&#65279;<?xml version="1.0" encoding="utf-8"?><Relationships xmlns="http://schemas.openxmlformats.org/package/2006/relationships"><Relationship Type="http://schemas.openxmlformats.org/officeDocument/2006/relationships/image" Target="/ppt/media/image59.png" Id="R9c00d4ea2d7040c2" /><Relationship Type="http://schemas.openxmlformats.org/officeDocument/2006/relationships/image" Target="/ppt/media/image60.png" Id="Rbcf986b38eab492d" /><Relationship Type="http://schemas.openxmlformats.org/officeDocument/2006/relationships/image" Target="/ppt/media/image61.png" Id="Refe76ebc114b4df3" /><Relationship Type="http://schemas.openxmlformats.org/officeDocument/2006/relationships/slideLayout" Target="/ppt/slideLayouts/slideLayout50.xml" Id="R64b2e66bb0704d0b" /><Relationship Type="http://schemas.openxmlformats.org/officeDocument/2006/relationships/hyperlink" Target="https://www.gnyha.org/news/dha-world-cup-health-surveillance-resources/" TargetMode="External" Id="rcIddba991f0666b4554" /></Relationships>
</file>

<file path=ppt/slides/_rels/slide81.xml.rels>&#65279;<?xml version="1.0" encoding="utf-8"?><Relationships xmlns="http://schemas.openxmlformats.org/package/2006/relationships"><Relationship Type="http://schemas.openxmlformats.org/officeDocument/2006/relationships/image" Target="/ppt/media/image62.png" Id="R528af7f7b7a64956" /><Relationship Type="http://schemas.openxmlformats.org/officeDocument/2006/relationships/image" Target="/ppt/media/image63.png" Id="Ra4023edd124842cf" /><Relationship Type="http://schemas.openxmlformats.org/officeDocument/2006/relationships/image" Target="/ppt/media/image64.png" Id="R1d88595919264a1f" /><Relationship Type="http://schemas.openxmlformats.org/officeDocument/2006/relationships/slideLayout" Target="/ppt/slideLayouts/slideLayout52.xml" Id="Rd5b5685c62dc4a4f" /></Relationships>
</file>

<file path=ppt/slides/_rels/slide82.xml.rels>&#65279;<?xml version="1.0" encoding="utf-8"?><Relationships xmlns="http://schemas.openxmlformats.org/package/2006/relationships"><Relationship Type="http://schemas.openxmlformats.org/officeDocument/2006/relationships/image" Target="/ppt/media/image65.png" Id="R8988c2ea46dd48b0" /><Relationship Type="http://schemas.openxmlformats.org/officeDocument/2006/relationships/image" Target="/ppt/media/image66.png" Id="R6ad8c7d9554e4d43" /><Relationship Type="http://schemas.openxmlformats.org/officeDocument/2006/relationships/image" Target="/ppt/media/image67.png" Id="R720c7435e64d41a2" /><Relationship Type="http://schemas.openxmlformats.org/officeDocument/2006/relationships/slideLayout" Target="/ppt/slideLayouts/slideLayout54.xml" Id="R1b7f8a511f454d62" /></Relationships>
</file>

<file path=ppt/slides/_rels/slide83.xml.rels>&#65279;<?xml version="1.0" encoding="utf-8"?><Relationships xmlns="http://schemas.openxmlformats.org/package/2006/relationships"><Relationship Type="http://schemas.openxmlformats.org/officeDocument/2006/relationships/image" Target="/ppt/media/image68.png" Id="R25294e2546884d94" /><Relationship Type="http://schemas.openxmlformats.org/officeDocument/2006/relationships/image" Target="/ppt/media/image69.png" Id="R47b19ffe13514f2f" /><Relationship Type="http://schemas.openxmlformats.org/officeDocument/2006/relationships/image" Target="/ppt/media/image70.png" Id="R1bd670ccd9bb4c15" /><Relationship Type="http://schemas.openxmlformats.org/officeDocument/2006/relationships/image" Target="/ppt/media/image71.png" Id="Re05760fb4d6840f6" /><Relationship Type="http://schemas.openxmlformats.org/officeDocument/2006/relationships/slideLayout" Target="/ppt/slideLayouts/slideLayout50.xml" Id="Rdea49fdd6fd74470" /><Relationship Type="http://schemas.openxmlformats.org/officeDocument/2006/relationships/hyperlink" Target="https://forms.office.com/r/GfLZZhqgvB" TargetMode="External" Id="rcId24cc20dde91b4400" /></Relationships>
</file>

<file path=ppt/slides/_rels/slide84.xml.rels>&#65279;<?xml version="1.0" encoding="utf-8"?><Relationships xmlns="http://schemas.openxmlformats.org/package/2006/relationships"><Relationship Type="http://schemas.openxmlformats.org/officeDocument/2006/relationships/notesSlide" Target="/ppt/notesSlides/notesSlide24.xml" Id="R55f5aec42a3748bd" /><Relationship Type="http://schemas.openxmlformats.org/officeDocument/2006/relationships/slideLayout" Target="/ppt/slideLayouts/slideLayout50.xml" Id="Rdee4db5706e441cf" /><Relationship Type="http://schemas.openxmlformats.org/officeDocument/2006/relationships/hyperlink" Target="mailto:adahl@gnyha.org" TargetMode="External" Id="rcId696ebfa1e654481c" /><Relationship Type="http://schemas.openxmlformats.org/officeDocument/2006/relationships/hyperlink" Target="mailto:lfenger@gnyha.org" TargetMode="External" Id="rcId6cd4fd6e33f04e56" /><Relationship Type="http://schemas.openxmlformats.org/officeDocument/2006/relationships/hyperlink" Target="mailto:nziogas@gnyha.org" TargetMode="External" Id="rcIdd240146cd7a549bd" /></Relationships>
</file>

<file path=ppt/slides/_rels/slide85.xml.rels>&#65279;<?xml version="1.0" encoding="utf-8"?><Relationships xmlns="http://schemas.openxmlformats.org/package/2006/relationships"><Relationship Type="http://schemas.openxmlformats.org/officeDocument/2006/relationships/image" Target="/ppt/media/image72.png" Id="Rd3d73d6a08264eba" /><Relationship Type="http://schemas.openxmlformats.org/officeDocument/2006/relationships/notesSlide" Target="/ppt/notesSlides/notesSlide25.xml" Id="Ra097c7544a9141a6" /><Relationship Type="http://schemas.openxmlformats.org/officeDocument/2006/relationships/slideLayout" Target="/ppt/slideLayouts/slideLayout55.xml" Id="Rd387f8004a484fa7" /></Relationships>
</file>

<file path=ppt/slides/_rels/slide86.xml.rels>&#65279;<?xml version="1.0" encoding="utf-8"?><Relationships xmlns="http://schemas.openxmlformats.org/package/2006/relationships"><Relationship Type="http://schemas.openxmlformats.org/officeDocument/2006/relationships/notesSlide" Target="/ppt/notesSlides/notesSlide26.xml" Id="Ra35cb13c61d3452f" /><Relationship Type="http://schemas.openxmlformats.org/officeDocument/2006/relationships/slideLayout" Target="/ppt/slideLayouts/slideLayout56.xml" Id="Rec9f646ba1604e0a" /></Relationships>
</file>

<file path=ppt/slides/_rels/slide87.xml.rels>&#65279;<?xml version="1.0" encoding="utf-8"?><Relationships xmlns="http://schemas.openxmlformats.org/package/2006/relationships"><Relationship Type="http://schemas.openxmlformats.org/officeDocument/2006/relationships/notesSlide" Target="/ppt/notesSlides/notesSlide27.xml" Id="Raefa17245320457a" /><Relationship Type="http://schemas.openxmlformats.org/officeDocument/2006/relationships/slideLayout" Target="/ppt/slideLayouts/slideLayout56.xml" Id="R68bb2d60c2c5472e" /></Relationships>
</file>

<file path=ppt/slides/_rels/slide88.xml.rels>&#65279;<?xml version="1.0" encoding="utf-8"?><Relationships xmlns="http://schemas.openxmlformats.org/package/2006/relationships"><Relationship Type="http://schemas.openxmlformats.org/officeDocument/2006/relationships/notesSlide" Target="/ppt/notesSlides/notesSlide28.xml" Id="Rcf8d8e61df864510" /><Relationship Type="http://schemas.openxmlformats.org/officeDocument/2006/relationships/slideLayout" Target="/ppt/slideLayouts/slideLayout56.xml" Id="Ra912ef2183af41ec" /></Relationships>
</file>

<file path=ppt/slides/_rels/slide89.xml.rels>&#65279;<?xml version="1.0" encoding="utf-8"?><Relationships xmlns="http://schemas.openxmlformats.org/package/2006/relationships"><Relationship Type="http://schemas.openxmlformats.org/officeDocument/2006/relationships/notesSlide" Target="/ppt/notesSlides/notesSlide29.xml" Id="Rb907f449b5734a85" /><Relationship Type="http://schemas.openxmlformats.org/officeDocument/2006/relationships/slideLayout" Target="/ppt/slideLayouts/slideLayout56.xml" Id="R2926c67903944c74" /></Relationships>
</file>

<file path=ppt/slides/_rels/slide9.xml.rels>&#65279;<?xml version="1.0" encoding="utf-8"?><Relationships xmlns="http://schemas.openxmlformats.org/package/2006/relationships"><Relationship Type="http://schemas.openxmlformats.org/officeDocument/2006/relationships/image" Target="/ppt/media/image14.png" Id="R3923e696302d4bbf" /><Relationship Type="http://schemas.openxmlformats.org/officeDocument/2006/relationships/slideLayout" Target="/ppt/slideLayouts/slideLayout2.xml" Id="R2fa4d9de0d294f69" /></Relationships>
</file>

<file path=ppt/slides/_rels/slide90.xml.rels>&#65279;<?xml version="1.0" encoding="utf-8"?><Relationships xmlns="http://schemas.openxmlformats.org/package/2006/relationships"><Relationship Type="http://schemas.openxmlformats.org/officeDocument/2006/relationships/notesSlide" Target="/ppt/notesSlides/notesSlide30.xml" Id="R722f8279da0e434b" /><Relationship Type="http://schemas.openxmlformats.org/officeDocument/2006/relationships/slideLayout" Target="/ppt/slideLayouts/slideLayout56.xml" Id="Re2159c5468f7444e" /></Relationships>
</file>

<file path=ppt/slides/_rels/slide91.xml.rels>&#65279;<?xml version="1.0" encoding="utf-8"?><Relationships xmlns="http://schemas.openxmlformats.org/package/2006/relationships"><Relationship Type="http://schemas.openxmlformats.org/officeDocument/2006/relationships/image" Target="/ppt/media/image73.png" Id="R01d46ade76eb43ca" /><Relationship Type="http://schemas.openxmlformats.org/officeDocument/2006/relationships/image" Target="/ppt/media/image74.png" Id="Rd167111823cf4ac4" /><Relationship Type="http://schemas.openxmlformats.org/officeDocument/2006/relationships/slideLayout" Target="/ppt/slideLayouts/slideLayout56.xml" Id="R48e10108503d4d1f" /></Relationships>
</file>

<file path=ppt/slides/_rels/slide92.xml.rels>&#65279;<?xml version="1.0" encoding="utf-8"?><Relationships xmlns="http://schemas.openxmlformats.org/package/2006/relationships"><Relationship Type="http://schemas.openxmlformats.org/officeDocument/2006/relationships/image" Target="/ppt/media/image72.png" Id="Rb32550349f8447c4" /><Relationship Type="http://schemas.openxmlformats.org/officeDocument/2006/relationships/notesSlide" Target="/ppt/notesSlides/notesSlide31.xml" Id="Re03d7a324d8e42bc" /><Relationship Type="http://schemas.openxmlformats.org/officeDocument/2006/relationships/slideLayout" Target="/ppt/slideLayouts/slideLayout55.xml" Id="R4bfc034e2ad2448b" /><Relationship Type="http://schemas.openxmlformats.org/officeDocument/2006/relationships/hyperlink" Target="mailto:tomas.jimenez@nychhc.org" TargetMode="External" Id="rcId500a2fb1f3dc44fe" /></Relationships>
</file>

<file path=ppt/slides/_rels/slide93.xml.rels>&#65279;<?xml version="1.0" encoding="utf-8"?><Relationships xmlns="http://schemas.openxmlformats.org/package/2006/relationships"><Relationship Type="http://schemas.openxmlformats.org/officeDocument/2006/relationships/slideLayout" Target="/ppt/slideLayouts/slideLayout58.xml" Id="R842c1917a27c4f0a" /></Relationships>
</file>

<file path=ppt/slides/_rels/slide94.xml.rels>&#65279;<?xml version="1.0" encoding="utf-8"?><Relationships xmlns="http://schemas.openxmlformats.org/package/2006/relationships"><Relationship Type="http://schemas.openxmlformats.org/officeDocument/2006/relationships/image" Target="/ppt/media/image75.png" Id="R03909fbda68d4969" /><Relationship Type="http://schemas.openxmlformats.org/officeDocument/2006/relationships/image" Target="/ppt/media/image9.jpg" Id="R4a03091b081d421e" /><Relationship Type="http://schemas.openxmlformats.org/officeDocument/2006/relationships/slideLayout" Target="/ppt/slideLayouts/slideLayout60.xml" Id="R3e803826f4c24cdc" /></Relationships>
</file>

<file path=ppt/slides/_rels/slide95.xml.rels>&#65279;<?xml version="1.0" encoding="utf-8"?><Relationships xmlns="http://schemas.openxmlformats.org/package/2006/relationships"><Relationship Type="http://schemas.openxmlformats.org/officeDocument/2006/relationships/image" Target="/ppt/media/image76.png" Id="R492650b8e8ed4b8c" /><Relationship Type="http://schemas.openxmlformats.org/officeDocument/2006/relationships/slideLayout" Target="/ppt/slideLayouts/slideLayout59.xml" Id="R8574ee252d284099" /></Relationships>
</file>

<file path=ppt/slides/_rels/slide96.xml.rels>&#65279;<?xml version="1.0" encoding="utf-8"?><Relationships xmlns="http://schemas.openxmlformats.org/package/2006/relationships"><Relationship Type="http://schemas.openxmlformats.org/officeDocument/2006/relationships/image" Target="/ppt/media/image77.png" Id="R8edc9ba9f457410a" /><Relationship Type="http://schemas.openxmlformats.org/officeDocument/2006/relationships/image" Target="/ppt/media/image78.png" Id="Rbce81243c87a4a59" /><Relationship Type="http://schemas.openxmlformats.org/officeDocument/2006/relationships/image" Target="/ppt/media/image79.png" Id="R9a3fe929d7164815" /><Relationship Type="http://schemas.openxmlformats.org/officeDocument/2006/relationships/image" Target="/ppt/media/image80.png" Id="R46d25c6d068d49ea" /><Relationship Type="http://schemas.openxmlformats.org/officeDocument/2006/relationships/slideLayout" Target="/ppt/slideLayouts/slideLayout59.xml" Id="Rbad4033ccb6c4077" /></Relationships>
</file>

<file path=ppt/slides/_rels/slide97.xml.rels>&#65279;<?xml version="1.0" encoding="utf-8"?><Relationships xmlns="http://schemas.openxmlformats.org/package/2006/relationships"><Relationship Type="http://schemas.openxmlformats.org/officeDocument/2006/relationships/image" Target="/ppt/media/image81.png" Id="R979c53cb283345a9" /><Relationship Type="http://schemas.openxmlformats.org/officeDocument/2006/relationships/image" Target="/ppt/media/image82.png" Id="R083b73f3f4064c08" /><Relationship Type="http://schemas.openxmlformats.org/officeDocument/2006/relationships/slideLayout" Target="/ppt/slideLayouts/slideLayout57.xml" Id="Rbf847606ca3f4d80" /></Relationships>
</file>

<file path=ppt/slides/_rels/slide98.xml.rels>&#65279;<?xml version="1.0" encoding="utf-8"?><Relationships xmlns="http://schemas.openxmlformats.org/package/2006/relationships"><Relationship Type="http://schemas.openxmlformats.org/officeDocument/2006/relationships/slideLayout" Target="/ppt/slideLayouts/slideLayout61.xml" Id="Re0bc82ab39d4472c" /></Relationships>
</file>

<file path=ppt/slides/_rels/slide99.xml.rels>&#65279;<?xml version="1.0" encoding="utf-8"?><Relationships xmlns="http://schemas.openxmlformats.org/package/2006/relationships"><Relationship Type="http://schemas.openxmlformats.org/officeDocument/2006/relationships/image" Target="/ppt/media/image83.png" Id="R316b8fe76e1e4447" /><Relationship Type="http://schemas.openxmlformats.org/officeDocument/2006/relationships/image" Target="/ppt/media/image84.png" Id="R62519e3b707a457f" /><Relationship Type="http://schemas.openxmlformats.org/officeDocument/2006/relationships/slideLayout" Target="/ppt/slideLayouts/slideLayout62.xml" Id="R8ada829ddcc34e53" /></Relationships>
</file>

<file path=ppt/slides/charts/_rels/chart1.xml.rels>&#65279;<?xml version="1.0" encoding="utf-8"?><Relationships xmlns="http://schemas.openxmlformats.org/package/2006/relationships"><Relationship Type="http://schemas.openxmlformats.org/officeDocument/2006/relationships/package" Target="/ppt/slides/charts/embeddings/package.bin" Id="Rf7cc4afb3ea04b33" /></Relationships>
</file>

<file path=ppt/slides/charts/_rels/chart2.xml.rels>&#65279;<?xml version="1.0" encoding="utf-8"?><Relationships xmlns="http://schemas.openxmlformats.org/package/2006/relationships"><Relationship Type="http://schemas.openxmlformats.org/officeDocument/2006/relationships/package" Target="/ppt/slides/charts/embeddings/package2.bin" Id="Rd2b370e4e2a0404b" /></Relationships>
</file>

<file path=ppt/slides/charts/_rels/chart3.xml.rels>&#65279;<?xml version="1.0" encoding="utf-8"?><Relationships xmlns="http://schemas.openxmlformats.org/package/2006/relationships"><Relationship Type="http://schemas.openxmlformats.org/officeDocument/2006/relationships/package" Target="/ppt/slides/charts/embeddings/package3.bin" Id="Rcff31695cc0d42e7" /></Relationships>
</file>

<file path=ppt/slides/charts/_rels/chart4.xml.rels>&#65279;<?xml version="1.0" encoding="utf-8"?><Relationships xmlns="http://schemas.openxmlformats.org/package/2006/relationships"><Relationship Type="http://schemas.openxmlformats.org/officeDocument/2006/relationships/package" Target="/ppt/slides/charts/embeddings/package4.bin" Id="Rcc5e342f84e64bc9" /></Relationships>
</file>

<file path=ppt/slides/charts/_rels/chart5.xml.rels>&#65279;<?xml version="1.0" encoding="utf-8"?><Relationships xmlns="http://schemas.openxmlformats.org/package/2006/relationships"><Relationship Type="http://schemas.openxmlformats.org/officeDocument/2006/relationships/package" Target="/ppt/slides/charts/embeddings/package5.bin" Id="Ref31eda360544aac" /></Relationships>
</file>

<file path=ppt/slides/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C526-46B7-8CD6-B27F0E7312A1}"/>
              </c:ext>
            </c:extLst>
          </c:dPt>
          <c:dPt>
            <c:idx val="1"/>
            <c:invertIfNegative val="0"/>
            <c:bubble3D val="0"/>
            <c:spPr>
              <a:solidFill>
                <a:srgbClr val="507CB6"/>
              </a:solidFill>
              <a:ln w="0">
                <a:noFill/>
              </a:ln>
            </c:spPr>
            <c:extLst>
              <c:ext xmlns:c16="http://schemas.microsoft.com/office/drawing/2014/chart" uri="{C3380CC4-5D6E-409C-BE32-E72D297353CC}">
                <c16:uniqueId val="{00000003-C526-46B7-8CD6-B27F0E7312A1}"/>
              </c:ext>
            </c:extLst>
          </c:dPt>
          <c:dPt>
            <c:idx val="2"/>
            <c:invertIfNegative val="0"/>
            <c:bubble3D val="0"/>
            <c:spPr>
              <a:solidFill>
                <a:srgbClr val="F9BE00"/>
              </a:solidFill>
              <a:ln w="0">
                <a:noFill/>
              </a:ln>
            </c:spPr>
            <c:extLst>
              <c:ext xmlns:c16="http://schemas.microsoft.com/office/drawing/2014/chart" uri="{C3380CC4-5D6E-409C-BE32-E72D297353CC}">
                <c16:uniqueId val="{00000005-C526-46B7-8CD6-B27F0E7312A1}"/>
              </c:ext>
            </c:extLst>
          </c:dPt>
          <c:dPt>
            <c:idx val="3"/>
            <c:invertIfNegative val="0"/>
            <c:bubble3D val="0"/>
            <c:spPr>
              <a:solidFill>
                <a:srgbClr val="6BC8CD"/>
              </a:solidFill>
              <a:ln w="0">
                <a:noFill/>
              </a:ln>
            </c:spPr>
            <c:extLst>
              <c:ext xmlns:c16="http://schemas.microsoft.com/office/drawing/2014/chart" uri="{C3380CC4-5D6E-409C-BE32-E72D297353CC}">
                <c16:uniqueId val="{00000007-C526-46B7-8CD6-B27F0E7312A1}"/>
              </c:ext>
            </c:extLst>
          </c:dPt>
          <c:dPt>
            <c:idx val="4"/>
            <c:invertIfNegative val="0"/>
            <c:bubble3D val="0"/>
            <c:spPr>
              <a:solidFill>
                <a:srgbClr val="FF8B4F"/>
              </a:solidFill>
              <a:ln w="0">
                <a:noFill/>
              </a:ln>
            </c:spPr>
            <c:extLst>
              <c:ext xmlns:c16="http://schemas.microsoft.com/office/drawing/2014/chart" uri="{C3380CC4-5D6E-409C-BE32-E72D297353CC}">
                <c16:uniqueId val="{00000009-C526-46B7-8CD6-B27F0E7312A1}"/>
              </c:ext>
            </c:extLst>
          </c:dPt>
          <c:dPt>
            <c:idx val="5"/>
            <c:invertIfNegative val="0"/>
            <c:bubble3D val="0"/>
            <c:spPr>
              <a:solidFill>
                <a:srgbClr val="7D5E90"/>
              </a:solidFill>
              <a:ln w="0">
                <a:noFill/>
              </a:ln>
            </c:spPr>
            <c:extLst>
              <c:ext xmlns:c16="http://schemas.microsoft.com/office/drawing/2014/chart" uri="{C3380CC4-5D6E-409C-BE32-E72D297353CC}">
                <c16:uniqueId val="{0000000B-C526-46B7-8CD6-B27F0E7312A1}"/>
              </c:ext>
            </c:extLst>
          </c:dPt>
          <c:cat>
            <c:strRef>
              <c:f>Sheet1!$A$2:$A$7</c:f>
              <c:strCache>
                <c:ptCount val="6"/>
                <c:pt idx="0">
                  <c:v>Nasal swab</c:v>
                </c:pt>
                <c:pt idx="1">
                  <c:v>Feces</c:v>
                </c:pt>
                <c:pt idx="2">
                  <c:v>Blood</c:v>
                </c:pt>
                <c:pt idx="3">
                  <c:v>Urine</c:v>
                </c:pt>
                <c:pt idx="4">
                  <c:v>No sample is useful</c:v>
                </c:pt>
                <c:pt idx="5">
                  <c:v>Other type of sample</c:v>
                </c:pt>
              </c:strCache>
            </c:strRef>
          </c:cat>
          <c:val>
            <c:numRef>
              <c:f>Sheet1!$B$2:$B$7</c:f>
              <c:numCache>
                <c:formatCode>0.00%</c:formatCode>
                <c:ptCount val="6"/>
                <c:pt idx="0">
                  <c:v>0.25</c:v>
                </c:pt>
                <c:pt idx="1">
                  <c:v>0</c:v>
                </c:pt>
                <c:pt idx="2">
                  <c:v>0.125</c:v>
                </c:pt>
                <c:pt idx="3">
                  <c:v>0.375</c:v>
                </c:pt>
                <c:pt idx="4">
                  <c:v>0.25</c:v>
                </c:pt>
                <c:pt idx="5">
                  <c:v>0</c:v>
                </c:pt>
              </c:numCache>
            </c:numRef>
          </c:val>
          <c:extLst>
            <c:ext xmlns:c16="http://schemas.microsoft.com/office/drawing/2014/chart" uri="{C3380CC4-5D6E-409C-BE32-E72D297353CC}">
              <c16:uniqueId val="{0000000C-C526-46B7-8CD6-B27F0E7312A1}"/>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6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f7cc4afb3ea04b33">
    <c:autoUpdate val="0"/>
  </c:externalData>
</c:chartSpace>
</file>

<file path=ppt/slides/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BE68-4DE0-8319-2890DB918379}"/>
              </c:ext>
            </c:extLst>
          </c:dPt>
          <c:dPt>
            <c:idx val="1"/>
            <c:invertIfNegative val="0"/>
            <c:bubble3D val="0"/>
            <c:spPr>
              <a:solidFill>
                <a:srgbClr val="507CB6"/>
              </a:solidFill>
              <a:ln w="0">
                <a:noFill/>
              </a:ln>
            </c:spPr>
            <c:extLst>
              <c:ext xmlns:c16="http://schemas.microsoft.com/office/drawing/2014/chart" uri="{C3380CC4-5D6E-409C-BE32-E72D297353CC}">
                <c16:uniqueId val="{00000003-BE68-4DE0-8319-2890DB918379}"/>
              </c:ext>
            </c:extLst>
          </c:dPt>
          <c:dPt>
            <c:idx val="2"/>
            <c:invertIfNegative val="0"/>
            <c:bubble3D val="0"/>
            <c:spPr>
              <a:solidFill>
                <a:srgbClr val="F9BE00"/>
              </a:solidFill>
              <a:ln w="0">
                <a:noFill/>
              </a:ln>
            </c:spPr>
            <c:extLst>
              <c:ext xmlns:c16="http://schemas.microsoft.com/office/drawing/2014/chart" uri="{C3380CC4-5D6E-409C-BE32-E72D297353CC}">
                <c16:uniqueId val="{00000005-BE68-4DE0-8319-2890DB918379}"/>
              </c:ext>
            </c:extLst>
          </c:dPt>
          <c:dPt>
            <c:idx val="3"/>
            <c:invertIfNegative val="0"/>
            <c:bubble3D val="0"/>
            <c:spPr>
              <a:solidFill>
                <a:srgbClr val="6BC8CD"/>
              </a:solidFill>
              <a:ln w="0">
                <a:noFill/>
              </a:ln>
            </c:spPr>
            <c:extLst>
              <c:ext xmlns:c16="http://schemas.microsoft.com/office/drawing/2014/chart" uri="{C3380CC4-5D6E-409C-BE32-E72D297353CC}">
                <c16:uniqueId val="{00000007-BE68-4DE0-8319-2890DB918379}"/>
              </c:ext>
            </c:extLst>
          </c:dPt>
          <c:dPt>
            <c:idx val="4"/>
            <c:invertIfNegative val="0"/>
            <c:bubble3D val="0"/>
            <c:spPr>
              <a:solidFill>
                <a:srgbClr val="FF8B4F"/>
              </a:solidFill>
              <a:ln w="0">
                <a:noFill/>
              </a:ln>
            </c:spPr>
            <c:extLst>
              <c:ext xmlns:c16="http://schemas.microsoft.com/office/drawing/2014/chart" uri="{C3380CC4-5D6E-409C-BE32-E72D297353CC}">
                <c16:uniqueId val="{00000009-BE68-4DE0-8319-2890DB918379}"/>
              </c:ext>
            </c:extLst>
          </c:dPt>
          <c:dPt>
            <c:idx val="5"/>
            <c:invertIfNegative val="0"/>
            <c:bubble3D val="0"/>
            <c:spPr>
              <a:solidFill>
                <a:srgbClr val="7D5E90"/>
              </a:solidFill>
              <a:ln w="0">
                <a:noFill/>
              </a:ln>
            </c:spPr>
            <c:extLst>
              <c:ext xmlns:c16="http://schemas.microsoft.com/office/drawing/2014/chart" uri="{C3380CC4-5D6E-409C-BE32-E72D297353CC}">
                <c16:uniqueId val="{0000000B-BE68-4DE0-8319-2890DB918379}"/>
              </c:ext>
            </c:extLst>
          </c:dPt>
          <c:dPt>
            <c:idx val="6"/>
            <c:invertIfNegative val="0"/>
            <c:bubble3D val="0"/>
            <c:spPr>
              <a:solidFill>
                <a:srgbClr val="D25F90"/>
              </a:solidFill>
              <a:ln w="0">
                <a:noFill/>
              </a:ln>
            </c:spPr>
            <c:extLst>
              <c:ext xmlns:c16="http://schemas.microsoft.com/office/drawing/2014/chart" uri="{C3380CC4-5D6E-409C-BE32-E72D297353CC}">
                <c16:uniqueId val="{0000000D-BE68-4DE0-8319-2890DB918379}"/>
              </c:ext>
            </c:extLst>
          </c:dPt>
          <c:cat>
            <c:strRef>
              <c:f>Sheet1!$A$2:$A$8</c:f>
              <c:strCache>
                <c:ptCount val="7"/>
                <c:pt idx="0">
                  <c:v>Radiation Safety Officer's liquid scintillation counter</c:v>
                </c:pt>
                <c:pt idx="1">
                  <c:v>Another liquid scintillation counter</c:v>
                </c:pt>
                <c:pt idx="2">
                  <c:v>Another measurement device</c:v>
                </c:pt>
                <c:pt idx="3">
                  <c:v>Would not be able to do the analysis in house</c:v>
                </c:pt>
                <c:pt idx="4">
                  <c:v>Would send the bioassay sample to the Centers for Disease Control and Prevention (CDC)</c:v>
                </c:pt>
                <c:pt idx="5">
                  <c:v>Would contract the analysis out to a commercial laboratory</c:v>
                </c:pt>
                <c:pt idx="6">
                  <c:v>Would not do any of the above</c:v>
                </c:pt>
              </c:strCache>
            </c:strRef>
          </c:cat>
          <c:val>
            <c:numRef>
              <c:f>Sheet1!$B$2:$B$8</c:f>
              <c:numCache>
                <c:formatCode>0.00%</c:formatCode>
                <c:ptCount val="7"/>
                <c:pt idx="0">
                  <c:v>0.1875</c:v>
                </c:pt>
                <c:pt idx="1">
                  <c:v>0</c:v>
                </c:pt>
                <c:pt idx="2">
                  <c:v>0.3125</c:v>
                </c:pt>
                <c:pt idx="3">
                  <c:v>0</c:v>
                </c:pt>
                <c:pt idx="4">
                  <c:v>0.25</c:v>
                </c:pt>
                <c:pt idx="5">
                  <c:v>0.125</c:v>
                </c:pt>
                <c:pt idx="6">
                  <c:v>0.125</c:v>
                </c:pt>
              </c:numCache>
            </c:numRef>
          </c:val>
          <c:extLst>
            <c:ext xmlns:c16="http://schemas.microsoft.com/office/drawing/2014/chart" uri="{C3380CC4-5D6E-409C-BE32-E72D297353CC}">
              <c16:uniqueId val="{0000000E-BE68-4DE0-8319-2890DB918379}"/>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4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d2b370e4e2a0404b">
    <c:autoUpdate val="0"/>
  </c:externalData>
</c:chartSpace>
</file>

<file path=ppt/slides/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3A11-4CB9-9198-E7A89F2EAFD5}"/>
              </c:ext>
            </c:extLst>
          </c:dPt>
          <c:dPt>
            <c:idx val="1"/>
            <c:invertIfNegative val="0"/>
            <c:bubble3D val="0"/>
            <c:spPr>
              <a:solidFill>
                <a:srgbClr val="507CB6"/>
              </a:solidFill>
              <a:ln w="0">
                <a:noFill/>
              </a:ln>
            </c:spPr>
            <c:extLst>
              <c:ext xmlns:c16="http://schemas.microsoft.com/office/drawing/2014/chart" uri="{C3380CC4-5D6E-409C-BE32-E72D297353CC}">
                <c16:uniqueId val="{00000003-3A11-4CB9-9198-E7A89F2EAFD5}"/>
              </c:ext>
            </c:extLst>
          </c:dPt>
          <c:dPt>
            <c:idx val="2"/>
            <c:invertIfNegative val="0"/>
            <c:bubble3D val="0"/>
            <c:spPr>
              <a:solidFill>
                <a:srgbClr val="F9BE00"/>
              </a:solidFill>
              <a:ln w="0">
                <a:noFill/>
              </a:ln>
            </c:spPr>
            <c:extLst>
              <c:ext xmlns:c16="http://schemas.microsoft.com/office/drawing/2014/chart" uri="{C3380CC4-5D6E-409C-BE32-E72D297353CC}">
                <c16:uniqueId val="{00000005-3A11-4CB9-9198-E7A89F2EAFD5}"/>
              </c:ext>
            </c:extLst>
          </c:dPt>
          <c:dPt>
            <c:idx val="3"/>
            <c:invertIfNegative val="0"/>
            <c:bubble3D val="0"/>
            <c:spPr>
              <a:solidFill>
                <a:srgbClr val="6BC8CD"/>
              </a:solidFill>
              <a:ln w="0">
                <a:noFill/>
              </a:ln>
            </c:spPr>
            <c:extLst>
              <c:ext xmlns:c16="http://schemas.microsoft.com/office/drawing/2014/chart" uri="{C3380CC4-5D6E-409C-BE32-E72D297353CC}">
                <c16:uniqueId val="{00000007-3A11-4CB9-9198-E7A89F2EAFD5}"/>
              </c:ext>
            </c:extLst>
          </c:dPt>
          <c:dPt>
            <c:idx val="4"/>
            <c:invertIfNegative val="0"/>
            <c:bubble3D val="0"/>
            <c:spPr>
              <a:solidFill>
                <a:srgbClr val="FF8B4F"/>
              </a:solidFill>
              <a:ln w="0">
                <a:noFill/>
              </a:ln>
            </c:spPr>
            <c:extLst>
              <c:ext xmlns:c16="http://schemas.microsoft.com/office/drawing/2014/chart" uri="{C3380CC4-5D6E-409C-BE32-E72D297353CC}">
                <c16:uniqueId val="{00000009-3A11-4CB9-9198-E7A89F2EAFD5}"/>
              </c:ext>
            </c:extLst>
          </c:dPt>
          <c:dPt>
            <c:idx val="5"/>
            <c:invertIfNegative val="0"/>
            <c:bubble3D val="0"/>
            <c:spPr>
              <a:solidFill>
                <a:srgbClr val="7D5E90"/>
              </a:solidFill>
              <a:ln w="0">
                <a:noFill/>
              </a:ln>
            </c:spPr>
            <c:extLst>
              <c:ext xmlns:c16="http://schemas.microsoft.com/office/drawing/2014/chart" uri="{C3380CC4-5D6E-409C-BE32-E72D297353CC}">
                <c16:uniqueId val="{0000000B-3A11-4CB9-9198-E7A89F2EAFD5}"/>
              </c:ext>
            </c:extLst>
          </c:dPt>
          <c:cat>
            <c:strRef>
              <c:f>Sheet1!$A$2:$A$7</c:f>
              <c:strCache>
                <c:ptCount val="6"/>
                <c:pt idx="0">
                  <c:v>Packard</c:v>
                </c:pt>
                <c:pt idx="1">
                  <c:v>Revvity</c:v>
                </c:pt>
                <c:pt idx="2">
                  <c:v>Hidex</c:v>
                </c:pt>
                <c:pt idx="3">
                  <c:v>Beckman</c:v>
                </c:pt>
                <c:pt idx="4">
                  <c:v>Other</c:v>
                </c:pt>
                <c:pt idx="5">
                  <c:v>Would not use a liquid scintillation counter or do not possess one</c:v>
                </c:pt>
              </c:strCache>
            </c:strRef>
          </c:cat>
          <c:val>
            <c:numRef>
              <c:f>Sheet1!$B$2:$B$7</c:f>
              <c:numCache>
                <c:formatCode>0.00%</c:formatCode>
                <c:ptCount val="6"/>
                <c:pt idx="0">
                  <c:v>6.25E-2</c:v>
                </c:pt>
                <c:pt idx="1">
                  <c:v>6.25E-2</c:v>
                </c:pt>
                <c:pt idx="2">
                  <c:v>6.25E-2</c:v>
                </c:pt>
                <c:pt idx="3">
                  <c:v>6.25E-2</c:v>
                </c:pt>
                <c:pt idx="4">
                  <c:v>6.25E-2</c:v>
                </c:pt>
                <c:pt idx="5">
                  <c:v>0.6875</c:v>
                </c:pt>
              </c:numCache>
            </c:numRef>
          </c:val>
          <c:extLst>
            <c:ext xmlns:c16="http://schemas.microsoft.com/office/drawing/2014/chart" uri="{C3380CC4-5D6E-409C-BE32-E72D297353CC}">
              <c16:uniqueId val="{0000000C-3A11-4CB9-9198-E7A89F2EAFD5}"/>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4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cff31695cc0d42e7">
    <c:autoUpdate val="0"/>
  </c:externalData>
</c:chartSpace>
</file>

<file path=ppt/slides/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14DE-4EBF-8AD8-2D5CDA906DB0}"/>
              </c:ext>
            </c:extLst>
          </c:dPt>
          <c:dPt>
            <c:idx val="1"/>
            <c:invertIfNegative val="0"/>
            <c:bubble3D val="0"/>
            <c:spPr>
              <a:solidFill>
                <a:srgbClr val="507CB6"/>
              </a:solidFill>
              <a:ln w="0">
                <a:noFill/>
              </a:ln>
            </c:spPr>
            <c:extLst>
              <c:ext xmlns:c16="http://schemas.microsoft.com/office/drawing/2014/chart" uri="{C3380CC4-5D6E-409C-BE32-E72D297353CC}">
                <c16:uniqueId val="{00000003-14DE-4EBF-8AD8-2D5CDA906DB0}"/>
              </c:ext>
            </c:extLst>
          </c:dPt>
          <c:dPt>
            <c:idx val="2"/>
            <c:invertIfNegative val="0"/>
            <c:bubble3D val="0"/>
            <c:spPr>
              <a:solidFill>
                <a:srgbClr val="F9BE00"/>
              </a:solidFill>
              <a:ln w="0">
                <a:noFill/>
              </a:ln>
            </c:spPr>
            <c:extLst>
              <c:ext xmlns:c16="http://schemas.microsoft.com/office/drawing/2014/chart" uri="{C3380CC4-5D6E-409C-BE32-E72D297353CC}">
                <c16:uniqueId val="{00000005-14DE-4EBF-8AD8-2D5CDA906DB0}"/>
              </c:ext>
            </c:extLst>
          </c:dPt>
          <c:dPt>
            <c:idx val="3"/>
            <c:invertIfNegative val="0"/>
            <c:bubble3D val="0"/>
            <c:spPr>
              <a:solidFill>
                <a:srgbClr val="6BC8CD"/>
              </a:solidFill>
              <a:ln w="0">
                <a:noFill/>
              </a:ln>
            </c:spPr>
            <c:extLst>
              <c:ext xmlns:c16="http://schemas.microsoft.com/office/drawing/2014/chart" uri="{C3380CC4-5D6E-409C-BE32-E72D297353CC}">
                <c16:uniqueId val="{00000007-14DE-4EBF-8AD8-2D5CDA906DB0}"/>
              </c:ext>
            </c:extLst>
          </c:dPt>
          <c:dPt>
            <c:idx val="4"/>
            <c:invertIfNegative val="0"/>
            <c:bubble3D val="0"/>
            <c:spPr>
              <a:solidFill>
                <a:srgbClr val="FF8B4F"/>
              </a:solidFill>
              <a:ln w="0">
                <a:noFill/>
              </a:ln>
            </c:spPr>
            <c:extLst>
              <c:ext xmlns:c16="http://schemas.microsoft.com/office/drawing/2014/chart" uri="{C3380CC4-5D6E-409C-BE32-E72D297353CC}">
                <c16:uniqueId val="{00000009-14DE-4EBF-8AD8-2D5CDA906DB0}"/>
              </c:ext>
            </c:extLst>
          </c:dPt>
          <c:cat>
            <c:strRef>
              <c:f>Sheet1!$A$2:$A$6</c:f>
              <c:strCache>
                <c:ptCount val="5"/>
                <c:pt idx="0">
                  <c:v>Yes</c:v>
                </c:pt>
                <c:pt idx="1">
                  <c:v>No</c:v>
                </c:pt>
                <c:pt idx="2">
                  <c:v>Would not use a liquid scintillation counter or do not possess one</c:v>
                </c:pt>
                <c:pt idx="3">
                  <c:v>N/A</c:v>
                </c:pt>
                <c:pt idx="4">
                  <c:v>If you anwered No, please explain why here:</c:v>
                </c:pt>
              </c:strCache>
            </c:strRef>
          </c:cat>
          <c:val>
            <c:numRef>
              <c:f>Sheet1!$B$2:$B$6</c:f>
              <c:numCache>
                <c:formatCode>0.00%</c:formatCode>
                <c:ptCount val="5"/>
                <c:pt idx="0">
                  <c:v>0</c:v>
                </c:pt>
                <c:pt idx="1">
                  <c:v>0.375</c:v>
                </c:pt>
                <c:pt idx="2">
                  <c:v>0.625</c:v>
                </c:pt>
                <c:pt idx="3">
                  <c:v>0</c:v>
                </c:pt>
                <c:pt idx="4">
                  <c:v>0</c:v>
                </c:pt>
              </c:numCache>
            </c:numRef>
          </c:val>
          <c:extLst>
            <c:ext xmlns:c16="http://schemas.microsoft.com/office/drawing/2014/chart" uri="{C3380CC4-5D6E-409C-BE32-E72D297353CC}">
              <c16:uniqueId val="{0000000A-14DE-4EBF-8AD8-2D5CDA906DB0}"/>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6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cc5e342f84e64bc9">
    <c:autoUpdate val="0"/>
  </c:externalData>
</c:chartSpace>
</file>

<file path=ppt/slides/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BF01-4A4B-8024-F762DFA0AA76}"/>
              </c:ext>
            </c:extLst>
          </c:dPt>
          <c:dPt>
            <c:idx val="1"/>
            <c:invertIfNegative val="0"/>
            <c:bubble3D val="0"/>
            <c:spPr>
              <a:solidFill>
                <a:srgbClr val="507CB6"/>
              </a:solidFill>
              <a:ln w="0">
                <a:noFill/>
              </a:ln>
            </c:spPr>
            <c:extLst>
              <c:ext xmlns:c16="http://schemas.microsoft.com/office/drawing/2014/chart" uri="{C3380CC4-5D6E-409C-BE32-E72D297353CC}">
                <c16:uniqueId val="{00000003-BF01-4A4B-8024-F762DFA0AA76}"/>
              </c:ext>
            </c:extLst>
          </c:dPt>
          <c:dPt>
            <c:idx val="2"/>
            <c:invertIfNegative val="0"/>
            <c:bubble3D val="0"/>
            <c:spPr>
              <a:solidFill>
                <a:srgbClr val="F9BE00"/>
              </a:solidFill>
              <a:ln w="0">
                <a:noFill/>
              </a:ln>
            </c:spPr>
            <c:extLst>
              <c:ext xmlns:c16="http://schemas.microsoft.com/office/drawing/2014/chart" uri="{C3380CC4-5D6E-409C-BE32-E72D297353CC}">
                <c16:uniqueId val="{00000005-BF01-4A4B-8024-F762DFA0AA76}"/>
              </c:ext>
            </c:extLst>
          </c:dPt>
          <c:dPt>
            <c:idx val="3"/>
            <c:invertIfNegative val="0"/>
            <c:bubble3D val="0"/>
            <c:spPr>
              <a:solidFill>
                <a:srgbClr val="6BC8CD"/>
              </a:solidFill>
              <a:ln w="0">
                <a:noFill/>
              </a:ln>
            </c:spPr>
            <c:extLst>
              <c:ext xmlns:c16="http://schemas.microsoft.com/office/drawing/2014/chart" uri="{C3380CC4-5D6E-409C-BE32-E72D297353CC}">
                <c16:uniqueId val="{00000007-BF01-4A4B-8024-F762DFA0AA76}"/>
              </c:ext>
            </c:extLst>
          </c:dPt>
          <c:dPt>
            <c:idx val="4"/>
            <c:invertIfNegative val="0"/>
            <c:bubble3D val="0"/>
            <c:spPr>
              <a:solidFill>
                <a:srgbClr val="FF8B4F"/>
              </a:solidFill>
              <a:ln w="0">
                <a:noFill/>
              </a:ln>
            </c:spPr>
            <c:extLst>
              <c:ext xmlns:c16="http://schemas.microsoft.com/office/drawing/2014/chart" uri="{C3380CC4-5D6E-409C-BE32-E72D297353CC}">
                <c16:uniqueId val="{00000009-BF01-4A4B-8024-F762DFA0AA76}"/>
              </c:ext>
            </c:extLst>
          </c:dPt>
          <c:cat>
            <c:strRef>
              <c:f>Sheet1!$A$2:$A$6</c:f>
              <c:strCache>
                <c:ptCount val="5"/>
                <c:pt idx="0">
                  <c:v>Provide information through the Health Alert Network about triaging patients, internal contamination and countermeasures at time of incident.</c:v>
                </c:pt>
                <c:pt idx="1">
                  <c:v>Act as liaison between physicians and the Radiation Emergency Assistance Center &amp; Training Site (REACT/TS) to provide clinically actionable procedures.</c:v>
                </c:pt>
                <c:pt idx="2">
                  <c:v>Transmit the links of relevant pages of the Radiological Emergency Medical Management (REMM) website</c:v>
                </c:pt>
                <c:pt idx="3">
                  <c:v>Arrange webinars, meetings or recorded presentations before an incident occurs to review internal contamination, countermeasures and acute radiation sickness with attending physicians and emergency room personnel.</c:v>
                </c:pt>
                <c:pt idx="4">
                  <c:v>Please recommend other support here or make a comment.</c:v>
                </c:pt>
              </c:strCache>
            </c:strRef>
          </c:cat>
          <c:val>
            <c:numRef>
              <c:f>Sheet1!$B$2:$B$6</c:f>
              <c:numCache>
                <c:formatCode>0.00%</c:formatCode>
                <c:ptCount val="5"/>
                <c:pt idx="0">
                  <c:v>0.6875</c:v>
                </c:pt>
                <c:pt idx="1">
                  <c:v>0.875</c:v>
                </c:pt>
                <c:pt idx="2">
                  <c:v>0.6875</c:v>
                </c:pt>
                <c:pt idx="3">
                  <c:v>0.75</c:v>
                </c:pt>
                <c:pt idx="4">
                  <c:v>0.25</c:v>
                </c:pt>
              </c:numCache>
            </c:numRef>
          </c:val>
          <c:extLst>
            <c:ext xmlns:c16="http://schemas.microsoft.com/office/drawing/2014/chart" uri="{C3380CC4-5D6E-409C-BE32-E72D297353CC}">
              <c16:uniqueId val="{0000000A-BF01-4A4B-8024-F762DFA0AA76}"/>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3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ef31eda360544aac">
    <c:autoUpdate val="0"/>
  </c:externalData>
</c:chartSpace>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3938" y="597477"/>
            <a:ext cx="12185015" cy="6261100"/>
            <a:chOff x="3938" y="597477"/>
            <a:chExt cx="12185015" cy="6261100"/>
          </a:xfrm>
        </p:grpSpPr>
        <p:pic>
          <p:nvPicPr>
            <p:cNvPr id="3" name="object 3" descr=""/>
            <p:cNvPicPr/>
            <p:nvPr/>
          </p:nvPicPr>
          <p:blipFill>
            <a:blip r:embed="R7ffecb8b92814148" cstate="print"/>
            <a:stretch>
              <a:fillRect/>
            </a:stretch>
          </p:blipFill>
          <p:spPr>
            <a:xfrm>
              <a:off x="3450299" y="597477"/>
              <a:ext cx="8738520" cy="6260522"/>
            </a:xfrm>
            <a:prstGeom prst="rect">
              <a:avLst/>
            </a:prstGeom>
          </p:spPr>
        </p:pic>
        <p:pic>
          <p:nvPicPr>
            <p:cNvPr id="4" name="object 4" descr=""/>
            <p:cNvPicPr/>
            <p:nvPr/>
          </p:nvPicPr>
          <p:blipFill>
            <a:blip r:embed="Rdc5a6fe26ffd48d8" cstate="print"/>
            <a:stretch>
              <a:fillRect/>
            </a:stretch>
          </p:blipFill>
          <p:spPr>
            <a:xfrm>
              <a:off x="3938" y="4572596"/>
              <a:ext cx="5908292" cy="2284817"/>
            </a:xfrm>
            <a:prstGeom prst="rect">
              <a:avLst/>
            </a:prstGeom>
          </p:spPr>
        </p:pic>
      </p:grpSp>
      <p:sp>
        <p:nvSpPr>
          <p:cNvPr id="5" name="object 5" descr=""/>
          <p:cNvSpPr txBox="1"/>
          <p:nvPr/>
        </p:nvSpPr>
        <p:spPr>
          <a:xfrm>
            <a:off x="8867796" y="5820612"/>
            <a:ext cx="3150235" cy="574040"/>
          </a:xfrm>
          <a:prstGeom prst="rect">
            <a:avLst/>
          </a:prstGeom>
        </p:spPr>
        <p:txBody>
          <a:bodyPr wrap="square" lIns="0" tIns="12700" rIns="0" bIns="0" rtlCol="0" vert="horz">
            <a:spAutoFit/>
          </a:bodyPr>
          <a:lstStyle/>
          <a:p>
            <a:pPr marL="12700">
              <a:lnSpc>
                <a:spcPct val="100000"/>
              </a:lnSpc>
              <a:spcBef>
                <a:spcPts val="100"/>
              </a:spcBef>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043940">
              <a:lnSpc>
                <a:spcPct val="100000"/>
              </a:lnSpc>
            </a:pPr>
            <a:r>
              <a:rPr dirty="0" sz="900" b="1">
                <a:solidFill>
                  <a:srgbClr val="52555A"/>
                </a:solidFill>
                <a:latin typeface="Calibri"/>
                <a:cs typeface="Calibri"/>
              </a:rPr>
              <a:t>CONFIDENTIAL</a:t>
            </a:r>
            <a:r>
              <a:rPr dirty="0" sz="900" spc="-35" b="1">
                <a:solidFill>
                  <a:srgbClr val="52555A"/>
                </a:solidFill>
                <a:latin typeface="Calibri"/>
                <a:cs typeface="Calibri"/>
              </a:rPr>
              <a:t> </a:t>
            </a:r>
            <a:r>
              <a:rPr dirty="0" sz="900" b="1">
                <a:solidFill>
                  <a:srgbClr val="52555A"/>
                </a:solidFill>
                <a:latin typeface="Calibri"/>
                <a:cs typeface="Calibri"/>
              </a:rPr>
              <a:t>–</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5"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5" b="1">
                <a:solidFill>
                  <a:srgbClr val="52555A"/>
                </a:solidFill>
                <a:latin typeface="Calibri"/>
                <a:cs typeface="Calibri"/>
              </a:rPr>
              <a:t> </a:t>
            </a:r>
            <a:r>
              <a:rPr dirty="0" sz="900" spc="-10" b="1">
                <a:solidFill>
                  <a:srgbClr val="52555A"/>
                </a:solidFill>
                <a:latin typeface="Calibri"/>
                <a:cs typeface="Calibri"/>
              </a:rPr>
              <a:t>6527;</a:t>
            </a:r>
            <a:endParaRPr sz="900">
              <a:latin typeface="Calibri"/>
              <a:cs typeface="Calibri"/>
            </a:endParaRPr>
          </a:p>
          <a:p>
            <a:pPr algn="r" marR="5715">
              <a:lnSpc>
                <a:spcPct val="100000"/>
              </a:lnSpc>
            </a:pP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a:t>
            </a:r>
            <a:r>
              <a:rPr dirty="0" sz="900" spc="5" b="1">
                <a:solidFill>
                  <a:srgbClr val="52555A"/>
                </a:solidFill>
                <a:latin typeface="Calibri"/>
                <a:cs typeface="Calibri"/>
              </a:rPr>
              <a:t> </a:t>
            </a:r>
            <a:r>
              <a:rPr dirty="0" sz="900" b="1">
                <a:solidFill>
                  <a:srgbClr val="52555A"/>
                </a:solidFill>
                <a:latin typeface="Calibri"/>
                <a:cs typeface="Calibri"/>
              </a:rPr>
              <a:t>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15" b="1">
                <a:solidFill>
                  <a:srgbClr val="52555A"/>
                </a:solidFill>
                <a:latin typeface="Calibri"/>
                <a:cs typeface="Calibri"/>
              </a:rPr>
              <a:t> </a:t>
            </a:r>
            <a:r>
              <a:rPr dirty="0" sz="900" b="1">
                <a:solidFill>
                  <a:srgbClr val="52555A"/>
                </a:solidFill>
                <a:latin typeface="Calibri"/>
                <a:cs typeface="Calibri"/>
              </a:rPr>
              <a:t>2805,</a:t>
            </a:r>
            <a:r>
              <a:rPr dirty="0" sz="900" spc="-45" b="1">
                <a:solidFill>
                  <a:srgbClr val="52555A"/>
                </a:solidFill>
                <a:latin typeface="Calibri"/>
                <a:cs typeface="Calibri"/>
              </a:rPr>
              <a:t> </a:t>
            </a:r>
            <a:r>
              <a:rPr dirty="0" sz="900" b="1">
                <a:solidFill>
                  <a:srgbClr val="52555A"/>
                </a:solidFill>
                <a:latin typeface="Calibri"/>
                <a:cs typeface="Calibri"/>
              </a:rPr>
              <a:t>J,</a:t>
            </a:r>
            <a:r>
              <a:rPr dirty="0" sz="900" spc="-10" b="1">
                <a:solidFill>
                  <a:srgbClr val="52555A"/>
                </a:solidFill>
                <a:latin typeface="Calibri"/>
                <a:cs typeface="Calibri"/>
              </a:rPr>
              <a:t> </a:t>
            </a:r>
            <a:r>
              <a:rPr dirty="0" sz="900" b="1">
                <a:solidFill>
                  <a:srgbClr val="52555A"/>
                </a:solidFill>
                <a:latin typeface="Calibri"/>
                <a:cs typeface="Calibri"/>
              </a:rPr>
              <a:t>K,</a:t>
            </a:r>
            <a:r>
              <a:rPr dirty="0" sz="900" spc="-15"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spc="-50" b="1">
                <a:solidFill>
                  <a:srgbClr val="52555A"/>
                </a:solidFill>
                <a:latin typeface="Calibri"/>
                <a:cs typeface="Calibri"/>
              </a:rPr>
              <a:t>M</a:t>
            </a:r>
            <a:endParaRPr sz="900">
              <a:latin typeface="Calibri"/>
              <a:cs typeface="Calibri"/>
            </a:endParaRPr>
          </a:p>
          <a:p>
            <a:pPr algn="r" marR="5080">
              <a:lnSpc>
                <a:spcPct val="100000"/>
              </a:lnSpc>
            </a:pPr>
            <a:r>
              <a:rPr dirty="0" sz="900" b="1">
                <a:solidFill>
                  <a:srgbClr val="52555A"/>
                </a:solidFill>
                <a:latin typeface="Calibri"/>
                <a:cs typeface="Calibri"/>
              </a:rPr>
              <a:t>N.Y.</a:t>
            </a:r>
            <a:r>
              <a:rPr dirty="0" sz="900" spc="-35" b="1">
                <a:solidFill>
                  <a:srgbClr val="52555A"/>
                </a:solidFill>
                <a:latin typeface="Calibri"/>
                <a:cs typeface="Calibri"/>
              </a:rPr>
              <a:t> </a:t>
            </a:r>
            <a:r>
              <a:rPr dirty="0" sz="900" b="1">
                <a:solidFill>
                  <a:srgbClr val="52555A"/>
                </a:solidFill>
                <a:latin typeface="Calibri"/>
                <a:cs typeface="Calibri"/>
              </a:rPr>
              <a:t>Public</a:t>
            </a:r>
            <a:r>
              <a:rPr dirty="0" sz="900" spc="-5" b="1">
                <a:solidFill>
                  <a:srgbClr val="52555A"/>
                </a:solidFill>
                <a:latin typeface="Calibri"/>
                <a:cs typeface="Calibri"/>
              </a:rPr>
              <a:t> </a:t>
            </a:r>
            <a:r>
              <a:rPr dirty="0" sz="900" b="1">
                <a:solidFill>
                  <a:srgbClr val="52555A"/>
                </a:solidFill>
                <a:latin typeface="Calibri"/>
                <a:cs typeface="Calibri"/>
              </a:rPr>
              <a:t>Health</a:t>
            </a:r>
            <a:r>
              <a:rPr dirty="0" sz="900" spc="-15" b="1">
                <a:solidFill>
                  <a:srgbClr val="52555A"/>
                </a:solidFill>
                <a:latin typeface="Calibri"/>
                <a:cs typeface="Calibri"/>
              </a:rPr>
              <a:t> </a:t>
            </a:r>
            <a:r>
              <a:rPr dirty="0" sz="900" b="1">
                <a:solidFill>
                  <a:srgbClr val="52555A"/>
                </a:solidFill>
                <a:latin typeface="Calibri"/>
                <a:cs typeface="Calibri"/>
              </a:rPr>
              <a:t>Law</a:t>
            </a:r>
            <a:r>
              <a:rPr dirty="0" sz="900" spc="-20" b="1">
                <a:solidFill>
                  <a:srgbClr val="52555A"/>
                </a:solidFill>
                <a:latin typeface="Calibri"/>
                <a:cs typeface="Calibri"/>
              </a:rPr>
              <a:t> </a:t>
            </a:r>
            <a:r>
              <a:rPr dirty="0" sz="900" b="1">
                <a:solidFill>
                  <a:srgbClr val="52555A"/>
                </a:solidFill>
                <a:latin typeface="Calibri"/>
                <a:cs typeface="Calibri"/>
              </a:rPr>
              <a:t>§</a:t>
            </a:r>
            <a:r>
              <a:rPr dirty="0" sz="900" spc="-25" b="1">
                <a:solidFill>
                  <a:srgbClr val="52555A"/>
                </a:solidFill>
                <a:latin typeface="Calibri"/>
                <a:cs typeface="Calibri"/>
              </a:rPr>
              <a:t> </a:t>
            </a:r>
            <a:r>
              <a:rPr dirty="0" sz="900" spc="-20" b="1">
                <a:solidFill>
                  <a:srgbClr val="52555A"/>
                </a:solidFill>
                <a:latin typeface="Calibri"/>
                <a:cs typeface="Calibri"/>
              </a:rPr>
              <a:t>3006</a:t>
            </a:r>
            <a:endParaRPr sz="900">
              <a:latin typeface="Calibri"/>
              <a:cs typeface="Calibri"/>
            </a:endParaRPr>
          </a:p>
        </p:txBody>
      </p:sp>
      <p:sp>
        <p:nvSpPr>
          <p:cNvPr id="6" name="object 6"/>
          <p:cNvSpPr txBox="1">
            <a:spLocks noGrp="1"/>
          </p:cNvSpPr>
          <p:nvPr>
            <p:ph type="title"/>
          </p:nvPr>
        </p:nvSpPr>
        <p:spPr>
          <a:xfrm>
            <a:off x="1255055" y="1015667"/>
            <a:ext cx="7962900" cy="1366520"/>
          </a:xfrm>
          <a:prstGeom prst="rect"/>
        </p:spPr>
        <p:txBody>
          <a:bodyPr wrap="square" lIns="0" tIns="96520" rIns="0" bIns="0" rtlCol="0" vert="horz">
            <a:spAutoFit/>
          </a:bodyPr>
          <a:lstStyle/>
          <a:p>
            <a:pPr marL="12700" marR="5080">
              <a:lnSpc>
                <a:spcPts val="3300"/>
              </a:lnSpc>
              <a:spcBef>
                <a:spcPts val="760"/>
              </a:spcBef>
            </a:pPr>
            <a:r>
              <a:rPr dirty="0" sz="3300" spc="-235" b="1">
                <a:solidFill>
                  <a:srgbClr val="003BA4"/>
                </a:solidFill>
                <a:latin typeface="Trebuchet MS"/>
                <a:cs typeface="Trebuchet MS"/>
              </a:rPr>
              <a:t>LESSONS</a:t>
            </a:r>
            <a:r>
              <a:rPr dirty="0" sz="3300" spc="-400" b="1">
                <a:solidFill>
                  <a:srgbClr val="003BA4"/>
                </a:solidFill>
                <a:latin typeface="Trebuchet MS"/>
                <a:cs typeface="Trebuchet MS"/>
              </a:rPr>
              <a:t> </a:t>
            </a:r>
            <a:r>
              <a:rPr dirty="0" sz="3300" spc="-330" b="1">
                <a:solidFill>
                  <a:srgbClr val="003BA4"/>
                </a:solidFill>
                <a:latin typeface="Trebuchet MS"/>
                <a:cs typeface="Trebuchet MS"/>
              </a:rPr>
              <a:t>LEARNED</a:t>
            </a:r>
            <a:r>
              <a:rPr dirty="0" sz="3300" spc="-380" b="1">
                <a:solidFill>
                  <a:srgbClr val="003BA4"/>
                </a:solidFill>
                <a:latin typeface="Trebuchet MS"/>
                <a:cs typeface="Trebuchet MS"/>
              </a:rPr>
              <a:t> </a:t>
            </a:r>
            <a:r>
              <a:rPr dirty="0" sz="3300" spc="-300" b="1">
                <a:solidFill>
                  <a:srgbClr val="003BA4"/>
                </a:solidFill>
                <a:latin typeface="Trebuchet MS"/>
                <a:cs typeface="Trebuchet MS"/>
              </a:rPr>
              <a:t>FROM</a:t>
            </a:r>
            <a:r>
              <a:rPr dirty="0" sz="3300" spc="-360" b="1">
                <a:solidFill>
                  <a:srgbClr val="003BA4"/>
                </a:solidFill>
                <a:latin typeface="Trebuchet MS"/>
                <a:cs typeface="Trebuchet MS"/>
              </a:rPr>
              <a:t> </a:t>
            </a:r>
            <a:r>
              <a:rPr dirty="0" sz="3300" spc="-480" b="1">
                <a:solidFill>
                  <a:srgbClr val="003BA4"/>
                </a:solidFill>
                <a:latin typeface="Trebuchet MS"/>
                <a:cs typeface="Trebuchet MS"/>
              </a:rPr>
              <a:t>THE</a:t>
            </a:r>
            <a:r>
              <a:rPr dirty="0" sz="3300" spc="-365" b="1">
                <a:solidFill>
                  <a:srgbClr val="003BA4"/>
                </a:solidFill>
                <a:latin typeface="Trebuchet MS"/>
                <a:cs typeface="Trebuchet MS"/>
              </a:rPr>
              <a:t> </a:t>
            </a:r>
            <a:r>
              <a:rPr dirty="0" sz="3300" spc="-335" b="1">
                <a:solidFill>
                  <a:srgbClr val="003BA4"/>
                </a:solidFill>
                <a:latin typeface="Trebuchet MS"/>
                <a:cs typeface="Trebuchet MS"/>
              </a:rPr>
              <a:t>TRIPLE-</a:t>
            </a:r>
            <a:r>
              <a:rPr dirty="0" sz="3300" spc="-10" b="1">
                <a:solidFill>
                  <a:srgbClr val="003BA4"/>
                </a:solidFill>
                <a:latin typeface="Trebuchet MS"/>
                <a:cs typeface="Trebuchet MS"/>
              </a:rPr>
              <a:t>DEMIC: </a:t>
            </a:r>
            <a:r>
              <a:rPr dirty="0" sz="3300" spc="-475" b="1">
                <a:solidFill>
                  <a:srgbClr val="003BA4"/>
                </a:solidFill>
                <a:latin typeface="Trebuchet MS"/>
                <a:cs typeface="Trebuchet MS"/>
              </a:rPr>
              <a:t>THE</a:t>
            </a:r>
            <a:r>
              <a:rPr dirty="0" sz="3300" spc="-375" b="1">
                <a:solidFill>
                  <a:srgbClr val="003BA4"/>
                </a:solidFill>
                <a:latin typeface="Trebuchet MS"/>
                <a:cs typeface="Trebuchet MS"/>
              </a:rPr>
              <a:t> </a:t>
            </a:r>
            <a:r>
              <a:rPr dirty="0" sz="3300" spc="-185" b="1">
                <a:solidFill>
                  <a:srgbClr val="003BA4"/>
                </a:solidFill>
                <a:latin typeface="Trebuchet MS"/>
                <a:cs typeface="Trebuchet MS"/>
              </a:rPr>
              <a:t>CCMC</a:t>
            </a:r>
            <a:r>
              <a:rPr dirty="0" sz="3300" spc="-365" b="1">
                <a:solidFill>
                  <a:srgbClr val="003BA4"/>
                </a:solidFill>
                <a:latin typeface="Trebuchet MS"/>
                <a:cs typeface="Trebuchet MS"/>
              </a:rPr>
              <a:t> </a:t>
            </a:r>
            <a:r>
              <a:rPr dirty="0" sz="3300" spc="-280" b="1">
                <a:solidFill>
                  <a:srgbClr val="003BA4"/>
                </a:solidFill>
                <a:latin typeface="Trebuchet MS"/>
                <a:cs typeface="Trebuchet MS"/>
              </a:rPr>
              <a:t>EXPERIENCE</a:t>
            </a:r>
            <a:r>
              <a:rPr dirty="0" sz="3300" spc="-370" b="1">
                <a:solidFill>
                  <a:srgbClr val="003BA4"/>
                </a:solidFill>
                <a:latin typeface="Trebuchet MS"/>
                <a:cs typeface="Trebuchet MS"/>
              </a:rPr>
              <a:t> </a:t>
            </a:r>
            <a:r>
              <a:rPr dirty="0" sz="3300" spc="-350" b="1">
                <a:solidFill>
                  <a:srgbClr val="003BA4"/>
                </a:solidFill>
                <a:latin typeface="Trebuchet MS"/>
                <a:cs typeface="Trebuchet MS"/>
              </a:rPr>
              <a:t>AND</a:t>
            </a:r>
            <a:r>
              <a:rPr dirty="0" sz="3300" spc="-385" b="1">
                <a:solidFill>
                  <a:srgbClr val="003BA4"/>
                </a:solidFill>
                <a:latin typeface="Trebuchet MS"/>
                <a:cs typeface="Trebuchet MS"/>
              </a:rPr>
              <a:t> </a:t>
            </a:r>
            <a:r>
              <a:rPr dirty="0" sz="3300" spc="-475" b="1">
                <a:solidFill>
                  <a:srgbClr val="003BA4"/>
                </a:solidFill>
                <a:latin typeface="Trebuchet MS"/>
                <a:cs typeface="Trebuchet MS"/>
              </a:rPr>
              <a:t>THE</a:t>
            </a:r>
            <a:r>
              <a:rPr dirty="0" sz="3300" spc="-375" b="1">
                <a:solidFill>
                  <a:srgbClr val="003BA4"/>
                </a:solidFill>
                <a:latin typeface="Trebuchet MS"/>
                <a:cs typeface="Trebuchet MS"/>
              </a:rPr>
              <a:t> </a:t>
            </a:r>
            <a:r>
              <a:rPr dirty="0" sz="3300" spc="-325" b="1">
                <a:solidFill>
                  <a:srgbClr val="003BA4"/>
                </a:solidFill>
                <a:latin typeface="Trebuchet MS"/>
                <a:cs typeface="Trebuchet MS"/>
              </a:rPr>
              <a:t>CHALLENGES</a:t>
            </a:r>
            <a:r>
              <a:rPr dirty="0" sz="3300" spc="-370" b="1">
                <a:solidFill>
                  <a:srgbClr val="003BA4"/>
                </a:solidFill>
                <a:latin typeface="Trebuchet MS"/>
                <a:cs typeface="Trebuchet MS"/>
              </a:rPr>
              <a:t> </a:t>
            </a:r>
            <a:r>
              <a:rPr dirty="0" sz="3300" spc="-509" b="1">
                <a:solidFill>
                  <a:srgbClr val="003BA4"/>
                </a:solidFill>
                <a:latin typeface="Trebuchet MS"/>
                <a:cs typeface="Trebuchet MS"/>
              </a:rPr>
              <a:t>OF </a:t>
            </a:r>
            <a:r>
              <a:rPr dirty="0" sz="3300" spc="-270" b="1">
                <a:solidFill>
                  <a:srgbClr val="003BA4"/>
                </a:solidFill>
                <a:latin typeface="Trebuchet MS"/>
                <a:cs typeface="Trebuchet MS"/>
              </a:rPr>
              <a:t>MANAGING</a:t>
            </a:r>
            <a:r>
              <a:rPr dirty="0" sz="3300" spc="-380" b="1">
                <a:solidFill>
                  <a:srgbClr val="003BA4"/>
                </a:solidFill>
                <a:latin typeface="Trebuchet MS"/>
                <a:cs typeface="Trebuchet MS"/>
              </a:rPr>
              <a:t> </a:t>
            </a:r>
            <a:r>
              <a:rPr dirty="0" sz="3300" spc="-420" b="1">
                <a:solidFill>
                  <a:srgbClr val="003BA4"/>
                </a:solidFill>
                <a:latin typeface="Trebuchet MS"/>
                <a:cs typeface="Trebuchet MS"/>
              </a:rPr>
              <a:t>A</a:t>
            </a:r>
            <a:r>
              <a:rPr dirty="0" sz="3300" spc="-355" b="1">
                <a:solidFill>
                  <a:srgbClr val="003BA4"/>
                </a:solidFill>
                <a:latin typeface="Trebuchet MS"/>
                <a:cs typeface="Trebuchet MS"/>
              </a:rPr>
              <a:t> </a:t>
            </a:r>
            <a:r>
              <a:rPr dirty="0" sz="3300" spc="-290" b="1">
                <a:solidFill>
                  <a:srgbClr val="003BA4"/>
                </a:solidFill>
                <a:latin typeface="Trebuchet MS"/>
                <a:cs typeface="Trebuchet MS"/>
              </a:rPr>
              <a:t>PEDIATRIC</a:t>
            </a:r>
            <a:r>
              <a:rPr dirty="0" sz="3300" spc="-390" b="1">
                <a:solidFill>
                  <a:srgbClr val="003BA4"/>
                </a:solidFill>
                <a:latin typeface="Trebuchet MS"/>
                <a:cs typeface="Trebuchet MS"/>
              </a:rPr>
              <a:t> </a:t>
            </a:r>
            <a:r>
              <a:rPr dirty="0" sz="3300" spc="-320" b="1">
                <a:solidFill>
                  <a:srgbClr val="003BA4"/>
                </a:solidFill>
                <a:latin typeface="Trebuchet MS"/>
                <a:cs typeface="Trebuchet MS"/>
              </a:rPr>
              <a:t>RESPIRATORY</a:t>
            </a:r>
            <a:r>
              <a:rPr dirty="0" sz="3300" spc="-390" b="1">
                <a:solidFill>
                  <a:srgbClr val="003BA4"/>
                </a:solidFill>
                <a:latin typeface="Trebuchet MS"/>
                <a:cs typeface="Trebuchet MS"/>
              </a:rPr>
              <a:t> </a:t>
            </a:r>
            <a:r>
              <a:rPr dirty="0" sz="3300" spc="-10" b="1">
                <a:solidFill>
                  <a:srgbClr val="003BA4"/>
                </a:solidFill>
                <a:latin typeface="Trebuchet MS"/>
                <a:cs typeface="Trebuchet MS"/>
              </a:rPr>
              <a:t>SURGE</a:t>
            </a:r>
            <a:endParaRPr sz="3300">
              <a:latin typeface="Trebuchet MS"/>
              <a:cs typeface="Trebuchet MS"/>
            </a:endParaRPr>
          </a:p>
        </p:txBody>
      </p:sp>
      <p:sp>
        <p:nvSpPr>
          <p:cNvPr id="7" name="object 7" descr=""/>
          <p:cNvSpPr txBox="1"/>
          <p:nvPr/>
        </p:nvSpPr>
        <p:spPr>
          <a:xfrm>
            <a:off x="6230938" y="3581992"/>
            <a:ext cx="5499735" cy="1365885"/>
          </a:xfrm>
          <a:prstGeom prst="rect">
            <a:avLst/>
          </a:prstGeom>
        </p:spPr>
        <p:txBody>
          <a:bodyPr wrap="square" lIns="0" tIns="12065" rIns="0" bIns="0" rtlCol="0" vert="horz">
            <a:spAutoFit/>
          </a:bodyPr>
          <a:lstStyle/>
          <a:p>
            <a:pPr marL="12700" marR="5080" indent="-635">
              <a:lnSpc>
                <a:spcPct val="100000"/>
              </a:lnSpc>
              <a:spcBef>
                <a:spcPts val="95"/>
              </a:spcBef>
            </a:pPr>
            <a:r>
              <a:rPr dirty="0" sz="2200">
                <a:solidFill>
                  <a:srgbClr val="52555A"/>
                </a:solidFill>
                <a:latin typeface="Georgia"/>
                <a:cs typeface="Georgia"/>
              </a:rPr>
              <a:t>Matthew</a:t>
            </a:r>
            <a:r>
              <a:rPr dirty="0" sz="2200" spc="-25">
                <a:solidFill>
                  <a:srgbClr val="52555A"/>
                </a:solidFill>
                <a:latin typeface="Georgia"/>
                <a:cs typeface="Georgia"/>
              </a:rPr>
              <a:t> </a:t>
            </a:r>
            <a:r>
              <a:rPr dirty="0" sz="2200">
                <a:solidFill>
                  <a:srgbClr val="52555A"/>
                </a:solidFill>
                <a:latin typeface="Georgia"/>
                <a:cs typeface="Georgia"/>
              </a:rPr>
              <a:t>Harris</a:t>
            </a:r>
            <a:r>
              <a:rPr dirty="0" sz="2200" spc="-45">
                <a:solidFill>
                  <a:srgbClr val="52555A"/>
                </a:solidFill>
                <a:latin typeface="Georgia"/>
                <a:cs typeface="Georgia"/>
              </a:rPr>
              <a:t> </a:t>
            </a:r>
            <a:r>
              <a:rPr dirty="0" sz="2200">
                <a:solidFill>
                  <a:srgbClr val="52555A"/>
                </a:solidFill>
                <a:latin typeface="Georgia"/>
                <a:cs typeface="Georgia"/>
              </a:rPr>
              <a:t>MD,</a:t>
            </a:r>
            <a:r>
              <a:rPr dirty="0" sz="2200" spc="-50">
                <a:solidFill>
                  <a:srgbClr val="52555A"/>
                </a:solidFill>
                <a:latin typeface="Georgia"/>
                <a:cs typeface="Georgia"/>
              </a:rPr>
              <a:t> </a:t>
            </a:r>
            <a:r>
              <a:rPr dirty="0" sz="2200">
                <a:solidFill>
                  <a:srgbClr val="52555A"/>
                </a:solidFill>
                <a:latin typeface="Georgia"/>
                <a:cs typeface="Georgia"/>
              </a:rPr>
              <a:t>FAAP,</a:t>
            </a:r>
            <a:r>
              <a:rPr dirty="0" sz="2200" spc="-60">
                <a:solidFill>
                  <a:srgbClr val="52555A"/>
                </a:solidFill>
                <a:latin typeface="Georgia"/>
                <a:cs typeface="Georgia"/>
              </a:rPr>
              <a:t> </a:t>
            </a:r>
            <a:r>
              <a:rPr dirty="0" sz="2200">
                <a:solidFill>
                  <a:srgbClr val="52555A"/>
                </a:solidFill>
                <a:latin typeface="Georgia"/>
                <a:cs typeface="Georgia"/>
              </a:rPr>
              <a:t>FAEMS,</a:t>
            </a:r>
            <a:r>
              <a:rPr dirty="0" sz="2200" spc="-70">
                <a:solidFill>
                  <a:srgbClr val="52555A"/>
                </a:solidFill>
                <a:latin typeface="Georgia"/>
                <a:cs typeface="Georgia"/>
              </a:rPr>
              <a:t> </a:t>
            </a:r>
            <a:r>
              <a:rPr dirty="0" sz="2200" spc="-25">
                <a:solidFill>
                  <a:srgbClr val="52555A"/>
                </a:solidFill>
                <a:latin typeface="Georgia"/>
                <a:cs typeface="Georgia"/>
              </a:rPr>
              <a:t>EMT-</a:t>
            </a:r>
            <a:r>
              <a:rPr dirty="0" sz="2200" spc="-50">
                <a:solidFill>
                  <a:srgbClr val="52555A"/>
                </a:solidFill>
                <a:latin typeface="Georgia"/>
                <a:cs typeface="Georgia"/>
              </a:rPr>
              <a:t>P </a:t>
            </a:r>
            <a:r>
              <a:rPr dirty="0" sz="2200">
                <a:solidFill>
                  <a:srgbClr val="52555A"/>
                </a:solidFill>
                <a:latin typeface="Georgia"/>
                <a:cs typeface="Georgia"/>
              </a:rPr>
              <a:t>Medical</a:t>
            </a:r>
            <a:r>
              <a:rPr dirty="0" sz="2200" spc="-85">
                <a:solidFill>
                  <a:srgbClr val="52555A"/>
                </a:solidFill>
                <a:latin typeface="Georgia"/>
                <a:cs typeface="Georgia"/>
              </a:rPr>
              <a:t> </a:t>
            </a:r>
            <a:r>
              <a:rPr dirty="0" sz="2200">
                <a:solidFill>
                  <a:srgbClr val="52555A"/>
                </a:solidFill>
                <a:latin typeface="Georgia"/>
                <a:cs typeface="Georgia"/>
              </a:rPr>
              <a:t>Director,</a:t>
            </a:r>
            <a:r>
              <a:rPr dirty="0" sz="2200" spc="-95">
                <a:solidFill>
                  <a:srgbClr val="52555A"/>
                </a:solidFill>
                <a:latin typeface="Georgia"/>
                <a:cs typeface="Georgia"/>
              </a:rPr>
              <a:t> </a:t>
            </a:r>
            <a:r>
              <a:rPr dirty="0" sz="2200">
                <a:solidFill>
                  <a:srgbClr val="52555A"/>
                </a:solidFill>
                <a:latin typeface="Georgia"/>
                <a:cs typeface="Georgia"/>
              </a:rPr>
              <a:t>Clinical</a:t>
            </a:r>
            <a:r>
              <a:rPr dirty="0" sz="2200" spc="-80">
                <a:solidFill>
                  <a:srgbClr val="52555A"/>
                </a:solidFill>
                <a:latin typeface="Georgia"/>
                <a:cs typeface="Georgia"/>
              </a:rPr>
              <a:t> </a:t>
            </a:r>
            <a:r>
              <a:rPr dirty="0" sz="2200" spc="-10">
                <a:solidFill>
                  <a:srgbClr val="52555A"/>
                </a:solidFill>
                <a:latin typeface="Georgia"/>
                <a:cs typeface="Georgia"/>
              </a:rPr>
              <a:t>Preparedness </a:t>
            </a:r>
            <a:r>
              <a:rPr dirty="0" sz="2200">
                <a:solidFill>
                  <a:srgbClr val="52555A"/>
                </a:solidFill>
                <a:latin typeface="Georgia"/>
                <a:cs typeface="Georgia"/>
              </a:rPr>
              <a:t>Cohen</a:t>
            </a:r>
            <a:r>
              <a:rPr dirty="0" sz="2200" spc="-90">
                <a:solidFill>
                  <a:srgbClr val="52555A"/>
                </a:solidFill>
                <a:latin typeface="Georgia"/>
                <a:cs typeface="Georgia"/>
              </a:rPr>
              <a:t> </a:t>
            </a:r>
            <a:r>
              <a:rPr dirty="0" sz="2200">
                <a:solidFill>
                  <a:srgbClr val="52555A"/>
                </a:solidFill>
                <a:latin typeface="Georgia"/>
                <a:cs typeface="Georgia"/>
              </a:rPr>
              <a:t>Children's</a:t>
            </a:r>
            <a:r>
              <a:rPr dirty="0" sz="2200" spc="-80">
                <a:solidFill>
                  <a:srgbClr val="52555A"/>
                </a:solidFill>
                <a:latin typeface="Georgia"/>
                <a:cs typeface="Georgia"/>
              </a:rPr>
              <a:t> </a:t>
            </a:r>
            <a:r>
              <a:rPr dirty="0" sz="2200">
                <a:solidFill>
                  <a:srgbClr val="52555A"/>
                </a:solidFill>
                <a:latin typeface="Georgia"/>
                <a:cs typeface="Georgia"/>
              </a:rPr>
              <a:t>Medical</a:t>
            </a:r>
            <a:r>
              <a:rPr dirty="0" sz="2200" spc="-65">
                <a:solidFill>
                  <a:srgbClr val="52555A"/>
                </a:solidFill>
                <a:latin typeface="Georgia"/>
                <a:cs typeface="Georgia"/>
              </a:rPr>
              <a:t> </a:t>
            </a:r>
            <a:r>
              <a:rPr dirty="0" sz="2200" spc="-10">
                <a:solidFill>
                  <a:srgbClr val="52555A"/>
                </a:solidFill>
                <a:latin typeface="Georgia"/>
                <a:cs typeface="Georgia"/>
              </a:rPr>
              <a:t>Center</a:t>
            </a:r>
            <a:endParaRPr sz="2200">
              <a:latin typeface="Georgia"/>
              <a:cs typeface="Georgia"/>
            </a:endParaRPr>
          </a:p>
          <a:p>
            <a:pPr marL="12700">
              <a:lnSpc>
                <a:spcPts val="2640"/>
              </a:lnSpc>
            </a:pPr>
            <a:r>
              <a:rPr dirty="0" sz="2200">
                <a:solidFill>
                  <a:srgbClr val="52555A"/>
                </a:solidFill>
                <a:latin typeface="Georgia"/>
                <a:cs typeface="Georgia"/>
              </a:rPr>
              <a:t>Northwell</a:t>
            </a:r>
            <a:r>
              <a:rPr dirty="0" sz="2200" spc="-80">
                <a:solidFill>
                  <a:srgbClr val="52555A"/>
                </a:solidFill>
                <a:latin typeface="Georgia"/>
                <a:cs typeface="Georgia"/>
              </a:rPr>
              <a:t> </a:t>
            </a:r>
            <a:r>
              <a:rPr dirty="0" sz="2200" spc="-10">
                <a:solidFill>
                  <a:srgbClr val="52555A"/>
                </a:solidFill>
                <a:latin typeface="Georgia"/>
                <a:cs typeface="Georgia"/>
              </a:rPr>
              <a:t>Health</a:t>
            </a:r>
            <a:endParaRPr sz="2200">
              <a:latin typeface="Georgia"/>
              <a:cs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Space...</a:t>
            </a:r>
            <a:r>
              <a:rPr dirty="0" spc="-70"/>
              <a:t> </a:t>
            </a:r>
            <a:r>
              <a:rPr dirty="0"/>
              <a:t>Where</a:t>
            </a:r>
            <a:r>
              <a:rPr dirty="0" spc="-60"/>
              <a:t> </a:t>
            </a:r>
            <a:r>
              <a:rPr dirty="0"/>
              <a:t>do</a:t>
            </a:r>
            <a:r>
              <a:rPr dirty="0" spc="-35"/>
              <a:t> </a:t>
            </a:r>
            <a:r>
              <a:rPr dirty="0"/>
              <a:t>we</a:t>
            </a:r>
            <a:r>
              <a:rPr dirty="0" spc="-40"/>
              <a:t> </a:t>
            </a:r>
            <a:r>
              <a:rPr dirty="0"/>
              <a:t>put</a:t>
            </a:r>
            <a:r>
              <a:rPr dirty="0" spc="-40"/>
              <a:t> </a:t>
            </a:r>
            <a:r>
              <a:rPr dirty="0"/>
              <a:t>the</a:t>
            </a:r>
            <a:r>
              <a:rPr dirty="0" spc="-50"/>
              <a:t> </a:t>
            </a:r>
            <a:r>
              <a:rPr dirty="0" spc="-10"/>
              <a:t>patients?</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0d66ee3d451f44fe"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226496" y="1568109"/>
            <a:ext cx="5601335" cy="4061460"/>
          </a:xfrm>
          <a:prstGeom prst="rect">
            <a:avLst/>
          </a:prstGeom>
        </p:spPr>
        <p:txBody>
          <a:bodyPr wrap="square" lIns="0" tIns="12065" rIns="0" bIns="0" rtlCol="0" vert="horz">
            <a:spAutoFit/>
          </a:bodyPr>
          <a:lstStyle/>
          <a:p>
            <a:pPr marL="12700">
              <a:lnSpc>
                <a:spcPts val="3340"/>
              </a:lnSpc>
              <a:spcBef>
                <a:spcPts val="95"/>
              </a:spcBef>
            </a:pPr>
            <a:r>
              <a:rPr dirty="0" u="sng" sz="2800" b="1">
                <a:solidFill>
                  <a:srgbClr val="292B2C"/>
                </a:solidFill>
                <a:uFill>
                  <a:solidFill>
                    <a:srgbClr val="292B2C"/>
                  </a:solidFill>
                </a:uFill>
                <a:latin typeface="Calibri"/>
                <a:cs typeface="Calibri"/>
              </a:rPr>
              <a:t>Emergency</a:t>
            </a:r>
            <a:r>
              <a:rPr dirty="0" u="sng" sz="2800" spc="-155"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Department</a:t>
            </a:r>
            <a:endParaRPr sz="2800">
              <a:latin typeface="Calibri"/>
              <a:cs typeface="Calibri"/>
            </a:endParaRPr>
          </a:p>
          <a:p>
            <a:pPr marL="469900" marR="293370" indent="-457834">
              <a:lnSpc>
                <a:spcPts val="3030"/>
              </a:lnSpc>
              <a:spcBef>
                <a:spcPts val="355"/>
              </a:spcBef>
              <a:buFont typeface="Arial MT"/>
              <a:buChar char="•"/>
              <a:tabLst>
                <a:tab pos="469900" algn="l"/>
              </a:tabLst>
            </a:pPr>
            <a:r>
              <a:rPr dirty="0" sz="2800" b="1">
                <a:solidFill>
                  <a:srgbClr val="292B2C"/>
                </a:solidFill>
                <a:latin typeface="Calibri"/>
                <a:cs typeface="Calibri"/>
              </a:rPr>
              <a:t>Challenges</a:t>
            </a:r>
            <a:r>
              <a:rPr dirty="0" sz="2800" spc="-35" b="1">
                <a:solidFill>
                  <a:srgbClr val="292B2C"/>
                </a:solidFill>
                <a:latin typeface="Calibri"/>
                <a:cs typeface="Calibri"/>
              </a:rPr>
              <a:t> </a:t>
            </a:r>
            <a:r>
              <a:rPr dirty="0" sz="2800" b="1">
                <a:solidFill>
                  <a:srgbClr val="292B2C"/>
                </a:solidFill>
                <a:latin typeface="Calibri"/>
                <a:cs typeface="Calibri"/>
              </a:rPr>
              <a:t>of</a:t>
            </a:r>
            <a:r>
              <a:rPr dirty="0" sz="2800" spc="-65" b="1">
                <a:solidFill>
                  <a:srgbClr val="292B2C"/>
                </a:solidFill>
                <a:latin typeface="Calibri"/>
                <a:cs typeface="Calibri"/>
              </a:rPr>
              <a:t> </a:t>
            </a:r>
            <a:r>
              <a:rPr dirty="0" sz="2800" b="1">
                <a:solidFill>
                  <a:srgbClr val="292B2C"/>
                </a:solidFill>
                <a:latin typeface="Calibri"/>
                <a:cs typeface="Calibri"/>
              </a:rPr>
              <a:t>a</a:t>
            </a:r>
            <a:r>
              <a:rPr dirty="0" sz="2800" spc="-50" b="1">
                <a:solidFill>
                  <a:srgbClr val="292B2C"/>
                </a:solidFill>
                <a:latin typeface="Calibri"/>
                <a:cs typeface="Calibri"/>
              </a:rPr>
              <a:t> </a:t>
            </a:r>
            <a:r>
              <a:rPr dirty="0" sz="2800" b="1">
                <a:solidFill>
                  <a:srgbClr val="292B2C"/>
                </a:solidFill>
                <a:latin typeface="Calibri"/>
                <a:cs typeface="Calibri"/>
              </a:rPr>
              <a:t>HUGE</a:t>
            </a:r>
            <a:r>
              <a:rPr dirty="0" sz="2800" spc="-50" b="1">
                <a:solidFill>
                  <a:srgbClr val="292B2C"/>
                </a:solidFill>
                <a:latin typeface="Calibri"/>
                <a:cs typeface="Calibri"/>
              </a:rPr>
              <a:t> </a:t>
            </a:r>
            <a:r>
              <a:rPr dirty="0" sz="2800" b="1">
                <a:solidFill>
                  <a:srgbClr val="292B2C"/>
                </a:solidFill>
                <a:latin typeface="Calibri"/>
                <a:cs typeface="Calibri"/>
              </a:rPr>
              <a:t>increase</a:t>
            </a:r>
            <a:r>
              <a:rPr dirty="0" sz="2800" spc="-35" b="1">
                <a:solidFill>
                  <a:srgbClr val="292B2C"/>
                </a:solidFill>
                <a:latin typeface="Calibri"/>
                <a:cs typeface="Calibri"/>
              </a:rPr>
              <a:t> </a:t>
            </a:r>
            <a:r>
              <a:rPr dirty="0" sz="2800" spc="-25" b="1">
                <a:solidFill>
                  <a:srgbClr val="292B2C"/>
                </a:solidFill>
                <a:latin typeface="Calibri"/>
                <a:cs typeface="Calibri"/>
              </a:rPr>
              <a:t>in </a:t>
            </a:r>
            <a:r>
              <a:rPr dirty="0" sz="2800" spc="-10" b="1">
                <a:solidFill>
                  <a:srgbClr val="292B2C"/>
                </a:solidFill>
                <a:latin typeface="Calibri"/>
                <a:cs typeface="Calibri"/>
              </a:rPr>
              <a:t>emergency</a:t>
            </a:r>
            <a:r>
              <a:rPr dirty="0" sz="2800" spc="-114" b="1">
                <a:solidFill>
                  <a:srgbClr val="292B2C"/>
                </a:solidFill>
                <a:latin typeface="Calibri"/>
                <a:cs typeface="Calibri"/>
              </a:rPr>
              <a:t> </a:t>
            </a:r>
            <a:r>
              <a:rPr dirty="0" sz="2800" b="1">
                <a:solidFill>
                  <a:srgbClr val="292B2C"/>
                </a:solidFill>
                <a:latin typeface="Calibri"/>
                <a:cs typeface="Calibri"/>
              </a:rPr>
              <a:t>department</a:t>
            </a:r>
            <a:r>
              <a:rPr dirty="0" sz="2800" spc="-114" b="1">
                <a:solidFill>
                  <a:srgbClr val="292B2C"/>
                </a:solidFill>
                <a:latin typeface="Calibri"/>
                <a:cs typeface="Calibri"/>
              </a:rPr>
              <a:t> </a:t>
            </a:r>
            <a:r>
              <a:rPr dirty="0" sz="2800" spc="-10" b="1">
                <a:solidFill>
                  <a:srgbClr val="292B2C"/>
                </a:solidFill>
                <a:latin typeface="Calibri"/>
                <a:cs typeface="Calibri"/>
              </a:rPr>
              <a:t>volume</a:t>
            </a:r>
            <a:endParaRPr sz="2800">
              <a:latin typeface="Calibri"/>
              <a:cs typeface="Calibri"/>
            </a:endParaRPr>
          </a:p>
          <a:p>
            <a:pPr marL="469900" marR="197485" indent="-457834">
              <a:lnSpc>
                <a:spcPts val="3030"/>
              </a:lnSpc>
              <a:spcBef>
                <a:spcPts val="290"/>
              </a:spcBef>
              <a:buFont typeface="Arial MT"/>
              <a:buChar char="•"/>
              <a:tabLst>
                <a:tab pos="469900" algn="l"/>
              </a:tabLst>
            </a:pPr>
            <a:r>
              <a:rPr dirty="0" sz="2800" b="1">
                <a:solidFill>
                  <a:srgbClr val="292B2C"/>
                </a:solidFill>
                <a:latin typeface="Calibri"/>
                <a:cs typeface="Calibri"/>
              </a:rPr>
              <a:t>Increased</a:t>
            </a:r>
            <a:r>
              <a:rPr dirty="0" sz="2800" spc="-25" b="1">
                <a:solidFill>
                  <a:srgbClr val="292B2C"/>
                </a:solidFill>
                <a:latin typeface="Calibri"/>
                <a:cs typeface="Calibri"/>
              </a:rPr>
              <a:t> </a:t>
            </a:r>
            <a:r>
              <a:rPr dirty="0" sz="2800" b="1">
                <a:solidFill>
                  <a:srgbClr val="292B2C"/>
                </a:solidFill>
                <a:latin typeface="Calibri"/>
                <a:cs typeface="Calibri"/>
              </a:rPr>
              <a:t>number</a:t>
            </a:r>
            <a:r>
              <a:rPr dirty="0" sz="2800" spc="-40" b="1">
                <a:solidFill>
                  <a:srgbClr val="292B2C"/>
                </a:solidFill>
                <a:latin typeface="Calibri"/>
                <a:cs typeface="Calibri"/>
              </a:rPr>
              <a:t> </a:t>
            </a:r>
            <a:r>
              <a:rPr dirty="0" sz="2800" b="1">
                <a:solidFill>
                  <a:srgbClr val="292B2C"/>
                </a:solidFill>
                <a:latin typeface="Calibri"/>
                <a:cs typeface="Calibri"/>
              </a:rPr>
              <a:t>of</a:t>
            </a:r>
            <a:r>
              <a:rPr dirty="0" sz="2800" spc="-50" b="1">
                <a:solidFill>
                  <a:srgbClr val="292B2C"/>
                </a:solidFill>
                <a:latin typeface="Calibri"/>
                <a:cs typeface="Calibri"/>
              </a:rPr>
              <a:t> </a:t>
            </a:r>
            <a:r>
              <a:rPr dirty="0" sz="2800" b="1">
                <a:solidFill>
                  <a:srgbClr val="292B2C"/>
                </a:solidFill>
                <a:latin typeface="Calibri"/>
                <a:cs typeface="Calibri"/>
              </a:rPr>
              <a:t>ED</a:t>
            </a:r>
            <a:r>
              <a:rPr dirty="0" sz="2800" spc="-60" b="1">
                <a:solidFill>
                  <a:srgbClr val="292B2C"/>
                </a:solidFill>
                <a:latin typeface="Calibri"/>
                <a:cs typeface="Calibri"/>
              </a:rPr>
              <a:t> </a:t>
            </a:r>
            <a:r>
              <a:rPr dirty="0" sz="2800" spc="-10" b="1">
                <a:solidFill>
                  <a:srgbClr val="292B2C"/>
                </a:solidFill>
                <a:latin typeface="Calibri"/>
                <a:cs typeface="Calibri"/>
              </a:rPr>
              <a:t>boarders </a:t>
            </a:r>
            <a:r>
              <a:rPr dirty="0" sz="2800" b="1">
                <a:solidFill>
                  <a:srgbClr val="292B2C"/>
                </a:solidFill>
                <a:latin typeface="Calibri"/>
                <a:cs typeface="Calibri"/>
              </a:rPr>
              <a:t>limits</a:t>
            </a:r>
            <a:r>
              <a:rPr dirty="0" sz="2800" spc="-40" b="1">
                <a:solidFill>
                  <a:srgbClr val="292B2C"/>
                </a:solidFill>
                <a:latin typeface="Calibri"/>
                <a:cs typeface="Calibri"/>
              </a:rPr>
              <a:t> </a:t>
            </a:r>
            <a:r>
              <a:rPr dirty="0" sz="2800" b="1">
                <a:solidFill>
                  <a:srgbClr val="292B2C"/>
                </a:solidFill>
                <a:latin typeface="Calibri"/>
                <a:cs typeface="Calibri"/>
              </a:rPr>
              <a:t>space</a:t>
            </a:r>
            <a:r>
              <a:rPr dirty="0" sz="2800" spc="-45" b="1">
                <a:solidFill>
                  <a:srgbClr val="292B2C"/>
                </a:solidFill>
                <a:latin typeface="Calibri"/>
                <a:cs typeface="Calibri"/>
              </a:rPr>
              <a:t> </a:t>
            </a:r>
            <a:r>
              <a:rPr dirty="0" sz="2800" b="1">
                <a:solidFill>
                  <a:srgbClr val="292B2C"/>
                </a:solidFill>
                <a:latin typeface="Calibri"/>
                <a:cs typeface="Calibri"/>
              </a:rPr>
              <a:t>to</a:t>
            </a:r>
            <a:r>
              <a:rPr dirty="0" sz="2800" spc="-50" b="1">
                <a:solidFill>
                  <a:srgbClr val="292B2C"/>
                </a:solidFill>
                <a:latin typeface="Calibri"/>
                <a:cs typeface="Calibri"/>
              </a:rPr>
              <a:t> </a:t>
            </a:r>
            <a:r>
              <a:rPr dirty="0" sz="2800" b="1">
                <a:solidFill>
                  <a:srgbClr val="292B2C"/>
                </a:solidFill>
                <a:latin typeface="Calibri"/>
                <a:cs typeface="Calibri"/>
              </a:rPr>
              <a:t>see</a:t>
            </a:r>
            <a:r>
              <a:rPr dirty="0" sz="2800" spc="-45" b="1">
                <a:solidFill>
                  <a:srgbClr val="292B2C"/>
                </a:solidFill>
                <a:latin typeface="Calibri"/>
                <a:cs typeface="Calibri"/>
              </a:rPr>
              <a:t> </a:t>
            </a:r>
            <a:r>
              <a:rPr dirty="0" sz="2800" b="1">
                <a:solidFill>
                  <a:srgbClr val="292B2C"/>
                </a:solidFill>
                <a:latin typeface="Calibri"/>
                <a:cs typeface="Calibri"/>
              </a:rPr>
              <a:t>new</a:t>
            </a:r>
            <a:r>
              <a:rPr dirty="0" sz="2800" spc="-35" b="1">
                <a:solidFill>
                  <a:srgbClr val="292B2C"/>
                </a:solidFill>
                <a:latin typeface="Calibri"/>
                <a:cs typeface="Calibri"/>
              </a:rPr>
              <a:t> </a:t>
            </a:r>
            <a:r>
              <a:rPr dirty="0" sz="2800" spc="-10" b="1">
                <a:solidFill>
                  <a:srgbClr val="292B2C"/>
                </a:solidFill>
                <a:latin typeface="Calibri"/>
                <a:cs typeface="Calibri"/>
              </a:rPr>
              <a:t>patients</a:t>
            </a:r>
            <a:endParaRPr sz="2800">
              <a:latin typeface="Calibri"/>
              <a:cs typeface="Calibri"/>
            </a:endParaRPr>
          </a:p>
          <a:p>
            <a:pPr marL="469900" marR="5080" indent="-457834">
              <a:lnSpc>
                <a:spcPts val="3030"/>
              </a:lnSpc>
              <a:spcBef>
                <a:spcPts val="290"/>
              </a:spcBef>
              <a:buFont typeface="Arial MT"/>
              <a:buChar char="•"/>
              <a:tabLst>
                <a:tab pos="469900" algn="l"/>
              </a:tabLst>
            </a:pPr>
            <a:r>
              <a:rPr dirty="0" sz="2800" b="1">
                <a:solidFill>
                  <a:srgbClr val="292B2C"/>
                </a:solidFill>
                <a:latin typeface="Calibri"/>
                <a:cs typeface="Calibri"/>
              </a:rPr>
              <a:t>High</a:t>
            </a:r>
            <a:r>
              <a:rPr dirty="0" sz="2800" spc="-40" b="1">
                <a:solidFill>
                  <a:srgbClr val="292B2C"/>
                </a:solidFill>
                <a:latin typeface="Calibri"/>
                <a:cs typeface="Calibri"/>
              </a:rPr>
              <a:t> </a:t>
            </a:r>
            <a:r>
              <a:rPr dirty="0" sz="2800" b="1">
                <a:solidFill>
                  <a:srgbClr val="292B2C"/>
                </a:solidFill>
                <a:latin typeface="Calibri"/>
                <a:cs typeface="Calibri"/>
              </a:rPr>
              <a:t>acuity</a:t>
            </a:r>
            <a:r>
              <a:rPr dirty="0" sz="2800" spc="-45" b="1">
                <a:solidFill>
                  <a:srgbClr val="292B2C"/>
                </a:solidFill>
                <a:latin typeface="Calibri"/>
                <a:cs typeface="Calibri"/>
              </a:rPr>
              <a:t> </a:t>
            </a:r>
            <a:r>
              <a:rPr dirty="0" sz="2800" b="1">
                <a:solidFill>
                  <a:srgbClr val="292B2C"/>
                </a:solidFill>
                <a:latin typeface="Calibri"/>
                <a:cs typeface="Calibri"/>
              </a:rPr>
              <a:t>spaces</a:t>
            </a:r>
            <a:r>
              <a:rPr dirty="0" sz="2800" spc="-35" b="1">
                <a:solidFill>
                  <a:srgbClr val="292B2C"/>
                </a:solidFill>
                <a:latin typeface="Calibri"/>
                <a:cs typeface="Calibri"/>
              </a:rPr>
              <a:t> </a:t>
            </a:r>
            <a:r>
              <a:rPr dirty="0" sz="2800" b="1">
                <a:solidFill>
                  <a:srgbClr val="292B2C"/>
                </a:solidFill>
                <a:latin typeface="Calibri"/>
                <a:cs typeface="Calibri"/>
              </a:rPr>
              <a:t>needed</a:t>
            </a:r>
            <a:r>
              <a:rPr dirty="0" sz="2800" spc="-30" b="1">
                <a:solidFill>
                  <a:srgbClr val="292B2C"/>
                </a:solidFill>
                <a:latin typeface="Calibri"/>
                <a:cs typeface="Calibri"/>
              </a:rPr>
              <a:t> </a:t>
            </a:r>
            <a:r>
              <a:rPr dirty="0" sz="2800" b="1">
                <a:solidFill>
                  <a:srgbClr val="292B2C"/>
                </a:solidFill>
                <a:latin typeface="Calibri"/>
                <a:cs typeface="Calibri"/>
              </a:rPr>
              <a:t>for</a:t>
            </a:r>
            <a:r>
              <a:rPr dirty="0" sz="2800" spc="-40" b="1">
                <a:solidFill>
                  <a:srgbClr val="292B2C"/>
                </a:solidFill>
                <a:latin typeface="Calibri"/>
                <a:cs typeface="Calibri"/>
              </a:rPr>
              <a:t> </a:t>
            </a:r>
            <a:r>
              <a:rPr dirty="0" sz="2800" spc="-20" b="1">
                <a:solidFill>
                  <a:srgbClr val="292B2C"/>
                </a:solidFill>
                <a:latin typeface="Calibri"/>
                <a:cs typeface="Calibri"/>
              </a:rPr>
              <a:t>high </a:t>
            </a:r>
            <a:r>
              <a:rPr dirty="0" sz="2800" b="1">
                <a:solidFill>
                  <a:srgbClr val="292B2C"/>
                </a:solidFill>
                <a:latin typeface="Calibri"/>
                <a:cs typeface="Calibri"/>
              </a:rPr>
              <a:t>acuity</a:t>
            </a:r>
            <a:r>
              <a:rPr dirty="0" sz="2800" spc="-65" b="1">
                <a:solidFill>
                  <a:srgbClr val="292B2C"/>
                </a:solidFill>
                <a:latin typeface="Calibri"/>
                <a:cs typeface="Calibri"/>
              </a:rPr>
              <a:t> </a:t>
            </a:r>
            <a:r>
              <a:rPr dirty="0" sz="2800" spc="-10" b="1">
                <a:solidFill>
                  <a:srgbClr val="292B2C"/>
                </a:solidFill>
                <a:latin typeface="Calibri"/>
                <a:cs typeface="Calibri"/>
              </a:rPr>
              <a:t>patients</a:t>
            </a:r>
            <a:endParaRPr sz="2800">
              <a:latin typeface="Calibri"/>
              <a:cs typeface="Calibri"/>
            </a:endParaRPr>
          </a:p>
          <a:p>
            <a:pPr marL="469900" marR="636905" indent="-457834">
              <a:lnSpc>
                <a:spcPts val="3030"/>
              </a:lnSpc>
              <a:spcBef>
                <a:spcPts val="290"/>
              </a:spcBef>
              <a:buFont typeface="Arial MT"/>
              <a:buChar char="•"/>
              <a:tabLst>
                <a:tab pos="469900" algn="l"/>
              </a:tabLst>
            </a:pPr>
            <a:r>
              <a:rPr dirty="0" sz="2800" b="1">
                <a:solidFill>
                  <a:srgbClr val="292B2C"/>
                </a:solidFill>
                <a:latin typeface="Calibri"/>
                <a:cs typeface="Calibri"/>
              </a:rPr>
              <a:t>Lack</a:t>
            </a:r>
            <a:r>
              <a:rPr dirty="0" sz="2800" spc="-25" b="1">
                <a:solidFill>
                  <a:srgbClr val="292B2C"/>
                </a:solidFill>
                <a:latin typeface="Calibri"/>
                <a:cs typeface="Calibri"/>
              </a:rPr>
              <a:t> </a:t>
            </a:r>
            <a:r>
              <a:rPr dirty="0" sz="2800" b="1">
                <a:solidFill>
                  <a:srgbClr val="292B2C"/>
                </a:solidFill>
                <a:latin typeface="Calibri"/>
                <a:cs typeface="Calibri"/>
              </a:rPr>
              <a:t>of</a:t>
            </a:r>
            <a:r>
              <a:rPr dirty="0" sz="2800" spc="-30" b="1">
                <a:solidFill>
                  <a:srgbClr val="292B2C"/>
                </a:solidFill>
                <a:latin typeface="Calibri"/>
                <a:cs typeface="Calibri"/>
              </a:rPr>
              <a:t> </a:t>
            </a:r>
            <a:r>
              <a:rPr dirty="0" sz="2800" b="1">
                <a:solidFill>
                  <a:srgbClr val="292B2C"/>
                </a:solidFill>
                <a:latin typeface="Calibri"/>
                <a:cs typeface="Calibri"/>
              </a:rPr>
              <a:t>ED</a:t>
            </a:r>
            <a:r>
              <a:rPr dirty="0" sz="2800" spc="-40" b="1">
                <a:solidFill>
                  <a:srgbClr val="292B2C"/>
                </a:solidFill>
                <a:latin typeface="Calibri"/>
                <a:cs typeface="Calibri"/>
              </a:rPr>
              <a:t> </a:t>
            </a:r>
            <a:r>
              <a:rPr dirty="0" sz="2800" b="1">
                <a:solidFill>
                  <a:srgbClr val="292B2C"/>
                </a:solidFill>
                <a:latin typeface="Calibri"/>
                <a:cs typeface="Calibri"/>
              </a:rPr>
              <a:t>visitor</a:t>
            </a:r>
            <a:r>
              <a:rPr dirty="0" sz="2800" spc="-20" b="1">
                <a:solidFill>
                  <a:srgbClr val="292B2C"/>
                </a:solidFill>
                <a:latin typeface="Calibri"/>
                <a:cs typeface="Calibri"/>
              </a:rPr>
              <a:t> </a:t>
            </a:r>
            <a:r>
              <a:rPr dirty="0" sz="2800" b="1">
                <a:solidFill>
                  <a:srgbClr val="292B2C"/>
                </a:solidFill>
                <a:latin typeface="Calibri"/>
                <a:cs typeface="Calibri"/>
              </a:rPr>
              <a:t>poicy</a:t>
            </a:r>
            <a:r>
              <a:rPr dirty="0" sz="2800" spc="-30" b="1">
                <a:solidFill>
                  <a:srgbClr val="292B2C"/>
                </a:solidFill>
                <a:latin typeface="Calibri"/>
                <a:cs typeface="Calibri"/>
              </a:rPr>
              <a:t> </a:t>
            </a:r>
            <a:r>
              <a:rPr dirty="0" sz="2800" b="1">
                <a:solidFill>
                  <a:srgbClr val="292B2C"/>
                </a:solidFill>
                <a:latin typeface="Calibri"/>
                <a:cs typeface="Calibri"/>
              </a:rPr>
              <a:t>lead</a:t>
            </a:r>
            <a:r>
              <a:rPr dirty="0" sz="2800" spc="-25" b="1">
                <a:solidFill>
                  <a:srgbClr val="292B2C"/>
                </a:solidFill>
                <a:latin typeface="Calibri"/>
                <a:cs typeface="Calibri"/>
              </a:rPr>
              <a:t> to </a:t>
            </a:r>
            <a:r>
              <a:rPr dirty="0" sz="2800" b="1">
                <a:solidFill>
                  <a:srgbClr val="292B2C"/>
                </a:solidFill>
                <a:latin typeface="Calibri"/>
                <a:cs typeface="Calibri"/>
              </a:rPr>
              <a:t>tremendous</a:t>
            </a:r>
            <a:r>
              <a:rPr dirty="0" sz="2800" spc="-70" b="1">
                <a:solidFill>
                  <a:srgbClr val="292B2C"/>
                </a:solidFill>
                <a:latin typeface="Calibri"/>
                <a:cs typeface="Calibri"/>
              </a:rPr>
              <a:t> </a:t>
            </a:r>
            <a:r>
              <a:rPr dirty="0" sz="2800" b="1">
                <a:solidFill>
                  <a:srgbClr val="292B2C"/>
                </a:solidFill>
                <a:latin typeface="Calibri"/>
                <a:cs typeface="Calibri"/>
              </a:rPr>
              <a:t>ED</a:t>
            </a:r>
            <a:r>
              <a:rPr dirty="0" sz="2800" spc="-95" b="1">
                <a:solidFill>
                  <a:srgbClr val="292B2C"/>
                </a:solidFill>
                <a:latin typeface="Calibri"/>
                <a:cs typeface="Calibri"/>
              </a:rPr>
              <a:t> </a:t>
            </a:r>
            <a:r>
              <a:rPr dirty="0" sz="2800" b="1">
                <a:solidFill>
                  <a:srgbClr val="292B2C"/>
                </a:solidFill>
                <a:latin typeface="Calibri"/>
                <a:cs typeface="Calibri"/>
              </a:rPr>
              <a:t>waiting</a:t>
            </a:r>
            <a:r>
              <a:rPr dirty="0" sz="2800" spc="-70" b="1">
                <a:solidFill>
                  <a:srgbClr val="292B2C"/>
                </a:solidFill>
                <a:latin typeface="Calibri"/>
                <a:cs typeface="Calibri"/>
              </a:rPr>
              <a:t> </a:t>
            </a:r>
            <a:r>
              <a:rPr dirty="0" sz="2800" spc="-20" b="1">
                <a:solidFill>
                  <a:srgbClr val="292B2C"/>
                </a:solidFill>
                <a:latin typeface="Calibri"/>
                <a:cs typeface="Calibri"/>
              </a:rPr>
              <a:t>room </a:t>
            </a:r>
            <a:r>
              <a:rPr dirty="0" sz="2800" b="1">
                <a:solidFill>
                  <a:srgbClr val="292B2C"/>
                </a:solidFill>
                <a:latin typeface="Calibri"/>
                <a:cs typeface="Calibri"/>
              </a:rPr>
              <a:t>volume</a:t>
            </a:r>
            <a:r>
              <a:rPr dirty="0" sz="2800" spc="-60" b="1">
                <a:solidFill>
                  <a:srgbClr val="292B2C"/>
                </a:solidFill>
                <a:latin typeface="Calibri"/>
                <a:cs typeface="Calibri"/>
              </a:rPr>
              <a:t> </a:t>
            </a:r>
            <a:r>
              <a:rPr dirty="0" sz="2800" b="1">
                <a:solidFill>
                  <a:srgbClr val="292B2C"/>
                </a:solidFill>
                <a:latin typeface="Calibri"/>
                <a:cs typeface="Calibri"/>
              </a:rPr>
              <a:t>and</a:t>
            </a:r>
            <a:r>
              <a:rPr dirty="0" sz="2800" spc="-60" b="1">
                <a:solidFill>
                  <a:srgbClr val="292B2C"/>
                </a:solidFill>
                <a:latin typeface="Calibri"/>
                <a:cs typeface="Calibri"/>
              </a:rPr>
              <a:t> </a:t>
            </a:r>
            <a:r>
              <a:rPr dirty="0" sz="2800" spc="-10" b="1">
                <a:solidFill>
                  <a:srgbClr val="292B2C"/>
                </a:solidFill>
                <a:latin typeface="Calibri"/>
                <a:cs typeface="Calibri"/>
              </a:rPr>
              <a:t>congestion</a:t>
            </a:r>
            <a:endParaRPr sz="2800">
              <a:latin typeface="Calibri"/>
              <a:cs typeface="Calibri"/>
            </a:endParaRPr>
          </a:p>
        </p:txBody>
      </p:sp>
      <p:pic>
        <p:nvPicPr>
          <p:cNvPr id="7" name="object 7"/>
          <p:cNvPicPr/>
          <p:nvPr/>
        </p:nvPicPr>
        <p:blipFill>
          <a:blip r:embed="R4f07975151d74810" cstate="print"/>
          <a:stretch>
            <a:fillRect/>
          </a:stretch>
        </p:blipFill>
        <p:spPr>
          <a:xfrm>
            <a:off x="6491181" y="1715544"/>
            <a:ext cx="4885961" cy="3771883"/>
          </a:xfrm>
          <a:prstGeom prst="rect">
            <a:avLst/>
          </a:prstGeom>
        </p:spPr>
      </p:pic>
      <p:sp>
        <p:nvSpPr>
          <p:cNvPr id="8" name="object 8"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70" b="1">
                <a:solidFill>
                  <a:srgbClr val="52555A"/>
                </a:solidFill>
                <a:latin typeface="Calibri"/>
                <a:cs typeface="Calibri"/>
              </a:rPr>
              <a:t>30</a:t>
            </a:r>
            <a:r>
              <a:rPr dirty="0" sz="850" spc="-70">
                <a:solidFill>
                  <a:srgbClr val="52555A"/>
                </a:solidFill>
                <a:latin typeface="Calibri"/>
                <a:cs typeface="Calibri"/>
              </a:rPr>
              <a:t>1</a:t>
            </a:r>
            <a:r>
              <a:rPr dirty="0" sz="900" spc="-70" b="1">
                <a:solidFill>
                  <a:srgbClr val="52555A"/>
                </a:solidFill>
                <a:latin typeface="Calibri"/>
                <a:cs typeface="Calibri"/>
              </a:rPr>
              <a:t>0</a:t>
            </a:r>
            <a:r>
              <a:rPr dirty="0" sz="850" spc="-70">
                <a:solidFill>
                  <a:srgbClr val="52555A"/>
                </a:solidFill>
                <a:latin typeface="Calibri"/>
                <a:cs typeface="Calibri"/>
              </a:rPr>
              <a:t>0</a:t>
            </a:r>
            <a:r>
              <a:rPr dirty="0" sz="900" spc="-70" b="1">
                <a:solidFill>
                  <a:srgbClr val="52555A"/>
                </a:solidFill>
                <a:latin typeface="Calibri"/>
                <a:cs typeface="Calibri"/>
              </a:rPr>
              <a:t>6</a:t>
            </a:r>
            <a:endParaRPr sz="900">
              <a:latin typeface="Calibri"/>
              <a:cs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1D274-97F3-E98A-6FE7-ADF24D539821}"/>
              </a:ext>
            </a:extLst>
          </p:cNvPr>
          <p:cNvSpPr>
            <a:spLocks noGrp="1"/>
          </p:cNvSpPr>
          <p:nvPr>
            <p:ph type="title"/>
          </p:nvPr>
        </p:nvSpPr>
        <p:spPr/>
        <p:txBody>
          <a:bodyPr/>
          <a:lstStyle/>
          <a:p>
            <a:r>
              <a:rPr lang="en-US" dirty="0"/>
              <a:t>Purpose of the Survey</a:t>
            </a:r>
          </a:p>
        </p:txBody>
      </p:sp>
      <p:sp>
        <p:nvSpPr>
          <p:cNvPr id="5" name="Content Placeholder 4">
            <a:extLst>
              <a:ext uri="{FF2B5EF4-FFF2-40B4-BE49-F238E27FC236}">
                <a16:creationId xmlns:a16="http://schemas.microsoft.com/office/drawing/2014/main" id="{7AE34AC6-995E-6D68-53C4-CFB47FF84BFE}"/>
              </a:ext>
            </a:extLst>
          </p:cNvPr>
          <p:cNvSpPr>
            <a:spLocks noGrp="1"/>
          </p:cNvSpPr>
          <p:nvPr>
            <p:ph sz="quarter" idx="13"/>
          </p:nvPr>
        </p:nvSpPr>
        <p:spPr>
          <a:xfrm>
            <a:off x="609600" y="2576945"/>
            <a:ext cx="10972800" cy="1507836"/>
          </a:xfrm>
          <a:solidFill>
            <a:schemeClr val="bg1">
              <a:lumMod val="95000"/>
            </a:schemeClr>
          </a:solidFill>
        </p:spPr>
        <p:txBody>
          <a:bodyPr>
            <a:noAutofit/>
          </a:bodyPr>
          <a:lstStyle/>
          <a:p>
            <a:r>
              <a:rPr lang="en-US" sz="2666" dirty="0"/>
              <a:t>The purpose was to gauge the respondents’ capability to perform an analysis of biological samples from patients (e.g., urine) for internalized radioactivity….</a:t>
            </a:r>
          </a:p>
        </p:txBody>
      </p:sp>
    </p:spTree>
    <p:extLst>
      <p:ext uri="{BB962C8B-B14F-4D97-AF65-F5344CB8AC3E}">
        <p14:creationId xmlns:p14="http://schemas.microsoft.com/office/powerpoint/2010/main" val="34013867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05A47A3-BFBE-A15C-9696-703F2FAB4D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D444BF-E0F7-145B-1B10-F8A3C7F4AFA3}"/>
              </a:ext>
            </a:extLst>
          </p:cNvPr>
          <p:cNvSpPr>
            <a:spLocks noGrp="1"/>
          </p:cNvSpPr>
          <p:nvPr>
            <p:ph type="title"/>
          </p:nvPr>
        </p:nvSpPr>
        <p:spPr/>
        <p:txBody>
          <a:bodyPr/>
          <a:lstStyle/>
          <a:p>
            <a:r>
              <a:rPr lang="en-US" dirty="0"/>
              <a:t>Presentation </a:t>
            </a:r>
          </a:p>
        </p:txBody>
      </p:sp>
      <p:sp>
        <p:nvSpPr>
          <p:cNvPr id="5" name="Content Placeholder 4">
            <a:extLst>
              <a:ext uri="{FF2B5EF4-FFF2-40B4-BE49-F238E27FC236}">
                <a16:creationId xmlns:a16="http://schemas.microsoft.com/office/drawing/2014/main" id="{7CA8BECD-4644-455F-CEF1-D2A9A65302EC}"/>
              </a:ext>
            </a:extLst>
          </p:cNvPr>
          <p:cNvSpPr>
            <a:spLocks noGrp="1"/>
          </p:cNvSpPr>
          <p:nvPr>
            <p:ph sz="quarter" idx="13"/>
          </p:nvPr>
        </p:nvSpPr>
        <p:spPr>
          <a:xfrm>
            <a:off x="609600" y="1522845"/>
            <a:ext cx="10972800" cy="3812308"/>
          </a:xfrm>
          <a:solidFill>
            <a:schemeClr val="bg1">
              <a:lumMod val="95000"/>
            </a:schemeClr>
          </a:solidFill>
        </p:spPr>
        <p:txBody>
          <a:bodyPr>
            <a:noAutofit/>
          </a:bodyPr>
          <a:lstStyle/>
          <a:p>
            <a:endParaRPr lang="en-US" sz="2666" dirty="0"/>
          </a:p>
          <a:p>
            <a:pPr marL="457200" indent="-457200">
              <a:buFont typeface="+mj-lt"/>
              <a:buAutoNum type="arabicPeriod"/>
            </a:pPr>
            <a:r>
              <a:rPr lang="en-US" sz="2666" dirty="0"/>
              <a:t>Review responses to 4 of the 13 questions to illustrate the bioassay capability of the respondents.</a:t>
            </a:r>
          </a:p>
          <a:p>
            <a:endParaRPr lang="en-US" sz="2666" dirty="0"/>
          </a:p>
          <a:p>
            <a:pPr marL="457200" indent="-457200">
              <a:buFont typeface="+mj-lt"/>
              <a:buAutoNum type="arabicPeriod" startAt="2"/>
            </a:pPr>
            <a:r>
              <a:rPr lang="en-US" sz="2666" dirty="0"/>
              <a:t>Explain what we face if bioassay had to be done for clinical decision-making.</a:t>
            </a:r>
          </a:p>
          <a:p>
            <a:pPr marL="457200" indent="-457200">
              <a:buFont typeface="+mj-lt"/>
              <a:buAutoNum type="arabicPeriod" startAt="2"/>
            </a:pPr>
            <a:endParaRPr lang="en-US" sz="2666" dirty="0"/>
          </a:p>
          <a:p>
            <a:pPr marL="457200" indent="-457200">
              <a:buFont typeface="+mj-lt"/>
              <a:buAutoNum type="arabicPeriod" startAt="2"/>
            </a:pPr>
            <a:r>
              <a:rPr lang="en-US" sz="2666" dirty="0"/>
              <a:t>Indicate further assistance that the respondents requested. </a:t>
            </a:r>
          </a:p>
        </p:txBody>
      </p:sp>
    </p:spTree>
    <p:extLst>
      <p:ext uri="{BB962C8B-B14F-4D97-AF65-F5344CB8AC3E}">
        <p14:creationId xmlns:p14="http://schemas.microsoft.com/office/powerpoint/2010/main" val="3319840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A80E2-CF26-A835-AC50-399D4FCBB194}"/>
              </a:ext>
            </a:extLst>
          </p:cNvPr>
          <p:cNvSpPr>
            <a:spLocks noGrp="1"/>
          </p:cNvSpPr>
          <p:nvPr>
            <p:ph type="title"/>
          </p:nvPr>
        </p:nvSpPr>
        <p:spPr/>
        <p:txBody>
          <a:bodyPr/>
          <a:lstStyle/>
          <a:p>
            <a:r>
              <a:rPr lang="en-US" dirty="0"/>
              <a:t>Respondents (100% Completed Survey Only)</a:t>
            </a:r>
          </a:p>
        </p:txBody>
      </p:sp>
      <p:graphicFrame>
        <p:nvGraphicFramePr>
          <p:cNvPr id="8" name="Content Placeholder 7">
            <a:extLst>
              <a:ext uri="{FF2B5EF4-FFF2-40B4-BE49-F238E27FC236}">
                <a16:creationId xmlns:a16="http://schemas.microsoft.com/office/drawing/2014/main" id="{2BD43064-189B-B8D0-6BF4-9B01A3C721D6}"/>
              </a:ext>
            </a:extLst>
          </p:cNvPr>
          <p:cNvGraphicFramePr>
            <a:graphicFrameLocks noGrp="1"/>
          </p:cNvGraphicFramePr>
          <p:nvPr>
            <p:ph sz="quarter" idx="13"/>
            <p:extLst>
              <p:ext uri="{D42A27DB-BD31-4B8C-83A1-F6EECF244321}">
                <p14:modId xmlns:p14="http://schemas.microsoft.com/office/powerpoint/2010/main" val="2925380782"/>
              </p:ext>
            </p:extLst>
          </p:nvPr>
        </p:nvGraphicFramePr>
        <p:xfrm>
          <a:off x="1981200" y="1144149"/>
          <a:ext cx="8229600" cy="4650572"/>
        </p:xfrm>
        <a:graphic>
          <a:graphicData uri="http://schemas.openxmlformats.org/drawingml/2006/table">
            <a:tbl>
              <a:tblPr>
                <a:tableStyleId>{8A107856-5554-42FB-B03E-39F5DBC370BA}</a:tableStyleId>
              </a:tblPr>
              <a:tblGrid>
                <a:gridCol w="2955636">
                  <a:extLst>
                    <a:ext uri="{9D8B030D-6E8A-4147-A177-3AD203B41FA5}">
                      <a16:colId xmlns:a16="http://schemas.microsoft.com/office/drawing/2014/main" val="66479181"/>
                    </a:ext>
                  </a:extLst>
                </a:gridCol>
                <a:gridCol w="5273964">
                  <a:extLst>
                    <a:ext uri="{9D8B030D-6E8A-4147-A177-3AD203B41FA5}">
                      <a16:colId xmlns:a16="http://schemas.microsoft.com/office/drawing/2014/main" val="654519297"/>
                    </a:ext>
                  </a:extLst>
                </a:gridCol>
              </a:tblGrid>
              <a:tr h="193424">
                <a:tc>
                  <a:txBody>
                    <a:bodyPr/>
                    <a:lstStyle/>
                    <a:p>
                      <a:pPr algn="ctr" fontAlgn="b"/>
                      <a:r>
                        <a:rPr lang="en-US" sz="1600" b="1" u="none" strike="noStrike" dirty="0">
                          <a:solidFill>
                            <a:schemeClr val="tx1"/>
                          </a:solidFill>
                          <a:effectLst/>
                        </a:rPr>
                        <a:t>NETWORK</a:t>
                      </a:r>
                      <a:endParaRPr lang="en-US" sz="1600" b="1" i="0" u="none" strike="noStrike" dirty="0">
                        <a:solidFill>
                          <a:schemeClr val="tx1"/>
                        </a:solidFill>
                        <a:effectLst/>
                        <a:latin typeface="Arial" panose="020B0604020202020204" pitchFamily="34" charset="0"/>
                      </a:endParaRPr>
                    </a:p>
                  </a:txBody>
                  <a:tcPr marL="6128" marR="6128" marT="6128" marB="0" anchor="b"/>
                </a:tc>
                <a:tc>
                  <a:txBody>
                    <a:bodyPr/>
                    <a:lstStyle/>
                    <a:p>
                      <a:pPr algn="ctr" fontAlgn="b"/>
                      <a:r>
                        <a:rPr lang="en-US" sz="1600" b="1" u="none" strike="noStrike" dirty="0">
                          <a:solidFill>
                            <a:schemeClr val="tx1"/>
                          </a:solidFill>
                          <a:effectLst/>
                        </a:rPr>
                        <a:t>HOSPITAL</a:t>
                      </a:r>
                      <a:endParaRPr lang="en-US" sz="1600" b="1"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2189179785"/>
                  </a:ext>
                </a:extLst>
              </a:tr>
              <a:tr h="193424">
                <a:tc>
                  <a:txBody>
                    <a:bodyPr/>
                    <a:lstStyle/>
                    <a:p>
                      <a:pPr algn="ctr" fontAlgn="b"/>
                      <a:r>
                        <a:rPr lang="en-US" sz="1600" b="0" u="none" strike="noStrike" dirty="0">
                          <a:solidFill>
                            <a:schemeClr val="tx1"/>
                          </a:solidFill>
                          <a:effectLst/>
                        </a:rPr>
                        <a:t>Episcopal health services</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St Episcopal hospital</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299993862"/>
                  </a:ext>
                </a:extLst>
              </a:tr>
              <a:tr h="193424">
                <a:tc>
                  <a:txBody>
                    <a:bodyPr/>
                    <a:lstStyle/>
                    <a:p>
                      <a:pPr algn="ctr" fontAlgn="b"/>
                      <a:r>
                        <a:rPr lang="en-US" sz="1600" b="0" u="none" strike="noStrike" dirty="0">
                          <a:solidFill>
                            <a:schemeClr val="tx1"/>
                          </a:solidFill>
                          <a:effectLst/>
                        </a:rPr>
                        <a:t>Independent</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University Hospital at Downstate</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465197878"/>
                  </a:ext>
                </a:extLst>
              </a:tr>
              <a:tr h="193424">
                <a:tc>
                  <a:txBody>
                    <a:bodyPr/>
                    <a:lstStyle/>
                    <a:p>
                      <a:pPr algn="ctr" fontAlgn="b"/>
                      <a:r>
                        <a:rPr lang="en-US" sz="1600" b="0" u="none" strike="noStrike" dirty="0">
                          <a:solidFill>
                            <a:schemeClr val="tx1"/>
                          </a:solidFill>
                          <a:effectLst/>
                        </a:rPr>
                        <a:t>Independent</a:t>
                      </a:r>
                    </a:p>
                  </a:txBody>
                  <a:tcPr marL="6128" marR="6128" marT="6128" marB="0" anchor="b"/>
                </a:tc>
                <a:tc>
                  <a:txBody>
                    <a:bodyPr/>
                    <a:lstStyle/>
                    <a:p>
                      <a:pPr algn="l" fontAlgn="b"/>
                      <a:r>
                        <a:rPr lang="en-US" sz="1600" b="0" u="none" strike="noStrike" dirty="0">
                          <a:solidFill>
                            <a:schemeClr val="tx1"/>
                          </a:solidFill>
                          <a:effectLst/>
                        </a:rPr>
                        <a:t>Memorial Sloan Kettering Cancer Center</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895698915"/>
                  </a:ext>
                </a:extLst>
              </a:tr>
              <a:tr h="193424">
                <a:tc>
                  <a:txBody>
                    <a:bodyPr/>
                    <a:lstStyle/>
                    <a:p>
                      <a:pPr marL="0" marR="0" lvl="0" indent="0" algn="ctr" defTabSz="609600" rtl="0" eaLnBrk="1" fontAlgn="b" latinLnBrk="0" hangingPunct="1">
                        <a:lnSpc>
                          <a:spcPct val="100000"/>
                        </a:lnSpc>
                        <a:spcBef>
                          <a:spcPts val="0"/>
                        </a:spcBef>
                        <a:spcAft>
                          <a:spcPts val="0"/>
                        </a:spcAft>
                        <a:buClrTx/>
                        <a:buSzTx/>
                        <a:buFontTx/>
                        <a:buNone/>
                        <a:tabLst/>
                        <a:defRPr/>
                      </a:pPr>
                      <a:r>
                        <a:rPr lang="en-US" sz="1600" b="0" u="none" strike="noStrike" dirty="0">
                          <a:solidFill>
                            <a:schemeClr val="tx1"/>
                          </a:solidFill>
                          <a:effectLst/>
                        </a:rPr>
                        <a:t>Independent</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St. Barnabas Hospital</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51605589"/>
                  </a:ext>
                </a:extLst>
              </a:tr>
              <a:tr h="193424">
                <a:tc>
                  <a:txBody>
                    <a:bodyPr/>
                    <a:lstStyle/>
                    <a:p>
                      <a:pPr algn="ctr" fontAlgn="b"/>
                      <a:r>
                        <a:rPr lang="en-US" sz="1600" b="0" u="none" strike="noStrike" dirty="0">
                          <a:solidFill>
                            <a:schemeClr val="tx1"/>
                          </a:solidFill>
                          <a:effectLst/>
                        </a:rPr>
                        <a:t>Independent</a:t>
                      </a:r>
                    </a:p>
                  </a:txBody>
                  <a:tcPr marL="6128" marR="6128" marT="6128" marB="0" anchor="b"/>
                </a:tc>
                <a:tc>
                  <a:txBody>
                    <a:bodyPr/>
                    <a:lstStyle/>
                    <a:p>
                      <a:pPr algn="l" fontAlgn="b"/>
                      <a:r>
                        <a:rPr lang="en-US" sz="1600" b="0" u="none" strike="noStrike" dirty="0">
                          <a:solidFill>
                            <a:schemeClr val="tx1"/>
                          </a:solidFill>
                          <a:effectLst/>
                        </a:rPr>
                        <a:t>Mount Sinai Hospital</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773057768"/>
                  </a:ext>
                </a:extLst>
              </a:tr>
              <a:tr h="193424">
                <a:tc>
                  <a:txBody>
                    <a:bodyPr/>
                    <a:lstStyle/>
                    <a:p>
                      <a:pPr algn="ctr" fontAlgn="b"/>
                      <a:r>
                        <a:rPr lang="en-US" sz="1600" b="0" u="none" strike="noStrike" dirty="0">
                          <a:solidFill>
                            <a:schemeClr val="tx1"/>
                          </a:solidFill>
                          <a:effectLst/>
                        </a:rPr>
                        <a:t>Northwell Health</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Long Island Jewish Forest Hills</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1630328985"/>
                  </a:ext>
                </a:extLst>
              </a:tr>
              <a:tr h="193424">
                <a:tc>
                  <a:txBody>
                    <a:bodyPr/>
                    <a:lstStyle/>
                    <a:p>
                      <a:pPr algn="ctr" fontAlgn="b"/>
                      <a:r>
                        <a:rPr lang="en-US" sz="1600" b="0" u="none" strike="noStrike" dirty="0">
                          <a:solidFill>
                            <a:schemeClr val="tx1"/>
                          </a:solidFill>
                          <a:effectLst/>
                        </a:rPr>
                        <a:t>Independent</a:t>
                      </a:r>
                    </a:p>
                  </a:txBody>
                  <a:tcPr marL="6128" marR="6128" marT="6128" marB="0" anchor="b"/>
                </a:tc>
                <a:tc>
                  <a:txBody>
                    <a:bodyPr/>
                    <a:lstStyle/>
                    <a:p>
                      <a:pPr algn="l" fontAlgn="b"/>
                      <a:r>
                        <a:rPr lang="en-US" sz="1600" b="0" u="none" strike="noStrike" dirty="0">
                          <a:solidFill>
                            <a:schemeClr val="tx1"/>
                          </a:solidFill>
                          <a:effectLst/>
                        </a:rPr>
                        <a:t>Unknown</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902257752"/>
                  </a:ext>
                </a:extLst>
              </a:tr>
              <a:tr h="520313">
                <a:tc>
                  <a:txBody>
                    <a:bodyPr/>
                    <a:lstStyle/>
                    <a:p>
                      <a:pPr algn="ctr" fontAlgn="b"/>
                      <a:r>
                        <a:rPr lang="en-US" sz="1600" b="0" u="none" strike="noStrike" dirty="0">
                          <a:solidFill>
                            <a:schemeClr val="tx1"/>
                          </a:solidFill>
                          <a:effectLst/>
                        </a:rPr>
                        <a:t>Maimonides Health</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Maimonides Medical Center/Maimonides Midwood Community Hospital</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1867446390"/>
                  </a:ext>
                </a:extLst>
              </a:tr>
              <a:tr h="193424">
                <a:tc>
                  <a:txBody>
                    <a:bodyPr/>
                    <a:lstStyle/>
                    <a:p>
                      <a:pPr algn="ctr" fontAlgn="b"/>
                      <a:r>
                        <a:rPr lang="en-US" sz="1600" b="0" u="none" strike="noStrike" dirty="0">
                          <a:solidFill>
                            <a:schemeClr val="tx1"/>
                          </a:solidFill>
                          <a:effectLst/>
                        </a:rPr>
                        <a:t>New York-Presbyterian </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New York-Presbyterian </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1474056372"/>
                  </a:ext>
                </a:extLst>
              </a:tr>
              <a:tr h="193424">
                <a:tc>
                  <a:txBody>
                    <a:bodyPr/>
                    <a:lstStyle/>
                    <a:p>
                      <a:pPr algn="ctr" fontAlgn="b"/>
                      <a:r>
                        <a:rPr lang="en-US" sz="1600" b="0" u="none" strike="noStrike" dirty="0">
                          <a:solidFill>
                            <a:schemeClr val="tx1"/>
                          </a:solidFill>
                          <a:effectLst/>
                        </a:rPr>
                        <a:t>NYU Langone Health</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NYU Langone Medical Center</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600267059"/>
                  </a:ext>
                </a:extLst>
              </a:tr>
              <a:tr h="193424">
                <a:tc>
                  <a:txBody>
                    <a:bodyPr/>
                    <a:lstStyle/>
                    <a:p>
                      <a:pPr algn="ctr" fontAlgn="b"/>
                      <a:r>
                        <a:rPr lang="en-US" sz="1600" b="0" u="none" strike="noStrike" dirty="0">
                          <a:solidFill>
                            <a:schemeClr val="tx1"/>
                          </a:solidFill>
                          <a:effectLst/>
                        </a:rPr>
                        <a:t>One Brooklyn Health</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Brookdale Hospital</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329419897"/>
                  </a:ext>
                </a:extLst>
              </a:tr>
              <a:tr h="350098">
                <a:tc>
                  <a:txBody>
                    <a:bodyPr/>
                    <a:lstStyle/>
                    <a:p>
                      <a:pPr algn="ctr" fontAlgn="b"/>
                      <a:r>
                        <a:rPr lang="en-US" sz="1600" b="0" u="none" strike="noStrike" dirty="0">
                          <a:solidFill>
                            <a:schemeClr val="tx1"/>
                          </a:solidFill>
                          <a:effectLst/>
                        </a:rPr>
                        <a:t>One Brooklyn Health</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Interfaith Medical Center and Brookdale Medical Center</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055351903"/>
                  </a:ext>
                </a:extLst>
              </a:tr>
              <a:tr h="193424">
                <a:tc>
                  <a:txBody>
                    <a:bodyPr/>
                    <a:lstStyle/>
                    <a:p>
                      <a:pPr algn="ctr" fontAlgn="b"/>
                      <a:r>
                        <a:rPr lang="en-US" sz="1600" b="0" u="none" strike="noStrike" dirty="0">
                          <a:solidFill>
                            <a:schemeClr val="tx1"/>
                          </a:solidFill>
                          <a:effectLst/>
                        </a:rPr>
                        <a:t>Independent</a:t>
                      </a:r>
                    </a:p>
                  </a:txBody>
                  <a:tcPr marL="6128" marR="6128" marT="6128" marB="0" anchor="b"/>
                </a:tc>
                <a:tc>
                  <a:txBody>
                    <a:bodyPr/>
                    <a:lstStyle/>
                    <a:p>
                      <a:pPr algn="l" fontAlgn="b"/>
                      <a:r>
                        <a:rPr lang="en-US" sz="1600" b="0" u="none" strike="noStrike" dirty="0">
                          <a:solidFill>
                            <a:schemeClr val="tx1"/>
                          </a:solidFill>
                          <a:effectLst/>
                        </a:rPr>
                        <a:t>Hospital for Special Surgery</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2519664186"/>
                  </a:ext>
                </a:extLst>
              </a:tr>
              <a:tr h="193424">
                <a:tc>
                  <a:txBody>
                    <a:bodyPr/>
                    <a:lstStyle/>
                    <a:p>
                      <a:pPr algn="ctr" fontAlgn="b"/>
                      <a:r>
                        <a:rPr lang="en-US" sz="1600" b="0" u="none" strike="noStrike" dirty="0">
                          <a:solidFill>
                            <a:schemeClr val="tx1"/>
                          </a:solidFill>
                          <a:effectLst/>
                        </a:rPr>
                        <a:t>Independent</a:t>
                      </a:r>
                    </a:p>
                  </a:txBody>
                  <a:tcPr marL="6128" marR="6128" marT="6128" marB="0" anchor="b"/>
                </a:tc>
                <a:tc>
                  <a:txBody>
                    <a:bodyPr/>
                    <a:lstStyle/>
                    <a:p>
                      <a:pPr algn="l" fontAlgn="b"/>
                      <a:r>
                        <a:rPr lang="en-US" sz="1600" b="0" u="none" strike="noStrike" dirty="0">
                          <a:solidFill>
                            <a:schemeClr val="tx1"/>
                          </a:solidFill>
                          <a:effectLst/>
                        </a:rPr>
                        <a:t>Unknown</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3382999137"/>
                  </a:ext>
                </a:extLst>
              </a:tr>
              <a:tr h="193424">
                <a:tc>
                  <a:txBody>
                    <a:bodyPr/>
                    <a:lstStyle/>
                    <a:p>
                      <a:pPr algn="ctr" fontAlgn="b"/>
                      <a:r>
                        <a:rPr lang="en-US" sz="1600" b="0" u="none" strike="noStrike" dirty="0">
                          <a:solidFill>
                            <a:schemeClr val="tx1"/>
                          </a:solidFill>
                          <a:effectLst/>
                        </a:rPr>
                        <a:t>WHMC</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Wyckoff Heights Medical Center</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1175594563"/>
                  </a:ext>
                </a:extLst>
              </a:tr>
              <a:tr h="193424">
                <a:tc>
                  <a:txBody>
                    <a:bodyPr/>
                    <a:lstStyle/>
                    <a:p>
                      <a:pPr algn="ctr" fontAlgn="b"/>
                      <a:r>
                        <a:rPr lang="en-US" sz="1600" b="0" u="none" strike="noStrike" dirty="0">
                          <a:solidFill>
                            <a:schemeClr val="tx1"/>
                          </a:solidFill>
                          <a:effectLst/>
                        </a:rPr>
                        <a:t>Montefiore Health System</a:t>
                      </a:r>
                      <a:endParaRPr lang="en-US" sz="1600" b="0" i="0" u="none" strike="noStrike" dirty="0">
                        <a:solidFill>
                          <a:schemeClr val="tx1"/>
                        </a:solidFill>
                        <a:effectLst/>
                        <a:latin typeface="Arial" panose="020B0604020202020204" pitchFamily="34" charset="0"/>
                      </a:endParaRPr>
                    </a:p>
                  </a:txBody>
                  <a:tcPr marL="6128" marR="6128" marT="6128" marB="0" anchor="b"/>
                </a:tc>
                <a:tc>
                  <a:txBody>
                    <a:bodyPr/>
                    <a:lstStyle/>
                    <a:p>
                      <a:pPr algn="l" fontAlgn="b"/>
                      <a:r>
                        <a:rPr lang="en-US" sz="1600" b="0" u="none" strike="noStrike" dirty="0">
                          <a:solidFill>
                            <a:schemeClr val="tx1"/>
                          </a:solidFill>
                          <a:effectLst/>
                        </a:rPr>
                        <a:t>Montefiore Medical Center</a:t>
                      </a:r>
                      <a:endParaRPr lang="en-US" sz="1600" b="0" i="0" u="none" strike="noStrike" dirty="0">
                        <a:solidFill>
                          <a:schemeClr val="tx1"/>
                        </a:solidFill>
                        <a:effectLst/>
                        <a:latin typeface="Arial" panose="020B0604020202020204" pitchFamily="34" charset="0"/>
                      </a:endParaRPr>
                    </a:p>
                  </a:txBody>
                  <a:tcPr marL="6128" marR="6128" marT="6128" marB="0" anchor="b"/>
                </a:tc>
                <a:extLst>
                  <a:ext uri="{0D108BD9-81ED-4DB2-BD59-A6C34878D82A}">
                    <a16:rowId xmlns:a16="http://schemas.microsoft.com/office/drawing/2014/main" val="4039442589"/>
                  </a:ext>
                </a:extLst>
              </a:tr>
            </a:tbl>
          </a:graphicData>
        </a:graphic>
      </p:graphicFrame>
    </p:spTree>
    <p:extLst>
      <p:ext uri="{BB962C8B-B14F-4D97-AF65-F5344CB8AC3E}">
        <p14:creationId xmlns:p14="http://schemas.microsoft.com/office/powerpoint/2010/main" val="19000814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GB" dirty="0"/>
              <a:t>Q4: If you were asked to analyze a bioassay sample from a patient for quantitative assessment of internal radioactivity, what sample would you prefer?</a:t>
            </a:r>
            <a:endParaRPr dirty="0"/>
          </a:p>
        </p:txBody>
      </p:sp>
      <p:sp>
        <p:nvSpPr>
          <p:cNvPr id="3" name="Title"/>
          <p:cNvSpPr>
            <a:spLocks noGrp="1"/>
          </p:cNvSpPr>
          <p:nvPr>
            <p:ph type="body" sz="quarter" idx="14"/>
          </p:nvPr>
        </p:nvSpPr>
        <p:spPr/>
        <p:txBody>
          <a:bodyPr>
            <a:normAutofit lnSpcReduction="10000"/>
          </a:bodyPr>
          <a:lstStyle/>
          <a:p>
            <a:r>
              <a:rPr lang="en-GB" dirty="0"/>
              <a:t>Answered: 16   Skipped: 10</a:t>
            </a:r>
            <a:endParaRPr dirty="0"/>
          </a:p>
        </p:txBody>
      </p:sp>
      <p:graphicFrame>
        <p:nvGraphicFramePr>
          <p:cNvPr id="4" name="Chart Placeholder"/>
          <p:cNvGraphicFramePr>
            <a:graphicFrameLocks noGrp="1"/>
          </p:cNvGraphicFramePr>
          <p:nvPr>
            <p:extLst>
              <p:ext uri="{D42A27DB-BD31-4B8C-83A1-F6EECF244321}">
                <p14:modId xmlns:p14="http://schemas.microsoft.com/office/powerpoint/2010/main" val="1401382042"/>
              </p:ext>
            </p:extLst>
          </p:nvPr>
        </p:nvGraphicFramePr>
        <p:xfrm>
          <a:off x="1463040" y="1399544"/>
          <a:ext cx="9331569" cy="4758684"/>
        </p:xfrm>
        <a:graphic>
          <a:graphicData uri="http://schemas.openxmlformats.org/drawingml/2006/chart">
            <c:chart xmlns:c="http://schemas.openxmlformats.org/drawingml/2006/chart" xmlns:r="http://schemas.openxmlformats.org/officeDocument/2006/relationships" r:id="R8921e27799a8430b"/>
          </a:graphicData>
        </a:graphic>
      </p:graphicFrame>
      <p:graphicFrame>
        <p:nvGraphicFramePr>
          <p:cNvPr id="5" name="Table 4">
            <a:extLst>
              <a:ext uri="{FF2B5EF4-FFF2-40B4-BE49-F238E27FC236}">
                <a16:creationId xmlns:a16="http://schemas.microsoft.com/office/drawing/2014/main" id="{FFFAFCB2-7B08-EEE9-D6A9-083121C14DF4}"/>
              </a:ext>
            </a:extLst>
          </p:cNvPr>
          <p:cNvGraphicFramePr>
            <a:graphicFrameLocks noGrp="1"/>
          </p:cNvGraphicFramePr>
          <p:nvPr>
            <p:extLst>
              <p:ext uri="{D42A27DB-BD31-4B8C-83A1-F6EECF244321}">
                <p14:modId xmlns:p14="http://schemas.microsoft.com/office/powerpoint/2010/main" val="2589892723"/>
              </p:ext>
            </p:extLst>
          </p:nvPr>
        </p:nvGraphicFramePr>
        <p:xfrm>
          <a:off x="5929745" y="1800856"/>
          <a:ext cx="4864864" cy="3657600"/>
        </p:xfrm>
        <a:graphic>
          <a:graphicData uri="http://schemas.openxmlformats.org/drawingml/2006/table">
            <a:tbl>
              <a:tblPr>
                <a:tableStyleId>{D7AC3CCA-C797-4891-BE02-D94E43425B78}</a:tableStyleId>
              </a:tblPr>
              <a:tblGrid>
                <a:gridCol w="2432432">
                  <a:extLst>
                    <a:ext uri="{9D8B030D-6E8A-4147-A177-3AD203B41FA5}">
                      <a16:colId xmlns:a16="http://schemas.microsoft.com/office/drawing/2014/main" val="1997546849"/>
                    </a:ext>
                  </a:extLst>
                </a:gridCol>
                <a:gridCol w="2432432">
                  <a:extLst>
                    <a:ext uri="{9D8B030D-6E8A-4147-A177-3AD203B41FA5}">
                      <a16:colId xmlns:a16="http://schemas.microsoft.com/office/drawing/2014/main" val="600114308"/>
                    </a:ext>
                  </a:extLst>
                </a:gridCol>
              </a:tblGrid>
              <a:tr h="595541">
                <a:tc>
                  <a:txBody>
                    <a:bodyPr/>
                    <a:lstStyle/>
                    <a:p>
                      <a:pPr algn="r"/>
                      <a:r>
                        <a:rPr lang="en-US" sz="3200" b="0" dirty="0">
                          <a:solidFill>
                            <a:schemeClr val="bg1">
                              <a:lumMod val="50000"/>
                            </a:schemeClr>
                          </a:solidFill>
                        </a:rPr>
                        <a:t>25.0%</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4</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703056421"/>
                  </a:ext>
                </a:extLst>
              </a:tr>
              <a:tr h="595541">
                <a:tc>
                  <a:txBody>
                    <a:bodyPr/>
                    <a:lstStyle/>
                    <a:p>
                      <a:pPr algn="r"/>
                      <a:r>
                        <a:rPr lang="en-US" sz="32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997197496"/>
                  </a:ext>
                </a:extLst>
              </a:tr>
              <a:tr h="595541">
                <a:tc>
                  <a:txBody>
                    <a:bodyPr/>
                    <a:lstStyle/>
                    <a:p>
                      <a:pPr algn="r"/>
                      <a:r>
                        <a:rPr lang="en-US" sz="3200" b="0" dirty="0">
                          <a:solidFill>
                            <a:schemeClr val="bg1">
                              <a:lumMod val="50000"/>
                            </a:schemeClr>
                          </a:solidFill>
                        </a:rPr>
                        <a:t>12.5%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2</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300391512"/>
                  </a:ext>
                </a:extLst>
              </a:tr>
              <a:tr h="595541">
                <a:tc>
                  <a:txBody>
                    <a:bodyPr/>
                    <a:lstStyle/>
                    <a:p>
                      <a:pPr algn="r"/>
                      <a:r>
                        <a:rPr lang="en-US" sz="3200" b="0" dirty="0">
                          <a:solidFill>
                            <a:schemeClr val="bg1">
                              <a:lumMod val="50000"/>
                            </a:schemeClr>
                          </a:solidFill>
                        </a:rPr>
                        <a:t>37.5%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6</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4139112015"/>
                  </a:ext>
                </a:extLst>
              </a:tr>
              <a:tr h="595541">
                <a:tc>
                  <a:txBody>
                    <a:bodyPr/>
                    <a:lstStyle/>
                    <a:p>
                      <a:pPr algn="r"/>
                      <a:r>
                        <a:rPr lang="en-US" sz="3200" b="0" dirty="0">
                          <a:solidFill>
                            <a:schemeClr val="bg1">
                              <a:lumMod val="50000"/>
                            </a:schemeClr>
                          </a:solidFill>
                        </a:rPr>
                        <a:t>25.0%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4</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273500988"/>
                  </a:ext>
                </a:extLst>
              </a:tr>
              <a:tr h="595541">
                <a:tc>
                  <a:txBody>
                    <a:bodyPr/>
                    <a:lstStyle/>
                    <a:p>
                      <a:pPr algn="r"/>
                      <a:r>
                        <a:rPr lang="en-US" sz="32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375630141"/>
                  </a:ext>
                </a:extLst>
              </a:tr>
            </a:tbl>
          </a:graphicData>
        </a:graphic>
      </p:graphicFrame>
    </p:spTree>
  </p:cSld>
  <p:clrMapOvr>
    <a:masterClrMapping/>
  </p:clrMapOvr>
  <p:extLst>
    <p:ext uri="{6950BFC3-D8DA-4A85-94F7-54DA5524770B}">
      <p188:commentRel xmlns:p188="http://schemas.microsoft.com/office/powerpoint/2018/8/main" r:id="rId2"/>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GB" dirty="0"/>
              <a:t>Q5: If you had to analyze a patient's bioassay sample for a quantitative assessment of internal radioactivity, what device/procedure would you use?</a:t>
            </a:r>
            <a:endParaRPr dirty="0"/>
          </a:p>
        </p:txBody>
      </p:sp>
      <p:sp>
        <p:nvSpPr>
          <p:cNvPr id="3" name="Title"/>
          <p:cNvSpPr>
            <a:spLocks noGrp="1"/>
          </p:cNvSpPr>
          <p:nvPr>
            <p:ph type="body" sz="quarter" idx="14"/>
          </p:nvPr>
        </p:nvSpPr>
        <p:spPr/>
        <p:txBody>
          <a:bodyPr>
            <a:normAutofit lnSpcReduction="10000"/>
          </a:bodyPr>
          <a:lstStyle/>
          <a:p>
            <a:r>
              <a:rPr lang="en-GB" dirty="0"/>
              <a:t>Answered: 16   Skipped: 10</a:t>
            </a:r>
            <a:endParaRPr dirty="0"/>
          </a:p>
        </p:txBody>
      </p:sp>
      <p:graphicFrame>
        <p:nvGraphicFramePr>
          <p:cNvPr id="4" name="Chart Placeholder"/>
          <p:cNvGraphicFramePr>
            <a:graphicFrameLocks noGrp="1"/>
          </p:cNvGraphicFramePr>
          <p:nvPr>
            <p:extLst>
              <p:ext uri="{D42A27DB-BD31-4B8C-83A1-F6EECF244321}">
                <p14:modId xmlns:p14="http://schemas.microsoft.com/office/powerpoint/2010/main" val="2742909158"/>
              </p:ext>
            </p:extLst>
          </p:nvPr>
        </p:nvGraphicFramePr>
        <p:xfrm>
          <a:off x="153514" y="1399544"/>
          <a:ext cx="10641096" cy="4758684"/>
        </p:xfrm>
        <a:graphic>
          <a:graphicData uri="http://schemas.openxmlformats.org/drawingml/2006/chart">
            <c:chart xmlns:c="http://schemas.openxmlformats.org/drawingml/2006/chart" xmlns:r="http://schemas.openxmlformats.org/officeDocument/2006/relationships" r:id="Rb7fa1be7db4746df"/>
          </a:graphicData>
        </a:graphic>
      </p:graphicFrame>
      <p:graphicFrame>
        <p:nvGraphicFramePr>
          <p:cNvPr id="5" name="Table 4">
            <a:extLst>
              <a:ext uri="{FF2B5EF4-FFF2-40B4-BE49-F238E27FC236}">
                <a16:creationId xmlns:a16="http://schemas.microsoft.com/office/drawing/2014/main" id="{7A7F04CB-7793-9E74-2197-B7799BD918FE}"/>
              </a:ext>
            </a:extLst>
          </p:cNvPr>
          <p:cNvGraphicFramePr>
            <a:graphicFrameLocks noGrp="1"/>
          </p:cNvGraphicFramePr>
          <p:nvPr>
            <p:extLst>
              <p:ext uri="{D42A27DB-BD31-4B8C-83A1-F6EECF244321}">
                <p14:modId xmlns:p14="http://schemas.microsoft.com/office/powerpoint/2010/main" val="4286416983"/>
              </p:ext>
            </p:extLst>
          </p:nvPr>
        </p:nvGraphicFramePr>
        <p:xfrm>
          <a:off x="6844144" y="1568176"/>
          <a:ext cx="4417861" cy="4267200"/>
        </p:xfrm>
        <a:graphic>
          <a:graphicData uri="http://schemas.openxmlformats.org/drawingml/2006/table">
            <a:tbl>
              <a:tblPr>
                <a:tableStyleId>{D7AC3CCA-C797-4891-BE02-D94E43425B78}</a:tableStyleId>
              </a:tblPr>
              <a:tblGrid>
                <a:gridCol w="2208930">
                  <a:extLst>
                    <a:ext uri="{9D8B030D-6E8A-4147-A177-3AD203B41FA5}">
                      <a16:colId xmlns:a16="http://schemas.microsoft.com/office/drawing/2014/main" val="152069650"/>
                    </a:ext>
                  </a:extLst>
                </a:gridCol>
                <a:gridCol w="2208930">
                  <a:extLst>
                    <a:ext uri="{9D8B030D-6E8A-4147-A177-3AD203B41FA5}">
                      <a16:colId xmlns:a16="http://schemas.microsoft.com/office/drawing/2014/main" val="4131578980"/>
                    </a:ext>
                  </a:extLst>
                </a:gridCol>
              </a:tblGrid>
              <a:tr h="490664">
                <a:tc>
                  <a:txBody>
                    <a:bodyPr/>
                    <a:lstStyle/>
                    <a:p>
                      <a:pPr algn="r"/>
                      <a:r>
                        <a:rPr lang="en-US" sz="3200" b="0" dirty="0">
                          <a:solidFill>
                            <a:schemeClr val="bg1">
                              <a:lumMod val="50000"/>
                            </a:schemeClr>
                          </a:solidFill>
                        </a:rPr>
                        <a:t>18.8%</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3</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628977663"/>
                  </a:ext>
                </a:extLst>
              </a:tr>
              <a:tr h="490664">
                <a:tc>
                  <a:txBody>
                    <a:bodyPr/>
                    <a:lstStyle/>
                    <a:p>
                      <a:pPr algn="r"/>
                      <a:r>
                        <a:rPr lang="en-US" sz="32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368140400"/>
                  </a:ext>
                </a:extLst>
              </a:tr>
              <a:tr h="490664">
                <a:tc>
                  <a:txBody>
                    <a:bodyPr/>
                    <a:lstStyle/>
                    <a:p>
                      <a:pPr algn="r"/>
                      <a:r>
                        <a:rPr lang="en-US" sz="3200" b="0" dirty="0">
                          <a:solidFill>
                            <a:schemeClr val="bg1">
                              <a:lumMod val="50000"/>
                            </a:schemeClr>
                          </a:solidFill>
                        </a:rPr>
                        <a:t>31.2%</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301823275"/>
                  </a:ext>
                </a:extLst>
              </a:tr>
              <a:tr h="490664">
                <a:tc>
                  <a:txBody>
                    <a:bodyPr/>
                    <a:lstStyle/>
                    <a:p>
                      <a:pPr algn="r"/>
                      <a:r>
                        <a:rPr lang="en-US" sz="32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3125356237"/>
                  </a:ext>
                </a:extLst>
              </a:tr>
              <a:tr h="490664">
                <a:tc>
                  <a:txBody>
                    <a:bodyPr/>
                    <a:lstStyle/>
                    <a:p>
                      <a:pPr algn="r"/>
                      <a:r>
                        <a:rPr lang="en-US" sz="3200" b="0" dirty="0">
                          <a:solidFill>
                            <a:schemeClr val="bg1">
                              <a:lumMod val="50000"/>
                            </a:schemeClr>
                          </a:solidFill>
                        </a:rPr>
                        <a:t>25.0%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4</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366254669"/>
                  </a:ext>
                </a:extLst>
              </a:tr>
              <a:tr h="490664">
                <a:tc>
                  <a:txBody>
                    <a:bodyPr/>
                    <a:lstStyle/>
                    <a:p>
                      <a:pPr algn="r"/>
                      <a:r>
                        <a:rPr lang="en-US" sz="3200" b="0" dirty="0">
                          <a:solidFill>
                            <a:schemeClr val="bg1">
                              <a:lumMod val="50000"/>
                            </a:schemeClr>
                          </a:solidFill>
                        </a:rPr>
                        <a:t>12.5%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2</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4095187021"/>
                  </a:ext>
                </a:extLst>
              </a:tr>
              <a:tr h="490664">
                <a:tc>
                  <a:txBody>
                    <a:bodyPr/>
                    <a:lstStyle/>
                    <a:p>
                      <a:pPr algn="r"/>
                      <a:r>
                        <a:rPr lang="en-US" sz="3200" b="0" dirty="0">
                          <a:solidFill>
                            <a:schemeClr val="bg1">
                              <a:lumMod val="50000"/>
                            </a:schemeClr>
                          </a:solidFill>
                        </a:rPr>
                        <a:t>12.5%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3200" b="0" dirty="0">
                          <a:solidFill>
                            <a:schemeClr val="bg1">
                              <a:lumMod val="50000"/>
                            </a:schemeClr>
                          </a:solidFill>
                        </a:rPr>
                        <a:t>2</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832339110"/>
                  </a:ext>
                </a:extLst>
              </a:tr>
            </a:tbl>
          </a:graphicData>
        </a:graphic>
      </p:graphicFrame>
    </p:spTree>
  </p:cSld>
  <p:clrMapOvr>
    <a:masterClrMapping/>
  </p:clrMapOvr>
  <p:extLst>
    <p:ext uri="{6950BFC3-D8DA-4A85-94F7-54DA5524770B}">
      <p188:commentRel xmlns:p188="http://schemas.microsoft.com/office/powerpoint/2018/8/main" r:id="rId2"/>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GB" dirty="0"/>
              <a:t>Q7: If you responded, "Radiation Safety Officer's liquid scintillation counter" or "Another liquid scintillation counter" please indicate the manufacturer here:</a:t>
            </a:r>
            <a:endParaRPr dirty="0"/>
          </a:p>
        </p:txBody>
      </p:sp>
      <p:sp>
        <p:nvSpPr>
          <p:cNvPr id="3" name="Title"/>
          <p:cNvSpPr>
            <a:spLocks noGrp="1"/>
          </p:cNvSpPr>
          <p:nvPr>
            <p:ph type="body" sz="quarter" idx="14"/>
          </p:nvPr>
        </p:nvSpPr>
        <p:spPr/>
        <p:txBody>
          <a:bodyPr>
            <a:normAutofit lnSpcReduction="10000"/>
          </a:bodyPr>
          <a:lstStyle/>
          <a:p>
            <a:r>
              <a:rPr lang="en-GB" dirty="0"/>
              <a:t>Answered: 16   Skipped: 10</a:t>
            </a:r>
            <a:endParaRPr dirty="0"/>
          </a:p>
        </p:txBody>
      </p:sp>
      <p:graphicFrame>
        <p:nvGraphicFramePr>
          <p:cNvPr id="4" name="Chart Placeholder"/>
          <p:cNvGraphicFramePr>
            <a:graphicFrameLocks noGrp="1"/>
          </p:cNvGraphicFramePr>
          <p:nvPr>
            <p:extLst>
              <p:ext uri="{D42A27DB-BD31-4B8C-83A1-F6EECF244321}">
                <p14:modId xmlns:p14="http://schemas.microsoft.com/office/powerpoint/2010/main" val="1189276304"/>
              </p:ext>
            </p:extLst>
          </p:nvPr>
        </p:nvGraphicFramePr>
        <p:xfrm>
          <a:off x="985044" y="1491848"/>
          <a:ext cx="9331569" cy="4758684"/>
        </p:xfrm>
        <a:graphic>
          <a:graphicData uri="http://schemas.openxmlformats.org/drawingml/2006/chart">
            <c:chart xmlns:c="http://schemas.openxmlformats.org/drawingml/2006/chart" xmlns:r="http://schemas.openxmlformats.org/officeDocument/2006/relationships" r:id="R1d2ebc7e602a4c39"/>
          </a:graphicData>
        </a:graphic>
      </p:graphicFrame>
      <p:graphicFrame>
        <p:nvGraphicFramePr>
          <p:cNvPr id="6" name="Table 5">
            <a:extLst>
              <a:ext uri="{FF2B5EF4-FFF2-40B4-BE49-F238E27FC236}">
                <a16:creationId xmlns:a16="http://schemas.microsoft.com/office/drawing/2014/main" id="{43FDE73A-7B2A-ED59-A7F5-F5CAC3D958F0}"/>
              </a:ext>
            </a:extLst>
          </p:cNvPr>
          <p:cNvGraphicFramePr>
            <a:graphicFrameLocks noGrp="1"/>
          </p:cNvGraphicFramePr>
          <p:nvPr>
            <p:extLst>
              <p:ext uri="{D42A27DB-BD31-4B8C-83A1-F6EECF244321}">
                <p14:modId xmlns:p14="http://schemas.microsoft.com/office/powerpoint/2010/main" val="2969566267"/>
              </p:ext>
            </p:extLst>
          </p:nvPr>
        </p:nvGraphicFramePr>
        <p:xfrm>
          <a:off x="6908798" y="1794162"/>
          <a:ext cx="2669312" cy="4154056"/>
        </p:xfrm>
        <a:graphic>
          <a:graphicData uri="http://schemas.openxmlformats.org/drawingml/2006/table">
            <a:tbl>
              <a:tblPr>
                <a:tableStyleId>{2D5ABB26-0587-4C30-8999-92F81FD0307C}</a:tableStyleId>
              </a:tblPr>
              <a:tblGrid>
                <a:gridCol w="1334656">
                  <a:extLst>
                    <a:ext uri="{9D8B030D-6E8A-4147-A177-3AD203B41FA5}">
                      <a16:colId xmlns:a16="http://schemas.microsoft.com/office/drawing/2014/main" val="3592604122"/>
                    </a:ext>
                  </a:extLst>
                </a:gridCol>
                <a:gridCol w="1334656">
                  <a:extLst>
                    <a:ext uri="{9D8B030D-6E8A-4147-A177-3AD203B41FA5}">
                      <a16:colId xmlns:a16="http://schemas.microsoft.com/office/drawing/2014/main" val="3132366905"/>
                    </a:ext>
                  </a:extLst>
                </a:gridCol>
              </a:tblGrid>
              <a:tr h="692342">
                <a:tc>
                  <a:txBody>
                    <a:bodyPr/>
                    <a:lstStyle/>
                    <a:p>
                      <a:pPr algn="r"/>
                      <a:r>
                        <a:rPr lang="en-US" sz="1600" b="0" dirty="0">
                          <a:solidFill>
                            <a:schemeClr val="bg1">
                              <a:lumMod val="50000"/>
                            </a:schemeClr>
                          </a:solidFill>
                        </a:rPr>
                        <a:t>6.2%</a:t>
                      </a:r>
                    </a:p>
                  </a:txBody>
                  <a:tcPr/>
                </a:tc>
                <a:tc>
                  <a:txBody>
                    <a:bodyPr/>
                    <a:lstStyle/>
                    <a:p>
                      <a:pPr algn="r"/>
                      <a:r>
                        <a:rPr lang="en-US" sz="1600" b="0" dirty="0">
                          <a:solidFill>
                            <a:schemeClr val="bg1">
                              <a:lumMod val="50000"/>
                            </a:schemeClr>
                          </a:solidFill>
                        </a:rPr>
                        <a:t>1</a:t>
                      </a:r>
                    </a:p>
                  </a:txBody>
                  <a:tcPr/>
                </a:tc>
                <a:extLst>
                  <a:ext uri="{0D108BD9-81ED-4DB2-BD59-A6C34878D82A}">
                    <a16:rowId xmlns:a16="http://schemas.microsoft.com/office/drawing/2014/main" val="807467783"/>
                  </a:ext>
                </a:extLst>
              </a:tr>
              <a:tr h="692342">
                <a:tc>
                  <a:txBody>
                    <a:bodyPr/>
                    <a:lstStyle/>
                    <a:p>
                      <a:pPr algn="r"/>
                      <a:r>
                        <a:rPr lang="en-US" sz="1600" b="0" dirty="0">
                          <a:solidFill>
                            <a:schemeClr val="bg1">
                              <a:lumMod val="50000"/>
                            </a:schemeClr>
                          </a:solidFill>
                        </a:rPr>
                        <a:t>6.2%</a:t>
                      </a:r>
                    </a:p>
                  </a:txBody>
                  <a:tcPr/>
                </a:tc>
                <a:tc>
                  <a:txBody>
                    <a:bodyPr/>
                    <a:lstStyle/>
                    <a:p>
                      <a:pPr algn="r"/>
                      <a:r>
                        <a:rPr lang="en-US" sz="1600" b="0" dirty="0">
                          <a:solidFill>
                            <a:schemeClr val="bg1">
                              <a:lumMod val="50000"/>
                            </a:schemeClr>
                          </a:solidFill>
                        </a:rPr>
                        <a:t>1</a:t>
                      </a:r>
                    </a:p>
                  </a:txBody>
                  <a:tcPr/>
                </a:tc>
                <a:extLst>
                  <a:ext uri="{0D108BD9-81ED-4DB2-BD59-A6C34878D82A}">
                    <a16:rowId xmlns:a16="http://schemas.microsoft.com/office/drawing/2014/main" val="624503911"/>
                  </a:ext>
                </a:extLst>
              </a:tr>
              <a:tr h="692342">
                <a:tc>
                  <a:txBody>
                    <a:bodyPr/>
                    <a:lstStyle/>
                    <a:p>
                      <a:pPr algn="r"/>
                      <a:r>
                        <a:rPr lang="en-US" sz="1600" b="0" dirty="0">
                          <a:solidFill>
                            <a:schemeClr val="bg1">
                              <a:lumMod val="50000"/>
                            </a:schemeClr>
                          </a:solidFill>
                        </a:rPr>
                        <a:t>6.2%</a:t>
                      </a:r>
                    </a:p>
                  </a:txBody>
                  <a:tcPr/>
                </a:tc>
                <a:tc>
                  <a:txBody>
                    <a:bodyPr/>
                    <a:lstStyle/>
                    <a:p>
                      <a:pPr algn="r"/>
                      <a:r>
                        <a:rPr lang="en-US" sz="1600" b="0" dirty="0">
                          <a:solidFill>
                            <a:schemeClr val="bg1">
                              <a:lumMod val="50000"/>
                            </a:schemeClr>
                          </a:solidFill>
                        </a:rPr>
                        <a:t>1</a:t>
                      </a:r>
                    </a:p>
                  </a:txBody>
                  <a:tcPr/>
                </a:tc>
                <a:extLst>
                  <a:ext uri="{0D108BD9-81ED-4DB2-BD59-A6C34878D82A}">
                    <a16:rowId xmlns:a16="http://schemas.microsoft.com/office/drawing/2014/main" val="750782307"/>
                  </a:ext>
                </a:extLst>
              </a:tr>
              <a:tr h="692342">
                <a:tc>
                  <a:txBody>
                    <a:bodyPr/>
                    <a:lstStyle/>
                    <a:p>
                      <a:pPr algn="r"/>
                      <a:r>
                        <a:rPr lang="en-US" sz="1600" b="0" dirty="0">
                          <a:solidFill>
                            <a:schemeClr val="bg1">
                              <a:lumMod val="50000"/>
                            </a:schemeClr>
                          </a:solidFill>
                        </a:rPr>
                        <a:t>6.2%</a:t>
                      </a:r>
                    </a:p>
                  </a:txBody>
                  <a:tcPr/>
                </a:tc>
                <a:tc>
                  <a:txBody>
                    <a:bodyPr/>
                    <a:lstStyle/>
                    <a:p>
                      <a:pPr algn="r"/>
                      <a:r>
                        <a:rPr lang="en-US" sz="1600" b="0" dirty="0">
                          <a:solidFill>
                            <a:schemeClr val="bg1">
                              <a:lumMod val="50000"/>
                            </a:schemeClr>
                          </a:solidFill>
                        </a:rPr>
                        <a:t>1</a:t>
                      </a:r>
                    </a:p>
                  </a:txBody>
                  <a:tcPr/>
                </a:tc>
                <a:extLst>
                  <a:ext uri="{0D108BD9-81ED-4DB2-BD59-A6C34878D82A}">
                    <a16:rowId xmlns:a16="http://schemas.microsoft.com/office/drawing/2014/main" val="1541798794"/>
                  </a:ext>
                </a:extLst>
              </a:tr>
              <a:tr h="692342">
                <a:tc>
                  <a:txBody>
                    <a:bodyPr/>
                    <a:lstStyle/>
                    <a:p>
                      <a:pPr algn="r"/>
                      <a:r>
                        <a:rPr lang="en-US" sz="1600" b="0" dirty="0">
                          <a:solidFill>
                            <a:schemeClr val="bg1">
                              <a:lumMod val="50000"/>
                            </a:schemeClr>
                          </a:solidFill>
                        </a:rPr>
                        <a:t>6.2%</a:t>
                      </a:r>
                    </a:p>
                  </a:txBody>
                  <a:tcPr/>
                </a:tc>
                <a:tc>
                  <a:txBody>
                    <a:bodyPr/>
                    <a:lstStyle/>
                    <a:p>
                      <a:pPr algn="r"/>
                      <a:r>
                        <a:rPr lang="en-US" sz="1600" b="0" dirty="0">
                          <a:solidFill>
                            <a:schemeClr val="bg1">
                              <a:lumMod val="50000"/>
                            </a:schemeClr>
                          </a:solidFill>
                        </a:rPr>
                        <a:t>1</a:t>
                      </a:r>
                    </a:p>
                  </a:txBody>
                  <a:tcPr/>
                </a:tc>
                <a:extLst>
                  <a:ext uri="{0D108BD9-81ED-4DB2-BD59-A6C34878D82A}">
                    <a16:rowId xmlns:a16="http://schemas.microsoft.com/office/drawing/2014/main" val="1904739759"/>
                  </a:ext>
                </a:extLst>
              </a:tr>
              <a:tr h="692342">
                <a:tc>
                  <a:txBody>
                    <a:bodyPr/>
                    <a:lstStyle/>
                    <a:p>
                      <a:pPr algn="r"/>
                      <a:r>
                        <a:rPr lang="en-US" sz="1600" b="0" dirty="0">
                          <a:solidFill>
                            <a:schemeClr val="bg1"/>
                          </a:solidFill>
                        </a:rPr>
                        <a:t>68.8%</a:t>
                      </a:r>
                    </a:p>
                  </a:txBody>
                  <a:tcPr/>
                </a:tc>
                <a:tc>
                  <a:txBody>
                    <a:bodyPr/>
                    <a:lstStyle/>
                    <a:p>
                      <a:pPr algn="r"/>
                      <a:r>
                        <a:rPr lang="en-US" sz="1600" b="0" dirty="0">
                          <a:solidFill>
                            <a:schemeClr val="tx1"/>
                          </a:solidFill>
                        </a:rPr>
                        <a:t>11</a:t>
                      </a:r>
                    </a:p>
                  </a:txBody>
                  <a:tcPr/>
                </a:tc>
                <a:extLst>
                  <a:ext uri="{0D108BD9-81ED-4DB2-BD59-A6C34878D82A}">
                    <a16:rowId xmlns:a16="http://schemas.microsoft.com/office/drawing/2014/main" val="2200056243"/>
                  </a:ext>
                </a:extLst>
              </a:tr>
            </a:tbl>
          </a:graphicData>
        </a:graphic>
      </p:graphicFrame>
      <p:sp>
        <p:nvSpPr>
          <p:cNvPr id="5" name="TextBox 4">
            <a:extLst>
              <a:ext uri="{FF2B5EF4-FFF2-40B4-BE49-F238E27FC236}">
                <a16:creationId xmlns:a16="http://schemas.microsoft.com/office/drawing/2014/main" id="{250AC34F-2010-142E-C42D-C1874B7DF765}"/>
              </a:ext>
            </a:extLst>
          </p:cNvPr>
          <p:cNvSpPr txBox="1"/>
          <p:nvPr/>
        </p:nvSpPr>
        <p:spPr>
          <a:xfrm>
            <a:off x="9734550" y="2875001"/>
            <a:ext cx="2332128" cy="984885"/>
          </a:xfrm>
          <a:prstGeom prst="rect">
            <a:avLst/>
          </a:prstGeom>
          <a:solidFill>
            <a:schemeClr val="accent3">
              <a:lumMod val="20000"/>
              <a:lumOff val="80000"/>
            </a:schemeClr>
          </a:solidFill>
        </p:spPr>
        <p:txBody>
          <a:bodyPr wrap="square" rtlCol="0">
            <a:spAutoFit/>
          </a:bodyPr>
          <a:lstStyle/>
          <a:p>
            <a:pPr algn="l"/>
            <a:r>
              <a:rPr lang="en-US" sz="1866" dirty="0">
                <a:effectLst>
                  <a:outerShdw blurRad="38100" dist="38100" dir="2700000" algn="tl">
                    <a:srgbClr val="000000">
                      <a:alpha val="43137"/>
                    </a:srgbClr>
                  </a:outerShdw>
                </a:effectLst>
              </a:rPr>
              <a:t>One each at Columbia and Weill-Cornell</a:t>
            </a:r>
          </a:p>
        </p:txBody>
      </p:sp>
      <p:sp>
        <p:nvSpPr>
          <p:cNvPr id="8" name="Right Brace 7">
            <a:extLst>
              <a:ext uri="{FF2B5EF4-FFF2-40B4-BE49-F238E27FC236}">
                <a16:creationId xmlns:a16="http://schemas.microsoft.com/office/drawing/2014/main" id="{B0D641BC-105E-0DD0-926E-BF851BB31E9B}"/>
              </a:ext>
            </a:extLst>
          </p:cNvPr>
          <p:cNvSpPr/>
          <p:nvPr/>
        </p:nvSpPr>
        <p:spPr>
          <a:xfrm>
            <a:off x="9477374" y="3086100"/>
            <a:ext cx="140333" cy="7048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tar: 5 Points 8">
            <a:extLst>
              <a:ext uri="{FF2B5EF4-FFF2-40B4-BE49-F238E27FC236}">
                <a16:creationId xmlns:a16="http://schemas.microsoft.com/office/drawing/2014/main" id="{B4EB51C8-A0E7-6162-6D55-B87524AE7272}"/>
              </a:ext>
            </a:extLst>
          </p:cNvPr>
          <p:cNvSpPr/>
          <p:nvPr/>
        </p:nvSpPr>
        <p:spPr>
          <a:xfrm>
            <a:off x="4121901" y="3122680"/>
            <a:ext cx="498762" cy="48952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2"/>
    </p:ext>
  </p:extLs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64429" y="214732"/>
            <a:ext cx="10972800" cy="731617"/>
          </a:xfrm>
        </p:spPr>
        <p:txBody>
          <a:bodyPr>
            <a:noAutofit/>
          </a:bodyPr>
          <a:lstStyle/>
          <a:p>
            <a:r>
              <a:rPr lang="en-GB" sz="1866" dirty="0"/>
              <a:t>Q9: Does your liquid scintillation counter have the capability to rapidly quantify a bioassay result for a radioisotope other than H-3 and C-14 without extensive re-calibration using standards?</a:t>
            </a:r>
            <a:endParaRPr sz="1866" dirty="0"/>
          </a:p>
        </p:txBody>
      </p:sp>
      <p:sp>
        <p:nvSpPr>
          <p:cNvPr id="3" name="Title"/>
          <p:cNvSpPr>
            <a:spLocks noGrp="1"/>
          </p:cNvSpPr>
          <p:nvPr>
            <p:ph type="body" sz="quarter" idx="14"/>
          </p:nvPr>
        </p:nvSpPr>
        <p:spPr/>
        <p:txBody>
          <a:bodyPr>
            <a:normAutofit lnSpcReduction="10000"/>
          </a:bodyPr>
          <a:lstStyle/>
          <a:p>
            <a:r>
              <a:rPr lang="en-GB" dirty="0"/>
              <a:t>Answered: 16   Skipped: 10</a:t>
            </a:r>
            <a:endParaRPr dirty="0"/>
          </a:p>
        </p:txBody>
      </p:sp>
      <p:graphicFrame>
        <p:nvGraphicFramePr>
          <p:cNvPr id="4" name="Chart Placeholder"/>
          <p:cNvGraphicFramePr>
            <a:graphicFrameLocks noGrp="1"/>
          </p:cNvGraphicFramePr>
          <p:nvPr>
            <p:extLst>
              <p:ext uri="{D42A27DB-BD31-4B8C-83A1-F6EECF244321}">
                <p14:modId xmlns:p14="http://schemas.microsoft.com/office/powerpoint/2010/main" val="3784039790"/>
              </p:ext>
            </p:extLst>
          </p:nvPr>
        </p:nvGraphicFramePr>
        <p:xfrm>
          <a:off x="777681" y="1399544"/>
          <a:ext cx="9331569" cy="4758684"/>
        </p:xfrm>
        <a:graphic>
          <a:graphicData uri="http://schemas.openxmlformats.org/drawingml/2006/chart">
            <c:chart xmlns:c="http://schemas.openxmlformats.org/drawingml/2006/chart" xmlns:r="http://schemas.openxmlformats.org/officeDocument/2006/relationships" r:id="Rd14bbd13a76648f2"/>
          </a:graphicData>
        </a:graphic>
      </p:graphicFrame>
      <p:graphicFrame>
        <p:nvGraphicFramePr>
          <p:cNvPr id="5" name="Table 4">
            <a:extLst>
              <a:ext uri="{FF2B5EF4-FFF2-40B4-BE49-F238E27FC236}">
                <a16:creationId xmlns:a16="http://schemas.microsoft.com/office/drawing/2014/main" id="{9D23BE4A-B436-39F2-C08D-D6B27F2D6C0F}"/>
              </a:ext>
            </a:extLst>
          </p:cNvPr>
          <p:cNvGraphicFramePr>
            <a:graphicFrameLocks noGrp="1"/>
          </p:cNvGraphicFramePr>
          <p:nvPr>
            <p:extLst>
              <p:ext uri="{D42A27DB-BD31-4B8C-83A1-F6EECF244321}">
                <p14:modId xmlns:p14="http://schemas.microsoft.com/office/powerpoint/2010/main" val="2399422267"/>
              </p:ext>
            </p:extLst>
          </p:nvPr>
        </p:nvGraphicFramePr>
        <p:xfrm>
          <a:off x="7765954" y="1778002"/>
          <a:ext cx="3260437" cy="3804393"/>
        </p:xfrm>
        <a:graphic>
          <a:graphicData uri="http://schemas.openxmlformats.org/drawingml/2006/table">
            <a:tbl>
              <a:tblPr>
                <a:tableStyleId>{D7AC3CCA-C797-4891-BE02-D94E43425B78}</a:tableStyleId>
              </a:tblPr>
              <a:tblGrid>
                <a:gridCol w="1630218">
                  <a:extLst>
                    <a:ext uri="{9D8B030D-6E8A-4147-A177-3AD203B41FA5}">
                      <a16:colId xmlns:a16="http://schemas.microsoft.com/office/drawing/2014/main" val="2944726506"/>
                    </a:ext>
                  </a:extLst>
                </a:gridCol>
                <a:gridCol w="1630218">
                  <a:extLst>
                    <a:ext uri="{9D8B030D-6E8A-4147-A177-3AD203B41FA5}">
                      <a16:colId xmlns:a16="http://schemas.microsoft.com/office/drawing/2014/main" val="2482968543"/>
                    </a:ext>
                  </a:extLst>
                </a:gridCol>
              </a:tblGrid>
              <a:tr h="760878">
                <a:tc>
                  <a:txBody>
                    <a:bodyPr/>
                    <a:lstStyle/>
                    <a:p>
                      <a:pPr algn="r"/>
                      <a:r>
                        <a:rPr lang="en-US" sz="2400" b="0" dirty="0">
                          <a:solidFill>
                            <a:schemeClr val="bg1">
                              <a:lumMod val="50000"/>
                            </a:schemeClr>
                          </a:solidFill>
                        </a:rPr>
                        <a:t>0.0%</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2400" b="0" dirty="0">
                          <a:solidFill>
                            <a:schemeClr val="bg1">
                              <a:lumMod val="50000"/>
                            </a:schemeClr>
                          </a:solidFill>
                        </a:rPr>
                        <a:t>0</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252498718"/>
                  </a:ext>
                </a:extLst>
              </a:tr>
              <a:tr h="760878">
                <a:tc>
                  <a:txBody>
                    <a:bodyPr/>
                    <a:lstStyle/>
                    <a:p>
                      <a:pPr algn="r"/>
                      <a:r>
                        <a:rPr lang="en-US" sz="2400" b="0" dirty="0">
                          <a:solidFill>
                            <a:schemeClr val="bg1">
                              <a:lumMod val="50000"/>
                            </a:schemeClr>
                          </a:solidFill>
                        </a:rPr>
                        <a:t>37.5%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2400" b="0" dirty="0">
                          <a:solidFill>
                            <a:schemeClr val="bg1">
                              <a:lumMod val="50000"/>
                            </a:schemeClr>
                          </a:solidFill>
                        </a:rPr>
                        <a:t>6</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425829036"/>
                  </a:ext>
                </a:extLst>
              </a:tr>
              <a:tr h="760878">
                <a:tc>
                  <a:txBody>
                    <a:bodyPr/>
                    <a:lstStyle/>
                    <a:p>
                      <a:pPr algn="r"/>
                      <a:r>
                        <a:rPr lang="en-US" sz="2400" b="0" dirty="0">
                          <a:solidFill>
                            <a:schemeClr val="bg1">
                              <a:lumMod val="50000"/>
                            </a:schemeClr>
                          </a:solidFill>
                        </a:rPr>
                        <a:t>62.5%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2400" b="0" dirty="0">
                          <a:solidFill>
                            <a:schemeClr val="bg1">
                              <a:lumMod val="50000"/>
                            </a:schemeClr>
                          </a:solidFill>
                        </a:rPr>
                        <a:t>10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3630987144"/>
                  </a:ext>
                </a:extLst>
              </a:tr>
              <a:tr h="760878">
                <a:tc>
                  <a:txBody>
                    <a:bodyPr/>
                    <a:lstStyle/>
                    <a:p>
                      <a:pPr algn="r"/>
                      <a:r>
                        <a:rPr lang="en-US" sz="24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24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929188705"/>
                  </a:ext>
                </a:extLst>
              </a:tr>
              <a:tr h="760878">
                <a:tc>
                  <a:txBody>
                    <a:bodyPr/>
                    <a:lstStyle/>
                    <a:p>
                      <a:pPr algn="r"/>
                      <a:r>
                        <a:rPr lang="en-US" sz="2400" b="0" dirty="0">
                          <a:solidFill>
                            <a:schemeClr val="bg1">
                              <a:lumMod val="50000"/>
                            </a:schemeClr>
                          </a:solidFill>
                        </a:rPr>
                        <a:t>0.0%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2400" b="0" dirty="0">
                          <a:solidFill>
                            <a:schemeClr val="bg1">
                              <a:lumMod val="50000"/>
                            </a:schemeClr>
                          </a:solidFill>
                        </a:rPr>
                        <a:t>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3194511484"/>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69A1380-C6FB-2787-4F7F-538856B2FB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479B8D-558D-6293-D17B-7EE8BD5D607F}"/>
              </a:ext>
            </a:extLst>
          </p:cNvPr>
          <p:cNvSpPr>
            <a:spLocks noGrp="1"/>
          </p:cNvSpPr>
          <p:nvPr>
            <p:ph type="title"/>
          </p:nvPr>
        </p:nvSpPr>
        <p:spPr/>
        <p:txBody>
          <a:bodyPr/>
          <a:lstStyle/>
          <a:p>
            <a:r>
              <a:rPr lang="en-US" dirty="0"/>
              <a:t>The State of Bioassay</a:t>
            </a:r>
          </a:p>
        </p:txBody>
      </p:sp>
      <p:sp>
        <p:nvSpPr>
          <p:cNvPr id="5" name="Content Placeholder 4">
            <a:extLst>
              <a:ext uri="{FF2B5EF4-FFF2-40B4-BE49-F238E27FC236}">
                <a16:creationId xmlns:a16="http://schemas.microsoft.com/office/drawing/2014/main" id="{94EB8DF3-82F9-CD0A-7400-1BD1C6BD2D3E}"/>
              </a:ext>
            </a:extLst>
          </p:cNvPr>
          <p:cNvSpPr>
            <a:spLocks noGrp="1"/>
          </p:cNvSpPr>
          <p:nvPr>
            <p:ph sz="quarter" idx="13"/>
          </p:nvPr>
        </p:nvSpPr>
        <p:spPr>
          <a:xfrm>
            <a:off x="494145" y="1070053"/>
            <a:ext cx="11203708" cy="5321510"/>
          </a:xfrm>
          <a:solidFill>
            <a:schemeClr val="bg1">
              <a:lumMod val="95000"/>
            </a:schemeClr>
          </a:solidFill>
        </p:spPr>
        <p:txBody>
          <a:bodyPr>
            <a:noAutofit/>
          </a:bodyPr>
          <a:lstStyle/>
          <a:p>
            <a:pPr marL="342900" indent="-342900">
              <a:buFont typeface="Wingdings" panose="05000000000000000000" pitchFamily="2" charset="2"/>
              <a:buChar char="§"/>
            </a:pPr>
            <a:r>
              <a:rPr lang="en-US" sz="2666" dirty="0"/>
              <a:t>There are only 2 hospital based liquid scintillation counters in NYC - that we know of - that can do a rad-bioassay rapidly (without calibration).</a:t>
            </a:r>
          </a:p>
          <a:p>
            <a:pPr marL="342900" indent="-342900">
              <a:buFont typeface="Wingdings" panose="05000000000000000000" pitchFamily="2" charset="2"/>
              <a:buChar char="§"/>
            </a:pPr>
            <a:r>
              <a:rPr lang="en-US" sz="2666" dirty="0"/>
              <a:t>Unless there were an official waiver, the results could not be used for clinical decision-making under the federal and state regulations for Clinical Laboratory Improvement Amendments (the CLIA regulations).</a:t>
            </a:r>
          </a:p>
          <a:p>
            <a:pPr marL="342900" indent="-342900">
              <a:buFont typeface="Wingdings" panose="05000000000000000000" pitchFamily="2" charset="2"/>
              <a:buChar char="§"/>
            </a:pPr>
            <a:r>
              <a:rPr lang="en-US" sz="2666" dirty="0"/>
              <a:t>There is only one U.S. commercial laboratory that is CLIA-accredited for radiological bioassay: General Engineering Laboratories (GEL) in Charleston, SC.</a:t>
            </a:r>
          </a:p>
          <a:p>
            <a:pPr marL="1085850" lvl="1" indent="-342900">
              <a:buFont typeface="Courier New" panose="02070309020205020404" pitchFamily="49" charset="0"/>
              <a:buChar char="o"/>
            </a:pPr>
            <a:r>
              <a:rPr lang="en-US" sz="2400" dirty="0"/>
              <a:t>Increases the time to obtain results (packaging, shipping, analysis) </a:t>
            </a:r>
          </a:p>
          <a:p>
            <a:pPr marL="1085850" lvl="1" indent="-342900">
              <a:buFont typeface="Courier New" panose="02070309020205020404" pitchFamily="49" charset="0"/>
              <a:buChar char="o"/>
            </a:pPr>
            <a:r>
              <a:rPr lang="en-US" sz="2400" dirty="0"/>
              <a:t>Requires financing</a:t>
            </a:r>
          </a:p>
          <a:p>
            <a:r>
              <a:rPr lang="en-US" sz="2666" dirty="0"/>
              <a:t>     </a:t>
            </a:r>
          </a:p>
          <a:p>
            <a:pPr marL="342900" indent="-342900">
              <a:buFont typeface="Wingdings" panose="05000000000000000000" pitchFamily="2" charset="2"/>
              <a:buChar char="§"/>
            </a:pPr>
            <a:endParaRPr lang="en-US" sz="2666" dirty="0"/>
          </a:p>
        </p:txBody>
      </p:sp>
    </p:spTree>
    <p:extLst>
      <p:ext uri="{BB962C8B-B14F-4D97-AF65-F5344CB8AC3E}">
        <p14:creationId xmlns:p14="http://schemas.microsoft.com/office/powerpoint/2010/main" val="14983961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GB" dirty="0"/>
              <a:t>Q13: How can the NYC Department of Health assist your planning efforts for a radiological emergency? Check all that apply.</a:t>
            </a:r>
            <a:endParaRPr dirty="0"/>
          </a:p>
        </p:txBody>
      </p:sp>
      <p:sp>
        <p:nvSpPr>
          <p:cNvPr id="3" name="Title"/>
          <p:cNvSpPr>
            <a:spLocks noGrp="1"/>
          </p:cNvSpPr>
          <p:nvPr>
            <p:ph type="body" sz="quarter" idx="14"/>
          </p:nvPr>
        </p:nvSpPr>
        <p:spPr/>
        <p:txBody>
          <a:bodyPr>
            <a:normAutofit lnSpcReduction="10000"/>
          </a:bodyPr>
          <a:lstStyle/>
          <a:p>
            <a:r>
              <a:rPr lang="en-GB" dirty="0"/>
              <a:t>Answered: 16   Skipped: 10</a:t>
            </a:r>
            <a:endParaRPr dirty="0"/>
          </a:p>
        </p:txBody>
      </p:sp>
      <p:graphicFrame>
        <p:nvGraphicFramePr>
          <p:cNvPr id="4" name="Chart Placeholder"/>
          <p:cNvGraphicFramePr>
            <a:graphicFrameLocks noGrp="1"/>
          </p:cNvGraphicFramePr>
          <p:nvPr>
            <p:extLst>
              <p:ext uri="{D42A27DB-BD31-4B8C-83A1-F6EECF244321}">
                <p14:modId xmlns:p14="http://schemas.microsoft.com/office/powerpoint/2010/main" val="1099279864"/>
              </p:ext>
            </p:extLst>
          </p:nvPr>
        </p:nvGraphicFramePr>
        <p:xfrm>
          <a:off x="-1" y="1399544"/>
          <a:ext cx="11905673" cy="4758684"/>
        </p:xfrm>
        <a:graphic>
          <a:graphicData uri="http://schemas.openxmlformats.org/drawingml/2006/chart">
            <c:chart xmlns:c="http://schemas.openxmlformats.org/drawingml/2006/chart" xmlns:r="http://schemas.openxmlformats.org/officeDocument/2006/relationships" r:id="R3621f8ff14a845da"/>
          </a:graphicData>
        </a:graphic>
      </p:graphicFrame>
      <p:graphicFrame>
        <p:nvGraphicFramePr>
          <p:cNvPr id="5" name="Table 4">
            <a:extLst>
              <a:ext uri="{FF2B5EF4-FFF2-40B4-BE49-F238E27FC236}">
                <a16:creationId xmlns:a16="http://schemas.microsoft.com/office/drawing/2014/main" id="{5B859B15-5031-4D78-2302-79D1FDF0FB4E}"/>
              </a:ext>
            </a:extLst>
          </p:cNvPr>
          <p:cNvGraphicFramePr>
            <a:graphicFrameLocks noGrp="1"/>
          </p:cNvGraphicFramePr>
          <p:nvPr>
            <p:extLst>
              <p:ext uri="{D42A27DB-BD31-4B8C-83A1-F6EECF244321}">
                <p14:modId xmlns:p14="http://schemas.microsoft.com/office/powerpoint/2010/main" val="544481351"/>
              </p:ext>
            </p:extLst>
          </p:nvPr>
        </p:nvGraphicFramePr>
        <p:xfrm>
          <a:off x="8598960" y="1766708"/>
          <a:ext cx="2615810" cy="4024353"/>
        </p:xfrm>
        <a:graphic>
          <a:graphicData uri="http://schemas.openxmlformats.org/drawingml/2006/table">
            <a:tbl>
              <a:tblPr>
                <a:tableStyleId>{D7AC3CCA-C797-4891-BE02-D94E43425B78}</a:tableStyleId>
              </a:tblPr>
              <a:tblGrid>
                <a:gridCol w="1307905">
                  <a:extLst>
                    <a:ext uri="{9D8B030D-6E8A-4147-A177-3AD203B41FA5}">
                      <a16:colId xmlns:a16="http://schemas.microsoft.com/office/drawing/2014/main" val="2692648661"/>
                    </a:ext>
                  </a:extLst>
                </a:gridCol>
                <a:gridCol w="1307905">
                  <a:extLst>
                    <a:ext uri="{9D8B030D-6E8A-4147-A177-3AD203B41FA5}">
                      <a16:colId xmlns:a16="http://schemas.microsoft.com/office/drawing/2014/main" val="3851300654"/>
                    </a:ext>
                  </a:extLst>
                </a:gridCol>
              </a:tblGrid>
              <a:tr h="804870">
                <a:tc>
                  <a:txBody>
                    <a:bodyPr/>
                    <a:lstStyle/>
                    <a:p>
                      <a:pPr algn="r"/>
                      <a:r>
                        <a:rPr lang="en-US" sz="1866" b="0" dirty="0">
                          <a:solidFill>
                            <a:schemeClr val="bg1"/>
                          </a:solidFill>
                        </a:rPr>
                        <a:t>68.8%</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1866" b="0" dirty="0">
                          <a:solidFill>
                            <a:schemeClr val="bg1">
                              <a:lumMod val="50000"/>
                            </a:schemeClr>
                          </a:solidFill>
                        </a:rPr>
                        <a:t>11</a:t>
                      </a:r>
                    </a:p>
                  </a:txBody>
                  <a:tcPr>
                    <a:lnL w="0" cmpd="sng">
                      <a:noFill/>
                    </a:lnL>
                    <a:lnR w="0" cmpd="sng">
                      <a:noFill/>
                    </a:lnR>
                    <a:lnT w="0" cmpd="sng">
                      <a:noFill/>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2092185441"/>
                  </a:ext>
                </a:extLst>
              </a:tr>
              <a:tr h="804870">
                <a:tc>
                  <a:txBody>
                    <a:bodyPr/>
                    <a:lstStyle/>
                    <a:p>
                      <a:pPr algn="r"/>
                      <a:r>
                        <a:rPr lang="en-US" sz="1866" b="0" dirty="0">
                          <a:solidFill>
                            <a:schemeClr val="bg1"/>
                          </a:solidFill>
                        </a:rPr>
                        <a:t>87.5%</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1866" b="0" dirty="0">
                          <a:solidFill>
                            <a:schemeClr val="bg1">
                              <a:lumMod val="50000"/>
                            </a:schemeClr>
                          </a:solidFill>
                        </a:rPr>
                        <a:t>14</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398801079"/>
                  </a:ext>
                </a:extLst>
              </a:tr>
              <a:tr h="804870">
                <a:tc>
                  <a:txBody>
                    <a:bodyPr/>
                    <a:lstStyle/>
                    <a:p>
                      <a:pPr algn="r"/>
                      <a:r>
                        <a:rPr lang="en-US" sz="1866" b="0" dirty="0">
                          <a:solidFill>
                            <a:schemeClr val="bg1">
                              <a:lumMod val="50000"/>
                            </a:schemeClr>
                          </a:solidFill>
                        </a:rPr>
                        <a:t>68.9%</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1866" b="0" dirty="0">
                          <a:solidFill>
                            <a:schemeClr val="bg1">
                              <a:lumMod val="50000"/>
                            </a:schemeClr>
                          </a:solidFill>
                        </a:rPr>
                        <a:t>11</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739954984"/>
                  </a:ext>
                </a:extLst>
              </a:tr>
              <a:tr h="804870">
                <a:tc>
                  <a:txBody>
                    <a:bodyPr/>
                    <a:lstStyle/>
                    <a:p>
                      <a:pPr algn="r"/>
                      <a:r>
                        <a:rPr lang="en-US" sz="1866" b="0" dirty="0">
                          <a:solidFill>
                            <a:schemeClr val="bg1">
                              <a:lumMod val="50000"/>
                            </a:schemeClr>
                          </a:solidFill>
                        </a:rPr>
                        <a:t>75.0%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1866" b="0" dirty="0">
                          <a:solidFill>
                            <a:schemeClr val="bg1">
                              <a:lumMod val="50000"/>
                            </a:schemeClr>
                          </a:solidFill>
                        </a:rPr>
                        <a:t>12</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693460991"/>
                  </a:ext>
                </a:extLst>
              </a:tr>
              <a:tr h="804870">
                <a:tc>
                  <a:txBody>
                    <a:bodyPr/>
                    <a:lstStyle/>
                    <a:p>
                      <a:pPr algn="r"/>
                      <a:r>
                        <a:rPr lang="en-US" sz="1866" b="0" dirty="0">
                          <a:solidFill>
                            <a:schemeClr val="bg1">
                              <a:lumMod val="50000"/>
                            </a:schemeClr>
                          </a:solidFill>
                        </a:rPr>
                        <a:t>25.0%</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tc>
                  <a:txBody>
                    <a:bodyPr/>
                    <a:lstStyle/>
                    <a:p>
                      <a:pPr algn="r"/>
                      <a:r>
                        <a:rPr lang="en-US" sz="1866" b="0" dirty="0">
                          <a:solidFill>
                            <a:schemeClr val="bg1">
                              <a:lumMod val="50000"/>
                            </a:schemeClr>
                          </a:solidFill>
                        </a:rPr>
                        <a:t>4</a:t>
                      </a:r>
                    </a:p>
                  </a:txBody>
                  <a:tcPr>
                    <a:lnL w="0" cmpd="sng">
                      <a:noFill/>
                    </a:lnL>
                    <a:lnR w="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0" cmpd="sng">
                      <a:noFill/>
                      <a:prstDash val="solid"/>
                    </a:lnTlToBr>
                    <a:lnBlToTr w="0" cmpd="sng">
                      <a:noFill/>
                      <a:prstDash val="solid"/>
                    </a:lnBlToTr>
                    <a:noFill/>
                  </a:tcPr>
                </a:tc>
                <a:extLst>
                  <a:ext uri="{0D108BD9-81ED-4DB2-BD59-A6C34878D82A}">
                    <a16:rowId xmlns:a16="http://schemas.microsoft.com/office/drawing/2014/main" val="1046973154"/>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A701E-7CAE-8E2F-A223-221DB44BB124}"/>
              </a:ext>
            </a:extLst>
          </p:cNvPr>
          <p:cNvSpPr>
            <a:spLocks noGrp="1"/>
          </p:cNvSpPr>
          <p:nvPr>
            <p:ph type="title"/>
          </p:nvPr>
        </p:nvSpPr>
        <p:spPr/>
        <p:txBody>
          <a:bodyPr>
            <a:normAutofit fontScale="90000"/>
          </a:bodyPr>
          <a:lstStyle/>
          <a:p>
            <a:r>
              <a:rPr lang="en-US" dirty="0"/>
              <a:t>How can the NYC Department of Health assist your planning efforts for a radiological emergency? </a:t>
            </a:r>
          </a:p>
        </p:txBody>
      </p:sp>
      <p:sp>
        <p:nvSpPr>
          <p:cNvPr id="5" name="Content Placeholder 4">
            <a:extLst>
              <a:ext uri="{FF2B5EF4-FFF2-40B4-BE49-F238E27FC236}">
                <a16:creationId xmlns:a16="http://schemas.microsoft.com/office/drawing/2014/main" id="{A41C3AD9-F0CC-6C26-792B-AE58BBF7B389}"/>
              </a:ext>
            </a:extLst>
          </p:cNvPr>
          <p:cNvSpPr>
            <a:spLocks noGrp="1"/>
          </p:cNvSpPr>
          <p:nvPr>
            <p:ph sz="quarter" idx="13"/>
          </p:nvPr>
        </p:nvSpPr>
        <p:spPr>
          <a:xfrm>
            <a:off x="476788" y="1423233"/>
            <a:ext cx="10972800" cy="4758684"/>
          </a:xfrm>
          <a:solidFill>
            <a:schemeClr val="bg1">
              <a:lumMod val="95000"/>
            </a:schemeClr>
          </a:solidFill>
        </p:spPr>
        <p:txBody>
          <a:bodyPr>
            <a:normAutofit/>
          </a:bodyPr>
          <a:lstStyle/>
          <a:p>
            <a:pPr marL="342900" indent="-342900">
              <a:buFont typeface="Wingdings" panose="05000000000000000000" pitchFamily="2" charset="2"/>
              <a:buChar char="§"/>
            </a:pPr>
            <a:r>
              <a:rPr lang="en-US" sz="2666" dirty="0"/>
              <a:t>“If possible, provide human resource[s] to assist in case of emergency.”</a:t>
            </a:r>
          </a:p>
          <a:p>
            <a:endParaRPr lang="en-US" sz="2666" dirty="0"/>
          </a:p>
          <a:p>
            <a:pPr marL="342900" indent="-342900">
              <a:buFont typeface="Wingdings" panose="05000000000000000000" pitchFamily="2" charset="2"/>
              <a:buChar char="§"/>
            </a:pPr>
            <a:r>
              <a:rPr lang="en-US" sz="2666" dirty="0"/>
              <a:t>“Any assistance would be helpful as we are not as versed nor do we have the necessary assays or equipment to test for radioactive events.”</a:t>
            </a:r>
          </a:p>
          <a:p>
            <a:endParaRPr lang="en-US" sz="2666" dirty="0"/>
          </a:p>
          <a:p>
            <a:pPr marL="342900" indent="-342900">
              <a:buFont typeface="Wingdings" panose="05000000000000000000" pitchFamily="2" charset="2"/>
              <a:buChar char="§"/>
            </a:pPr>
            <a:r>
              <a:rPr lang="en-US" sz="2666" dirty="0"/>
              <a:t>“We need to have [a] center for bioassay for NYC so that other hospitals could send their samples to be analyzed in [a] specific place and [to] minimize cost.”</a:t>
            </a:r>
          </a:p>
          <a:p>
            <a:endParaRPr lang="en-US" sz="2666" dirty="0"/>
          </a:p>
        </p:txBody>
      </p:sp>
      <p:sp>
        <p:nvSpPr>
          <p:cNvPr id="6" name="Text Placeholder 5">
            <a:extLst>
              <a:ext uri="{FF2B5EF4-FFF2-40B4-BE49-F238E27FC236}">
                <a16:creationId xmlns:a16="http://schemas.microsoft.com/office/drawing/2014/main" id="{A0F15476-D6C1-FDD5-F285-395249AA880E}"/>
              </a:ext>
            </a:extLst>
          </p:cNvPr>
          <p:cNvSpPr>
            <a:spLocks noGrp="1"/>
          </p:cNvSpPr>
          <p:nvPr>
            <p:ph type="body" sz="quarter" idx="14"/>
          </p:nvPr>
        </p:nvSpPr>
        <p:spPr/>
        <p:txBody>
          <a:bodyPr>
            <a:normAutofit lnSpcReduction="10000"/>
          </a:bodyPr>
          <a:lstStyle/>
          <a:p>
            <a:r>
              <a:rPr lang="en-US" dirty="0"/>
              <a:t>Answered: 3  Skipped: 13</a:t>
            </a:r>
          </a:p>
          <a:p>
            <a:endParaRPr lang="en-US" dirty="0"/>
          </a:p>
        </p:txBody>
      </p:sp>
    </p:spTree>
    <p:extLst>
      <p:ext uri="{BB962C8B-B14F-4D97-AF65-F5344CB8AC3E}">
        <p14:creationId xmlns:p14="http://schemas.microsoft.com/office/powerpoint/2010/main" val="424518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Space...</a:t>
            </a:r>
            <a:r>
              <a:rPr dirty="0" spc="-70"/>
              <a:t> </a:t>
            </a:r>
            <a:r>
              <a:rPr dirty="0"/>
              <a:t>Where</a:t>
            </a:r>
            <a:r>
              <a:rPr dirty="0" spc="-60"/>
              <a:t> </a:t>
            </a:r>
            <a:r>
              <a:rPr dirty="0"/>
              <a:t>do</a:t>
            </a:r>
            <a:r>
              <a:rPr dirty="0" spc="-35"/>
              <a:t> </a:t>
            </a:r>
            <a:r>
              <a:rPr dirty="0"/>
              <a:t>we</a:t>
            </a:r>
            <a:r>
              <a:rPr dirty="0" spc="-40"/>
              <a:t> </a:t>
            </a:r>
            <a:r>
              <a:rPr dirty="0"/>
              <a:t>put</a:t>
            </a:r>
            <a:r>
              <a:rPr dirty="0" spc="-40"/>
              <a:t> </a:t>
            </a:r>
            <a:r>
              <a:rPr dirty="0"/>
              <a:t>the</a:t>
            </a:r>
            <a:r>
              <a:rPr dirty="0" spc="-50"/>
              <a:t> </a:t>
            </a:r>
            <a:r>
              <a:rPr dirty="0" spc="-10"/>
              <a:t>patients?</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160fb0ba36984e7e"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702133" y="1572072"/>
            <a:ext cx="6777355" cy="3743960"/>
          </a:xfrm>
          <a:prstGeom prst="rect">
            <a:avLst/>
          </a:prstGeom>
        </p:spPr>
        <p:txBody>
          <a:bodyPr wrap="square" lIns="0" tIns="50800" rIns="0" bIns="0" rtlCol="0" vert="horz">
            <a:spAutoFit/>
          </a:bodyPr>
          <a:lstStyle/>
          <a:p>
            <a:pPr marL="12700">
              <a:lnSpc>
                <a:spcPct val="100000"/>
              </a:lnSpc>
              <a:spcBef>
                <a:spcPts val="400"/>
              </a:spcBef>
            </a:pPr>
            <a:r>
              <a:rPr dirty="0" u="sng" sz="2800" b="1">
                <a:solidFill>
                  <a:srgbClr val="292B2C"/>
                </a:solidFill>
                <a:uFill>
                  <a:solidFill>
                    <a:srgbClr val="292B2C"/>
                  </a:solidFill>
                </a:uFill>
                <a:latin typeface="Calibri"/>
                <a:cs typeface="Calibri"/>
              </a:rPr>
              <a:t>Emergency</a:t>
            </a:r>
            <a:r>
              <a:rPr dirty="0" u="sng" sz="2800" spc="-155"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Department</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spc="-10" b="1">
                <a:solidFill>
                  <a:srgbClr val="292B2C"/>
                </a:solidFill>
                <a:latin typeface="Calibri"/>
                <a:cs typeface="Calibri"/>
              </a:rPr>
              <a:t>Development</a:t>
            </a:r>
            <a:r>
              <a:rPr dirty="0" sz="2800" spc="-25" b="1">
                <a:solidFill>
                  <a:srgbClr val="292B2C"/>
                </a:solidFill>
                <a:latin typeface="Calibri"/>
                <a:cs typeface="Calibri"/>
              </a:rPr>
              <a:t> </a:t>
            </a:r>
            <a:r>
              <a:rPr dirty="0" sz="2800" b="1">
                <a:solidFill>
                  <a:srgbClr val="292B2C"/>
                </a:solidFill>
                <a:latin typeface="Calibri"/>
                <a:cs typeface="Calibri"/>
              </a:rPr>
              <a:t>of</a:t>
            </a:r>
            <a:r>
              <a:rPr dirty="0" sz="2800" spc="-45" b="1">
                <a:solidFill>
                  <a:srgbClr val="292B2C"/>
                </a:solidFill>
                <a:latin typeface="Calibri"/>
                <a:cs typeface="Calibri"/>
              </a:rPr>
              <a:t> </a:t>
            </a:r>
            <a:r>
              <a:rPr dirty="0" sz="2800" spc="-20" b="1">
                <a:solidFill>
                  <a:srgbClr val="292B2C"/>
                </a:solidFill>
                <a:latin typeface="Calibri"/>
                <a:cs typeface="Calibri"/>
              </a:rPr>
              <a:t>Split-</a:t>
            </a:r>
            <a:r>
              <a:rPr dirty="0" sz="2800" b="1">
                <a:solidFill>
                  <a:srgbClr val="292B2C"/>
                </a:solidFill>
                <a:latin typeface="Calibri"/>
                <a:cs typeface="Calibri"/>
              </a:rPr>
              <a:t>flow</a:t>
            </a:r>
            <a:r>
              <a:rPr dirty="0" sz="2800" spc="-15" b="1">
                <a:solidFill>
                  <a:srgbClr val="292B2C"/>
                </a:solidFill>
                <a:latin typeface="Calibri"/>
                <a:cs typeface="Calibri"/>
              </a:rPr>
              <a:t> </a:t>
            </a:r>
            <a:r>
              <a:rPr dirty="0" sz="2800" spc="-10" b="1">
                <a:solidFill>
                  <a:srgbClr val="292B2C"/>
                </a:solidFill>
                <a:latin typeface="Calibri"/>
                <a:cs typeface="Calibri"/>
              </a:rPr>
              <a:t>model</a:t>
            </a:r>
            <a:endParaRPr sz="2800">
              <a:latin typeface="Calibri"/>
              <a:cs typeface="Calibri"/>
            </a:endParaRPr>
          </a:p>
          <a:p>
            <a:pPr lvl="1" marL="897255" indent="-244475">
              <a:lnSpc>
                <a:spcPct val="100000"/>
              </a:lnSpc>
              <a:spcBef>
                <a:spcPts val="300"/>
              </a:spcBef>
              <a:buFont typeface="Wingdings"/>
              <a:buChar char=""/>
              <a:tabLst>
                <a:tab pos="897255" algn="l"/>
              </a:tabLst>
            </a:pPr>
            <a:r>
              <a:rPr dirty="0" sz="2800" b="1">
                <a:solidFill>
                  <a:srgbClr val="292B2C"/>
                </a:solidFill>
                <a:latin typeface="Calibri"/>
                <a:cs typeface="Calibri"/>
              </a:rPr>
              <a:t>Emergency</a:t>
            </a:r>
            <a:r>
              <a:rPr dirty="0" sz="2800" spc="-155" b="1">
                <a:solidFill>
                  <a:srgbClr val="292B2C"/>
                </a:solidFill>
                <a:latin typeface="Calibri"/>
                <a:cs typeface="Calibri"/>
              </a:rPr>
              <a:t> </a:t>
            </a:r>
            <a:r>
              <a:rPr dirty="0" sz="2800" spc="-10" b="1">
                <a:solidFill>
                  <a:srgbClr val="292B2C"/>
                </a:solidFill>
                <a:latin typeface="Calibri"/>
                <a:cs typeface="Calibri"/>
              </a:rPr>
              <a:t>Department</a:t>
            </a:r>
            <a:endParaRPr sz="2800">
              <a:latin typeface="Calibri"/>
              <a:cs typeface="Calibri"/>
            </a:endParaRPr>
          </a:p>
          <a:p>
            <a:pPr lvl="1" marL="897255" indent="-244475">
              <a:lnSpc>
                <a:spcPct val="100000"/>
              </a:lnSpc>
              <a:spcBef>
                <a:spcPts val="300"/>
              </a:spcBef>
              <a:buFont typeface="Wingdings"/>
              <a:buChar char=""/>
              <a:tabLst>
                <a:tab pos="897255" algn="l"/>
              </a:tabLst>
            </a:pPr>
            <a:r>
              <a:rPr dirty="0" sz="2800" b="1">
                <a:solidFill>
                  <a:srgbClr val="292B2C"/>
                </a:solidFill>
                <a:latin typeface="Calibri"/>
                <a:cs typeface="Calibri"/>
              </a:rPr>
              <a:t>ED</a:t>
            </a:r>
            <a:r>
              <a:rPr dirty="0" sz="2800" spc="-85" b="1">
                <a:solidFill>
                  <a:srgbClr val="292B2C"/>
                </a:solidFill>
                <a:latin typeface="Calibri"/>
                <a:cs typeface="Calibri"/>
              </a:rPr>
              <a:t> </a:t>
            </a:r>
            <a:r>
              <a:rPr dirty="0" sz="2800" b="1">
                <a:solidFill>
                  <a:srgbClr val="292B2C"/>
                </a:solidFill>
                <a:latin typeface="Calibri"/>
                <a:cs typeface="Calibri"/>
              </a:rPr>
              <a:t>Annex</a:t>
            </a:r>
            <a:r>
              <a:rPr dirty="0" sz="2800" spc="-60" b="1">
                <a:solidFill>
                  <a:srgbClr val="292B2C"/>
                </a:solidFill>
                <a:latin typeface="Calibri"/>
                <a:cs typeface="Calibri"/>
              </a:rPr>
              <a:t> </a:t>
            </a:r>
            <a:r>
              <a:rPr dirty="0" sz="2800" b="1">
                <a:solidFill>
                  <a:srgbClr val="292B2C"/>
                </a:solidFill>
                <a:latin typeface="Calibri"/>
                <a:cs typeface="Calibri"/>
              </a:rPr>
              <a:t>(Urgent</a:t>
            </a:r>
            <a:r>
              <a:rPr dirty="0" sz="2800" spc="-70" b="1">
                <a:solidFill>
                  <a:srgbClr val="292B2C"/>
                </a:solidFill>
                <a:latin typeface="Calibri"/>
                <a:cs typeface="Calibri"/>
              </a:rPr>
              <a:t> </a:t>
            </a:r>
            <a:r>
              <a:rPr dirty="0" sz="2800" spc="-10" b="1">
                <a:solidFill>
                  <a:srgbClr val="292B2C"/>
                </a:solidFill>
                <a:latin typeface="Calibri"/>
                <a:cs typeface="Calibri"/>
              </a:rPr>
              <a:t>Care)</a:t>
            </a:r>
            <a:endParaRPr sz="2800">
              <a:latin typeface="Calibri"/>
              <a:cs typeface="Calibri"/>
            </a:endParaRPr>
          </a:p>
          <a:p>
            <a:pPr lvl="1" marL="897255" indent="-244475">
              <a:lnSpc>
                <a:spcPct val="100000"/>
              </a:lnSpc>
              <a:spcBef>
                <a:spcPts val="300"/>
              </a:spcBef>
              <a:buFont typeface="Wingdings"/>
              <a:buChar char=""/>
              <a:tabLst>
                <a:tab pos="897255" algn="l"/>
              </a:tabLst>
            </a:pPr>
            <a:r>
              <a:rPr dirty="0" sz="2800" spc="-10" b="1">
                <a:solidFill>
                  <a:srgbClr val="292B2C"/>
                </a:solidFill>
                <a:latin typeface="Calibri"/>
                <a:cs typeface="Calibri"/>
              </a:rPr>
              <a:t>Trial</a:t>
            </a:r>
            <a:r>
              <a:rPr dirty="0" sz="2800" spc="-85" b="1">
                <a:solidFill>
                  <a:srgbClr val="292B2C"/>
                </a:solidFill>
                <a:latin typeface="Calibri"/>
                <a:cs typeface="Calibri"/>
              </a:rPr>
              <a:t> </a:t>
            </a:r>
            <a:r>
              <a:rPr dirty="0" sz="2800" b="1">
                <a:solidFill>
                  <a:srgbClr val="292B2C"/>
                </a:solidFill>
                <a:latin typeface="Calibri"/>
                <a:cs typeface="Calibri"/>
              </a:rPr>
              <a:t>of</a:t>
            </a:r>
            <a:r>
              <a:rPr dirty="0" sz="2800" spc="-95" b="1">
                <a:solidFill>
                  <a:srgbClr val="292B2C"/>
                </a:solidFill>
                <a:latin typeface="Calibri"/>
                <a:cs typeface="Calibri"/>
              </a:rPr>
              <a:t> </a:t>
            </a:r>
            <a:r>
              <a:rPr dirty="0" sz="2800" spc="-30" b="1">
                <a:solidFill>
                  <a:srgbClr val="292B2C"/>
                </a:solidFill>
                <a:latin typeface="Calibri"/>
                <a:cs typeface="Calibri"/>
              </a:rPr>
              <a:t>tele-</a:t>
            </a:r>
            <a:r>
              <a:rPr dirty="0" sz="2800" b="1">
                <a:solidFill>
                  <a:srgbClr val="292B2C"/>
                </a:solidFill>
                <a:latin typeface="Calibri"/>
                <a:cs typeface="Calibri"/>
              </a:rPr>
              <a:t>emergency</a:t>
            </a:r>
            <a:r>
              <a:rPr dirty="0" sz="2800" spc="-55" b="1">
                <a:solidFill>
                  <a:srgbClr val="292B2C"/>
                </a:solidFill>
                <a:latin typeface="Calibri"/>
                <a:cs typeface="Calibri"/>
              </a:rPr>
              <a:t> </a:t>
            </a:r>
            <a:r>
              <a:rPr dirty="0" sz="2800" spc="-10" b="1">
                <a:solidFill>
                  <a:srgbClr val="292B2C"/>
                </a:solidFill>
                <a:latin typeface="Calibri"/>
                <a:cs typeface="Calibri"/>
              </a:rPr>
              <a:t>medicine*</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PIT</a:t>
            </a:r>
            <a:r>
              <a:rPr dirty="0" sz="2800" spc="-65" b="1">
                <a:solidFill>
                  <a:srgbClr val="292B2C"/>
                </a:solidFill>
                <a:latin typeface="Calibri"/>
                <a:cs typeface="Calibri"/>
              </a:rPr>
              <a:t> </a:t>
            </a:r>
            <a:r>
              <a:rPr dirty="0" sz="2800" b="1">
                <a:solidFill>
                  <a:srgbClr val="292B2C"/>
                </a:solidFill>
                <a:latin typeface="Calibri"/>
                <a:cs typeface="Calibri"/>
              </a:rPr>
              <a:t>(Provider</a:t>
            </a:r>
            <a:r>
              <a:rPr dirty="0" sz="2800" spc="-30" b="1">
                <a:solidFill>
                  <a:srgbClr val="292B2C"/>
                </a:solidFill>
                <a:latin typeface="Calibri"/>
                <a:cs typeface="Calibri"/>
              </a:rPr>
              <a:t> </a:t>
            </a:r>
            <a:r>
              <a:rPr dirty="0" sz="2800" b="1">
                <a:solidFill>
                  <a:srgbClr val="292B2C"/>
                </a:solidFill>
                <a:latin typeface="Calibri"/>
                <a:cs typeface="Calibri"/>
              </a:rPr>
              <a:t>in</a:t>
            </a:r>
            <a:r>
              <a:rPr dirty="0" sz="2800" spc="-70" b="1">
                <a:solidFill>
                  <a:srgbClr val="292B2C"/>
                </a:solidFill>
                <a:latin typeface="Calibri"/>
                <a:cs typeface="Calibri"/>
              </a:rPr>
              <a:t> </a:t>
            </a:r>
            <a:r>
              <a:rPr dirty="0" sz="2800" spc="-20" b="1">
                <a:solidFill>
                  <a:srgbClr val="292B2C"/>
                </a:solidFill>
                <a:latin typeface="Calibri"/>
                <a:cs typeface="Calibri"/>
              </a:rPr>
              <a:t>Triage)</a:t>
            </a:r>
            <a:r>
              <a:rPr dirty="0" sz="2800" spc="-35" b="1">
                <a:solidFill>
                  <a:srgbClr val="292B2C"/>
                </a:solidFill>
                <a:latin typeface="Calibri"/>
                <a:cs typeface="Calibri"/>
              </a:rPr>
              <a:t> </a:t>
            </a:r>
            <a:r>
              <a:rPr dirty="0" sz="2800" b="1">
                <a:solidFill>
                  <a:srgbClr val="292B2C"/>
                </a:solidFill>
                <a:latin typeface="Calibri"/>
                <a:cs typeface="Calibri"/>
              </a:rPr>
              <a:t>/</a:t>
            </a:r>
            <a:r>
              <a:rPr dirty="0" sz="2800" spc="-75" b="1">
                <a:solidFill>
                  <a:srgbClr val="292B2C"/>
                </a:solidFill>
                <a:latin typeface="Calibri"/>
                <a:cs typeface="Calibri"/>
              </a:rPr>
              <a:t> </a:t>
            </a:r>
            <a:r>
              <a:rPr dirty="0" sz="2800" b="1">
                <a:solidFill>
                  <a:srgbClr val="292B2C"/>
                </a:solidFill>
                <a:latin typeface="Calibri"/>
                <a:cs typeface="Calibri"/>
              </a:rPr>
              <a:t>waiting</a:t>
            </a:r>
            <a:r>
              <a:rPr dirty="0" sz="2800" spc="-65" b="1">
                <a:solidFill>
                  <a:srgbClr val="292B2C"/>
                </a:solidFill>
                <a:latin typeface="Calibri"/>
                <a:cs typeface="Calibri"/>
              </a:rPr>
              <a:t> </a:t>
            </a:r>
            <a:r>
              <a:rPr dirty="0" sz="2800" spc="-20" b="1">
                <a:solidFill>
                  <a:srgbClr val="292B2C"/>
                </a:solidFill>
                <a:latin typeface="Calibri"/>
                <a:cs typeface="Calibri"/>
              </a:rPr>
              <a:t>room</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Extending</a:t>
            </a:r>
            <a:r>
              <a:rPr dirty="0" sz="2800" spc="-95" b="1">
                <a:solidFill>
                  <a:srgbClr val="292B2C"/>
                </a:solidFill>
                <a:latin typeface="Calibri"/>
                <a:cs typeface="Calibri"/>
              </a:rPr>
              <a:t> </a:t>
            </a:r>
            <a:r>
              <a:rPr dirty="0" sz="2800" b="1">
                <a:solidFill>
                  <a:srgbClr val="292B2C"/>
                </a:solidFill>
                <a:latin typeface="Calibri"/>
                <a:cs typeface="Calibri"/>
              </a:rPr>
              <a:t>outpatient</a:t>
            </a:r>
            <a:r>
              <a:rPr dirty="0" sz="2800" spc="-85" b="1">
                <a:solidFill>
                  <a:srgbClr val="292B2C"/>
                </a:solidFill>
                <a:latin typeface="Calibri"/>
                <a:cs typeface="Calibri"/>
              </a:rPr>
              <a:t> </a:t>
            </a:r>
            <a:r>
              <a:rPr dirty="0" sz="2800" b="1">
                <a:solidFill>
                  <a:srgbClr val="292B2C"/>
                </a:solidFill>
                <a:latin typeface="Calibri"/>
                <a:cs typeface="Calibri"/>
              </a:rPr>
              <a:t>urgent</a:t>
            </a:r>
            <a:r>
              <a:rPr dirty="0" sz="2800" spc="-95" b="1">
                <a:solidFill>
                  <a:srgbClr val="292B2C"/>
                </a:solidFill>
                <a:latin typeface="Calibri"/>
                <a:cs typeface="Calibri"/>
              </a:rPr>
              <a:t> </a:t>
            </a:r>
            <a:r>
              <a:rPr dirty="0" sz="2800" b="1">
                <a:solidFill>
                  <a:srgbClr val="292B2C"/>
                </a:solidFill>
                <a:latin typeface="Calibri"/>
                <a:cs typeface="Calibri"/>
              </a:rPr>
              <a:t>visits</a:t>
            </a:r>
            <a:r>
              <a:rPr dirty="0" sz="2800" spc="-95" b="1">
                <a:solidFill>
                  <a:srgbClr val="292B2C"/>
                </a:solidFill>
                <a:latin typeface="Calibri"/>
                <a:cs typeface="Calibri"/>
              </a:rPr>
              <a:t> </a:t>
            </a:r>
            <a:r>
              <a:rPr dirty="0" sz="2800" spc="-20" b="1">
                <a:solidFill>
                  <a:srgbClr val="292B2C"/>
                </a:solidFill>
                <a:latin typeface="Calibri"/>
                <a:cs typeface="Calibri"/>
              </a:rPr>
              <a:t>(+/-</a:t>
            </a:r>
            <a:r>
              <a:rPr dirty="0" sz="2800" spc="-50" b="1">
                <a:solidFill>
                  <a:srgbClr val="292B2C"/>
                </a:solidFill>
                <a:latin typeface="Calibri"/>
                <a:cs typeface="Calibri"/>
              </a:rPr>
              <a:t>)</a:t>
            </a:r>
            <a:endParaRPr sz="2800">
              <a:latin typeface="Calibri"/>
              <a:cs typeface="Calibri"/>
            </a:endParaRPr>
          </a:p>
          <a:p>
            <a:pPr marL="470534" indent="-457200">
              <a:lnSpc>
                <a:spcPct val="100000"/>
              </a:lnSpc>
              <a:spcBef>
                <a:spcPts val="300"/>
              </a:spcBef>
              <a:buFont typeface="Arial MT"/>
              <a:buChar char="•"/>
              <a:tabLst>
                <a:tab pos="470534" algn="l"/>
              </a:tabLst>
            </a:pPr>
            <a:r>
              <a:rPr dirty="0" sz="2800" b="1">
                <a:solidFill>
                  <a:srgbClr val="292B2C"/>
                </a:solidFill>
                <a:latin typeface="Calibri"/>
                <a:cs typeface="Calibri"/>
              </a:rPr>
              <a:t>Impact</a:t>
            </a:r>
            <a:r>
              <a:rPr dirty="0" sz="2800" spc="-55" b="1">
                <a:solidFill>
                  <a:srgbClr val="292B2C"/>
                </a:solidFill>
                <a:latin typeface="Calibri"/>
                <a:cs typeface="Calibri"/>
              </a:rPr>
              <a:t> </a:t>
            </a:r>
            <a:r>
              <a:rPr dirty="0" sz="2800" b="1">
                <a:solidFill>
                  <a:srgbClr val="292B2C"/>
                </a:solidFill>
                <a:latin typeface="Calibri"/>
                <a:cs typeface="Calibri"/>
              </a:rPr>
              <a:t>of</a:t>
            </a:r>
            <a:r>
              <a:rPr dirty="0" sz="2800" spc="-65" b="1">
                <a:solidFill>
                  <a:srgbClr val="292B2C"/>
                </a:solidFill>
                <a:latin typeface="Calibri"/>
                <a:cs typeface="Calibri"/>
              </a:rPr>
              <a:t> </a:t>
            </a:r>
            <a:r>
              <a:rPr dirty="0" sz="2800" spc="-35" b="1">
                <a:solidFill>
                  <a:srgbClr val="292B2C"/>
                </a:solidFill>
                <a:latin typeface="Calibri"/>
                <a:cs typeface="Calibri"/>
              </a:rPr>
              <a:t>Transfers</a:t>
            </a:r>
            <a:r>
              <a:rPr dirty="0" sz="2800" spc="-45" b="1">
                <a:solidFill>
                  <a:srgbClr val="292B2C"/>
                </a:solidFill>
                <a:latin typeface="Calibri"/>
                <a:cs typeface="Calibri"/>
              </a:rPr>
              <a:t> </a:t>
            </a:r>
            <a:r>
              <a:rPr dirty="0" sz="2800" b="1">
                <a:solidFill>
                  <a:srgbClr val="292B2C"/>
                </a:solidFill>
                <a:latin typeface="Calibri"/>
                <a:cs typeface="Calibri"/>
              </a:rPr>
              <a:t>(Never</a:t>
            </a:r>
            <a:r>
              <a:rPr dirty="0" sz="2800" spc="-30" b="1">
                <a:solidFill>
                  <a:srgbClr val="292B2C"/>
                </a:solidFill>
                <a:latin typeface="Calibri"/>
                <a:cs typeface="Calibri"/>
              </a:rPr>
              <a:t> </a:t>
            </a:r>
            <a:r>
              <a:rPr dirty="0" sz="2800" b="1">
                <a:solidFill>
                  <a:srgbClr val="292B2C"/>
                </a:solidFill>
                <a:latin typeface="Calibri"/>
                <a:cs typeface="Calibri"/>
              </a:rPr>
              <a:t>say</a:t>
            </a:r>
            <a:r>
              <a:rPr dirty="0" sz="2800" spc="-60" b="1">
                <a:solidFill>
                  <a:srgbClr val="292B2C"/>
                </a:solidFill>
                <a:latin typeface="Calibri"/>
                <a:cs typeface="Calibri"/>
              </a:rPr>
              <a:t> </a:t>
            </a:r>
            <a:r>
              <a:rPr dirty="0" sz="2800" b="1">
                <a:solidFill>
                  <a:srgbClr val="292B2C"/>
                </a:solidFill>
                <a:latin typeface="Calibri"/>
                <a:cs typeface="Calibri"/>
              </a:rPr>
              <a:t>no</a:t>
            </a:r>
            <a:r>
              <a:rPr dirty="0" sz="2800" spc="-70" b="1">
                <a:solidFill>
                  <a:srgbClr val="292B2C"/>
                </a:solidFill>
                <a:latin typeface="Calibri"/>
                <a:cs typeface="Calibri"/>
              </a:rPr>
              <a:t> </a:t>
            </a:r>
            <a:r>
              <a:rPr dirty="0" sz="2800" spc="-10" b="1">
                <a:solidFill>
                  <a:srgbClr val="292B2C"/>
                </a:solidFill>
                <a:latin typeface="Calibri"/>
                <a:cs typeface="Calibri"/>
              </a:rPr>
              <a:t>hospital)</a:t>
            </a:r>
            <a:endParaRPr sz="2800">
              <a:latin typeface="Calibri"/>
              <a:cs typeface="Calibri"/>
            </a:endParaRPr>
          </a:p>
        </p:txBody>
      </p:sp>
      <p:sp>
        <p:nvSpPr>
          <p:cNvPr id="7" name="object 7"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70" b="1">
                <a:solidFill>
                  <a:srgbClr val="52555A"/>
                </a:solidFill>
                <a:latin typeface="Calibri"/>
                <a:cs typeface="Calibri"/>
              </a:rPr>
              <a:t>30</a:t>
            </a:r>
            <a:r>
              <a:rPr dirty="0" sz="850" spc="-70">
                <a:solidFill>
                  <a:srgbClr val="52555A"/>
                </a:solidFill>
                <a:latin typeface="Calibri"/>
                <a:cs typeface="Calibri"/>
              </a:rPr>
              <a:t>1</a:t>
            </a:r>
            <a:r>
              <a:rPr dirty="0" sz="900" spc="-70" b="1">
                <a:solidFill>
                  <a:srgbClr val="52555A"/>
                </a:solidFill>
                <a:latin typeface="Calibri"/>
                <a:cs typeface="Calibri"/>
              </a:rPr>
              <a:t>0</a:t>
            </a:r>
            <a:r>
              <a:rPr dirty="0" sz="850" spc="-70">
                <a:solidFill>
                  <a:srgbClr val="52555A"/>
                </a:solidFill>
                <a:latin typeface="Calibri"/>
                <a:cs typeface="Calibri"/>
              </a:rPr>
              <a:t>1</a:t>
            </a:r>
            <a:r>
              <a:rPr dirty="0" sz="900" spc="-70" b="1">
                <a:solidFill>
                  <a:srgbClr val="52555A"/>
                </a:solidFill>
                <a:latin typeface="Calibri"/>
                <a:cs typeface="Calibri"/>
              </a:rPr>
              <a:t>6</a:t>
            </a:r>
            <a:endParaRPr sz="9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432705" y="6364791"/>
            <a:ext cx="1003935" cy="177800"/>
          </a:xfrm>
          <a:prstGeom prst="rect">
            <a:avLst/>
          </a:prstGeom>
        </p:spPr>
        <p:txBody>
          <a:bodyPr wrap="square" lIns="0" tIns="12065" rIns="0" bIns="0" rtlCol="0" vert="horz">
            <a:spAutoFit/>
          </a:bodyPr>
          <a:lstStyle/>
          <a:p>
            <a:pPr marL="38100">
              <a:lnSpc>
                <a:spcPct val="100000"/>
              </a:lnSpc>
              <a:spcBef>
                <a:spcPts val="95"/>
              </a:spcBef>
            </a:pPr>
            <a:r>
              <a:rPr dirty="0" sz="1000">
                <a:solidFill>
                  <a:srgbClr val="009ADF"/>
                </a:solidFill>
                <a:latin typeface="Calibri"/>
                <a:cs typeface="Calibri"/>
              </a:rPr>
              <a:t>Northwell</a:t>
            </a:r>
            <a:r>
              <a:rPr dirty="0" sz="1000" spc="-55">
                <a:solidFill>
                  <a:srgbClr val="009ADF"/>
                </a:solidFill>
                <a:latin typeface="Calibri"/>
                <a:cs typeface="Calibri"/>
              </a:rPr>
              <a:t> </a:t>
            </a:r>
            <a:r>
              <a:rPr dirty="0" sz="1000" spc="-10">
                <a:solidFill>
                  <a:srgbClr val="009ADF"/>
                </a:solidFill>
                <a:latin typeface="Calibri"/>
                <a:cs typeface="Calibri"/>
              </a:rPr>
              <a:t>Health</a:t>
            </a:r>
            <a:r>
              <a:rPr dirty="0" baseline="25641" sz="975" spc="-15">
                <a:solidFill>
                  <a:srgbClr val="009ADF"/>
                </a:solidFill>
                <a:latin typeface="Calibri"/>
                <a:cs typeface="Calibri"/>
              </a:rPr>
              <a:t>®</a:t>
            </a:r>
            <a:endParaRPr baseline="25641" sz="975">
              <a:latin typeface="Calibri"/>
              <a:cs typeface="Calibri"/>
            </a:endParaRPr>
          </a:p>
        </p:txBody>
      </p:sp>
      <p:sp>
        <p:nvSpPr>
          <p:cNvPr id="3" name="object 3" descr=""/>
          <p:cNvSpPr/>
          <p:nvPr/>
        </p:nvSpPr>
        <p:spPr>
          <a:xfrm>
            <a:off x="-1" y="892"/>
            <a:ext cx="914400" cy="0"/>
          </a:xfrm>
          <a:custGeom>
            <a:avLst/>
            <a:gdLst/>
            <a:ahLst/>
            <a:cxnLst/>
            <a:rect l="l" t="t" r="r" b="b"/>
            <a:pathLst>
              <a:path w="914400" h="0">
                <a:moveTo>
                  <a:pt x="0" y="0"/>
                </a:moveTo>
                <a:lnTo>
                  <a:pt x="914158" y="0"/>
                </a:lnTo>
              </a:path>
              <a:path w="914400" h="0">
                <a:moveTo>
                  <a:pt x="0" y="0"/>
                </a:moveTo>
                <a:lnTo>
                  <a:pt x="914158" y="0"/>
                </a:lnTo>
              </a:path>
              <a:path w="914400" h="0">
                <a:moveTo>
                  <a:pt x="0" y="0"/>
                </a:moveTo>
                <a:lnTo>
                  <a:pt x="914158" y="0"/>
                </a:lnTo>
              </a:path>
              <a:path w="914400" h="0">
                <a:moveTo>
                  <a:pt x="0" y="0"/>
                </a:moveTo>
                <a:lnTo>
                  <a:pt x="914158" y="0"/>
                </a:lnTo>
              </a:path>
              <a:path w="914400" h="0">
                <a:moveTo>
                  <a:pt x="0" y="0"/>
                </a:moveTo>
                <a:lnTo>
                  <a:pt x="914158" y="0"/>
                </a:lnTo>
              </a:path>
              <a:path w="914400" h="0">
                <a:moveTo>
                  <a:pt x="0" y="0"/>
                </a:moveTo>
                <a:lnTo>
                  <a:pt x="914158" y="0"/>
                </a:lnTo>
              </a:path>
            </a:pathLst>
          </a:custGeom>
          <a:ln w="3175">
            <a:solidFill>
              <a:srgbClr val="FAFFFF"/>
            </a:solidFill>
          </a:ln>
        </p:spPr>
        <p:txBody>
          <a:bodyPr wrap="square" lIns="0" tIns="0" rIns="0" bIns="0" rtlCol="0"/>
          <a:lstStyle/>
          <a:p/>
        </p:txBody>
      </p:sp>
      <p:pic>
        <p:nvPicPr>
          <p:cNvPr id="4" name="object 4"/>
          <p:cNvPicPr/>
          <p:nvPr/>
        </p:nvPicPr>
        <p:blipFill>
          <a:blip r:embed="Re417311861a34dc8" cstate="print"/>
          <a:stretch>
            <a:fillRect/>
          </a:stretch>
        </p:blipFill>
        <p:spPr>
          <a:xfrm>
            <a:off x="0" y="1119352"/>
            <a:ext cx="12188823" cy="4619301"/>
          </a:xfrm>
          <a:prstGeom prst="rect">
            <a:avLst/>
          </a:prstGeom>
        </p:spPr>
      </p:pic>
      <p:sp>
        <p:nvSpPr>
          <p:cNvPr id="5" name="object 5"/>
          <p:cNvSpPr txBox="1">
            <a:spLocks noGrp="1"/>
          </p:cNvSpPr>
          <p:nvPr>
            <p:ph type="title"/>
          </p:nvPr>
        </p:nvSpPr>
        <p:spPr>
          <a:prstGeom prst="rect"/>
        </p:spPr>
        <p:txBody>
          <a:bodyPr wrap="square" lIns="0" tIns="12700" rIns="0" bIns="0" rtlCol="0" vert="horz">
            <a:spAutoFit/>
          </a:bodyPr>
          <a:lstStyle/>
          <a:p>
            <a:pPr marL="105410">
              <a:lnSpc>
                <a:spcPct val="100000"/>
              </a:lnSpc>
              <a:spcBef>
                <a:spcPts val="100"/>
              </a:spcBef>
            </a:pPr>
            <a:r>
              <a:rPr dirty="0" sz="3200" spc="-335" b="1">
                <a:solidFill>
                  <a:srgbClr val="003BA4"/>
                </a:solidFill>
                <a:latin typeface="Trebuchet MS"/>
                <a:cs typeface="Trebuchet MS"/>
              </a:rPr>
              <a:t>COHEN</a:t>
            </a:r>
            <a:r>
              <a:rPr dirty="0" sz="3200" spc="-350" b="1">
                <a:solidFill>
                  <a:srgbClr val="003BA4"/>
                </a:solidFill>
                <a:latin typeface="Trebuchet MS"/>
                <a:cs typeface="Trebuchet MS"/>
              </a:rPr>
              <a:t> </a:t>
            </a:r>
            <a:r>
              <a:rPr dirty="0" sz="3200" spc="-245" b="1">
                <a:solidFill>
                  <a:srgbClr val="003BA4"/>
                </a:solidFill>
                <a:latin typeface="Trebuchet MS"/>
                <a:cs typeface="Trebuchet MS"/>
              </a:rPr>
              <a:t>SURGE</a:t>
            </a:r>
            <a:r>
              <a:rPr dirty="0" sz="3200" spc="-365" b="1">
                <a:solidFill>
                  <a:srgbClr val="003BA4"/>
                </a:solidFill>
                <a:latin typeface="Trebuchet MS"/>
                <a:cs typeface="Trebuchet MS"/>
              </a:rPr>
              <a:t> </a:t>
            </a:r>
            <a:r>
              <a:rPr dirty="0" sz="3200" spc="-375" b="1">
                <a:solidFill>
                  <a:srgbClr val="003BA4"/>
                </a:solidFill>
                <a:latin typeface="Trebuchet MS"/>
                <a:cs typeface="Trebuchet MS"/>
              </a:rPr>
              <a:t>PLAN</a:t>
            </a:r>
            <a:endParaRPr sz="32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6125610" y="6362031"/>
            <a:ext cx="5474335" cy="299720"/>
          </a:xfrm>
          <a:prstGeom prst="rect">
            <a:avLst/>
          </a:prstGeom>
        </p:spPr>
        <p:txBody>
          <a:bodyPr wrap="square" lIns="0" tIns="12700" rIns="0" bIns="0" rtlCol="0" vert="horz">
            <a:spAutoFit/>
          </a:bodyPr>
          <a:lstStyle/>
          <a:p>
            <a:pPr marL="12700" marR="5080" indent="2323465">
              <a:lnSpc>
                <a:spcPct val="100000"/>
              </a:lnSpc>
              <a:spcBef>
                <a:spcPts val="100"/>
              </a:spcBef>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r>
              <a:rPr dirty="0" sz="900" spc="500" b="1">
                <a:solidFill>
                  <a:srgbClr val="52555A"/>
                </a:solidFill>
                <a:latin typeface="Calibri"/>
                <a:cs typeface="Calibri"/>
              </a:rPr>
              <a:t> </a:t>
            </a: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85" b="1">
                <a:solidFill>
                  <a:srgbClr val="52555A"/>
                </a:solidFill>
                <a:latin typeface="Calibri"/>
                <a:cs typeface="Calibri"/>
              </a:rPr>
              <a:t>30</a:t>
            </a:r>
            <a:r>
              <a:rPr dirty="0" sz="850" spc="-85">
                <a:solidFill>
                  <a:srgbClr val="52555A"/>
                </a:solidFill>
                <a:latin typeface="Calibri"/>
                <a:cs typeface="Calibri"/>
              </a:rPr>
              <a:t>1</a:t>
            </a:r>
            <a:r>
              <a:rPr dirty="0" sz="900" spc="-85" b="1">
                <a:solidFill>
                  <a:srgbClr val="52555A"/>
                </a:solidFill>
                <a:latin typeface="Calibri"/>
                <a:cs typeface="Calibri"/>
              </a:rPr>
              <a:t>0</a:t>
            </a:r>
            <a:r>
              <a:rPr dirty="0" sz="850" spc="-85">
                <a:solidFill>
                  <a:srgbClr val="52555A"/>
                </a:solidFill>
                <a:latin typeface="Calibri"/>
                <a:cs typeface="Calibri"/>
              </a:rPr>
              <a:t>3</a:t>
            </a:r>
            <a:r>
              <a:rPr dirty="0" sz="900" spc="-85" b="1">
                <a:solidFill>
                  <a:srgbClr val="52555A"/>
                </a:solidFill>
                <a:latin typeface="Calibri"/>
                <a:cs typeface="Calibri"/>
              </a:rPr>
              <a:t>6</a:t>
            </a:r>
            <a:endParaRPr sz="900">
              <a:latin typeface="Calibri"/>
              <a:cs typeface="Calibri"/>
            </a:endParaRPr>
          </a:p>
        </p:txBody>
      </p:sp>
      <p:sp>
        <p:nvSpPr>
          <p:cNvPr id="3" name="object 3"/>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Space...</a:t>
            </a:r>
            <a:r>
              <a:rPr dirty="0" spc="-70"/>
              <a:t> </a:t>
            </a:r>
            <a:r>
              <a:rPr dirty="0"/>
              <a:t>Where</a:t>
            </a:r>
            <a:r>
              <a:rPr dirty="0" spc="-60"/>
              <a:t> </a:t>
            </a:r>
            <a:r>
              <a:rPr dirty="0"/>
              <a:t>do</a:t>
            </a:r>
            <a:r>
              <a:rPr dirty="0" spc="-35"/>
              <a:t> </a:t>
            </a:r>
            <a:r>
              <a:rPr dirty="0"/>
              <a:t>we</a:t>
            </a:r>
            <a:r>
              <a:rPr dirty="0" spc="-40"/>
              <a:t> </a:t>
            </a:r>
            <a:r>
              <a:rPr dirty="0"/>
              <a:t>put</a:t>
            </a:r>
            <a:r>
              <a:rPr dirty="0" spc="-40"/>
              <a:t> </a:t>
            </a:r>
            <a:r>
              <a:rPr dirty="0"/>
              <a:t>the</a:t>
            </a:r>
            <a:r>
              <a:rPr dirty="0" spc="-50"/>
              <a:t> </a:t>
            </a:r>
            <a:r>
              <a:rPr dirty="0" spc="-10"/>
              <a:t>patients?</a:t>
            </a:r>
          </a:p>
        </p:txBody>
      </p:sp>
      <p:sp>
        <p:nvSpPr>
          <p:cNvPr id="4" name="object 4" descr=""/>
          <p:cNvSpPr txBox="1"/>
          <p:nvPr/>
        </p:nvSpPr>
        <p:spPr>
          <a:xfrm>
            <a:off x="9446359" y="2075996"/>
            <a:ext cx="2463165" cy="2197100"/>
          </a:xfrm>
          <a:prstGeom prst="rect">
            <a:avLst/>
          </a:prstGeom>
        </p:spPr>
        <p:txBody>
          <a:bodyPr wrap="square" lIns="0" tIns="12065" rIns="0" bIns="0" rtlCol="0" vert="horz">
            <a:spAutoFit/>
          </a:bodyPr>
          <a:lstStyle/>
          <a:p>
            <a:pPr marL="469900" marR="5080" indent="-457200">
              <a:lnSpc>
                <a:spcPct val="100000"/>
              </a:lnSpc>
              <a:spcBef>
                <a:spcPts val="95"/>
              </a:spcBef>
              <a:buFont typeface="Arial MT"/>
              <a:buChar char="•"/>
              <a:tabLst>
                <a:tab pos="469900" algn="l"/>
              </a:tabLst>
            </a:pPr>
            <a:r>
              <a:rPr dirty="0" sz="2800" b="1">
                <a:solidFill>
                  <a:srgbClr val="292B2C"/>
                </a:solidFill>
                <a:latin typeface="Calibri"/>
                <a:cs typeface="Calibri"/>
              </a:rPr>
              <a:t>21</a:t>
            </a:r>
            <a:r>
              <a:rPr dirty="0" sz="2800" spc="-10" b="1">
                <a:solidFill>
                  <a:srgbClr val="292B2C"/>
                </a:solidFill>
                <a:latin typeface="Calibri"/>
                <a:cs typeface="Calibri"/>
              </a:rPr>
              <a:t> Additional </a:t>
            </a:r>
            <a:r>
              <a:rPr dirty="0" sz="2800" b="1">
                <a:solidFill>
                  <a:srgbClr val="292B2C"/>
                </a:solidFill>
                <a:latin typeface="Calibri"/>
                <a:cs typeface="Calibri"/>
              </a:rPr>
              <a:t>PICU</a:t>
            </a:r>
            <a:r>
              <a:rPr dirty="0" sz="2800" spc="-25" b="1">
                <a:solidFill>
                  <a:srgbClr val="292B2C"/>
                </a:solidFill>
                <a:latin typeface="Calibri"/>
                <a:cs typeface="Calibri"/>
              </a:rPr>
              <a:t> </a:t>
            </a:r>
            <a:r>
              <a:rPr dirty="0" sz="2800" spc="-20" b="1">
                <a:solidFill>
                  <a:srgbClr val="292B2C"/>
                </a:solidFill>
                <a:latin typeface="Calibri"/>
                <a:cs typeface="Calibri"/>
              </a:rPr>
              <a:t>beds</a:t>
            </a:r>
            <a:endParaRPr sz="2800">
              <a:latin typeface="Calibri"/>
              <a:cs typeface="Calibri"/>
            </a:endParaRPr>
          </a:p>
          <a:p>
            <a:pPr marL="469900" marR="5080" indent="-457834">
              <a:lnSpc>
                <a:spcPct val="100000"/>
              </a:lnSpc>
              <a:spcBef>
                <a:spcPts val="300"/>
              </a:spcBef>
              <a:buFont typeface="Arial MT"/>
              <a:buChar char="•"/>
              <a:tabLst>
                <a:tab pos="469900" algn="l"/>
              </a:tabLst>
            </a:pPr>
            <a:r>
              <a:rPr dirty="0" sz="2800" b="1">
                <a:solidFill>
                  <a:srgbClr val="292B2C"/>
                </a:solidFill>
                <a:latin typeface="Calibri"/>
                <a:cs typeface="Calibri"/>
              </a:rPr>
              <a:t>38</a:t>
            </a:r>
            <a:r>
              <a:rPr dirty="0" sz="2800" spc="-10" b="1">
                <a:solidFill>
                  <a:srgbClr val="292B2C"/>
                </a:solidFill>
                <a:latin typeface="Calibri"/>
                <a:cs typeface="Calibri"/>
              </a:rPr>
              <a:t> Additional Med/Surg </a:t>
            </a:r>
            <a:r>
              <a:rPr dirty="0" sz="2800" spc="-20" b="1">
                <a:solidFill>
                  <a:srgbClr val="292B2C"/>
                </a:solidFill>
                <a:latin typeface="Calibri"/>
                <a:cs typeface="Calibri"/>
              </a:rPr>
              <a:t>beds</a:t>
            </a:r>
            <a:endParaRPr sz="2800">
              <a:latin typeface="Calibri"/>
              <a:cs typeface="Calibri"/>
            </a:endParaRPr>
          </a:p>
        </p:txBody>
      </p:sp>
      <p:pic>
        <p:nvPicPr>
          <p:cNvPr id="5" name="object 5" descr=""/>
          <p:cNvPicPr/>
          <p:nvPr/>
        </p:nvPicPr>
        <p:blipFill>
          <a:blip r:embed="Rbfe940e7bb1242a8" cstate="print"/>
          <a:stretch>
            <a:fillRect/>
          </a:stretch>
        </p:blipFill>
        <p:spPr>
          <a:xfrm>
            <a:off x="86383" y="1158697"/>
            <a:ext cx="9183929" cy="45458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432705" y="6364791"/>
            <a:ext cx="1003935" cy="177800"/>
          </a:xfrm>
          <a:prstGeom prst="rect">
            <a:avLst/>
          </a:prstGeom>
        </p:spPr>
        <p:txBody>
          <a:bodyPr wrap="square" lIns="0" tIns="12065" rIns="0" bIns="0" rtlCol="0" vert="horz">
            <a:spAutoFit/>
          </a:bodyPr>
          <a:lstStyle/>
          <a:p>
            <a:pPr marL="38100">
              <a:lnSpc>
                <a:spcPct val="100000"/>
              </a:lnSpc>
              <a:spcBef>
                <a:spcPts val="95"/>
              </a:spcBef>
            </a:pPr>
            <a:r>
              <a:rPr dirty="0" sz="1000">
                <a:solidFill>
                  <a:srgbClr val="009ADF"/>
                </a:solidFill>
                <a:latin typeface="Calibri"/>
                <a:cs typeface="Calibri"/>
              </a:rPr>
              <a:t>Northwell</a:t>
            </a:r>
            <a:r>
              <a:rPr dirty="0" sz="1000" spc="-55">
                <a:solidFill>
                  <a:srgbClr val="009ADF"/>
                </a:solidFill>
                <a:latin typeface="Calibri"/>
                <a:cs typeface="Calibri"/>
              </a:rPr>
              <a:t> </a:t>
            </a:r>
            <a:r>
              <a:rPr dirty="0" sz="1000" spc="-10">
                <a:solidFill>
                  <a:srgbClr val="009ADF"/>
                </a:solidFill>
                <a:latin typeface="Calibri"/>
                <a:cs typeface="Calibri"/>
              </a:rPr>
              <a:t>Health</a:t>
            </a:r>
            <a:r>
              <a:rPr dirty="0" baseline="25641" sz="975" spc="-15">
                <a:solidFill>
                  <a:srgbClr val="009ADF"/>
                </a:solidFill>
                <a:latin typeface="Calibri"/>
                <a:cs typeface="Calibri"/>
              </a:rPr>
              <a:t>®</a:t>
            </a:r>
            <a:endParaRPr baseline="25641" sz="975">
              <a:latin typeface="Calibri"/>
              <a:cs typeface="Calibri"/>
            </a:endParaRPr>
          </a:p>
        </p:txBody>
      </p:sp>
      <p:sp>
        <p:nvSpPr>
          <p:cNvPr id="3" name="object 3" descr=""/>
          <p:cNvSpPr txBox="1"/>
          <p:nvPr/>
        </p:nvSpPr>
        <p:spPr>
          <a:xfrm>
            <a:off x="3644900" y="-27940"/>
            <a:ext cx="257810" cy="299720"/>
          </a:xfrm>
          <a:prstGeom prst="rect">
            <a:avLst/>
          </a:prstGeom>
        </p:spPr>
        <p:txBody>
          <a:bodyPr wrap="square" lIns="0" tIns="12700" rIns="0" bIns="0" rtlCol="0" vert="horz">
            <a:spAutoFit/>
          </a:bodyPr>
          <a:lstStyle/>
          <a:p>
            <a:pPr marL="12700">
              <a:lnSpc>
                <a:spcPct val="100000"/>
              </a:lnSpc>
              <a:spcBef>
                <a:spcPts val="100"/>
              </a:spcBef>
            </a:pPr>
            <a:r>
              <a:rPr dirty="0" sz="1800" spc="-25">
                <a:solidFill>
                  <a:srgbClr val="52555A"/>
                </a:solidFill>
                <a:latin typeface="Calibri"/>
                <a:cs typeface="Calibri"/>
              </a:rPr>
              <a:t>14</a:t>
            </a:r>
            <a:endParaRPr sz="1800">
              <a:latin typeface="Calibri"/>
              <a:cs typeface="Calibri"/>
            </a:endParaRPr>
          </a:p>
        </p:txBody>
      </p:sp>
      <p:pic>
        <p:nvPicPr>
          <p:cNvPr id="4" name="object 4" descr=""/>
          <p:cNvPicPr/>
          <p:nvPr/>
        </p:nvPicPr>
        <p:blipFill>
          <a:blip r:embed="R2169ac9f63fa4ba0" cstate="print"/>
          <a:stretch>
            <a:fillRect/>
          </a:stretch>
        </p:blipFill>
        <p:spPr>
          <a:xfrm>
            <a:off x="0" y="1681168"/>
            <a:ext cx="12188822" cy="3495662"/>
          </a:xfrm>
          <a:prstGeom prst="rect">
            <a:avLst/>
          </a:prstGeom>
        </p:spPr>
      </p:pic>
      <p:sp>
        <p:nvSpPr>
          <p:cNvPr id="5" name="object 5"/>
          <p:cNvSpPr txBox="1">
            <a:spLocks noGrp="1"/>
          </p:cNvSpPr>
          <p:nvPr>
            <p:ph type="title"/>
          </p:nvPr>
        </p:nvSpPr>
        <p:spPr>
          <a:xfrm>
            <a:off x="156570" y="154298"/>
            <a:ext cx="5325110" cy="506730"/>
          </a:xfrm>
          <a:prstGeom prst="rect"/>
        </p:spPr>
        <p:txBody>
          <a:bodyPr wrap="square" lIns="0" tIns="13335" rIns="0" bIns="0" rtlCol="0" vert="horz">
            <a:spAutoFit/>
          </a:bodyPr>
          <a:lstStyle/>
          <a:p>
            <a:pPr marL="12700">
              <a:lnSpc>
                <a:spcPct val="100000"/>
              </a:lnSpc>
              <a:spcBef>
                <a:spcPts val="105"/>
              </a:spcBef>
            </a:pPr>
            <a:r>
              <a:rPr dirty="0" sz="3150" spc="-380" b="1">
                <a:solidFill>
                  <a:srgbClr val="003BA4"/>
                </a:solidFill>
                <a:latin typeface="Trebuchet MS"/>
                <a:cs typeface="Trebuchet MS"/>
              </a:rPr>
              <a:t>LOAD</a:t>
            </a:r>
            <a:r>
              <a:rPr dirty="0" sz="3150" spc="-365" b="1">
                <a:solidFill>
                  <a:srgbClr val="003BA4"/>
                </a:solidFill>
                <a:latin typeface="Trebuchet MS"/>
                <a:cs typeface="Trebuchet MS"/>
              </a:rPr>
              <a:t> </a:t>
            </a:r>
            <a:r>
              <a:rPr dirty="0" sz="3150" spc="-270" b="1">
                <a:solidFill>
                  <a:srgbClr val="003BA4"/>
                </a:solidFill>
                <a:latin typeface="Trebuchet MS"/>
                <a:cs typeface="Trebuchet MS"/>
              </a:rPr>
              <a:t>BALANCING/LEVEL</a:t>
            </a:r>
            <a:r>
              <a:rPr dirty="0" sz="3150" spc="-380" b="1">
                <a:solidFill>
                  <a:srgbClr val="003BA4"/>
                </a:solidFill>
                <a:latin typeface="Trebuchet MS"/>
                <a:cs typeface="Trebuchet MS"/>
              </a:rPr>
              <a:t> </a:t>
            </a:r>
            <a:r>
              <a:rPr dirty="0" sz="3150" spc="-325" b="1">
                <a:solidFill>
                  <a:srgbClr val="003BA4"/>
                </a:solidFill>
                <a:latin typeface="Trebuchet MS"/>
                <a:cs typeface="Trebuchet MS"/>
              </a:rPr>
              <a:t>LOADING</a:t>
            </a:r>
            <a:endParaRPr sz="315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Optimizing</a:t>
            </a:r>
            <a:r>
              <a:rPr dirty="0" spc="-70"/>
              <a:t> </a:t>
            </a:r>
            <a:r>
              <a:rPr dirty="0"/>
              <a:t>PHM</a:t>
            </a:r>
            <a:r>
              <a:rPr dirty="0" spc="-75"/>
              <a:t> </a:t>
            </a:r>
            <a:r>
              <a:rPr dirty="0" spc="-20"/>
              <a:t>Care</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5b1086c9f8ef480f"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702133" y="1572072"/>
            <a:ext cx="3783329" cy="4133215"/>
          </a:xfrm>
          <a:prstGeom prst="rect">
            <a:avLst/>
          </a:prstGeom>
        </p:spPr>
        <p:txBody>
          <a:bodyPr wrap="square" lIns="0" tIns="50800" rIns="0" bIns="0" rtlCol="0" vert="horz">
            <a:spAutoFit/>
          </a:bodyPr>
          <a:lstStyle/>
          <a:p>
            <a:pPr marL="469265" indent="-456565">
              <a:lnSpc>
                <a:spcPct val="100000"/>
              </a:lnSpc>
              <a:spcBef>
                <a:spcPts val="400"/>
              </a:spcBef>
              <a:buFont typeface="Arial MT"/>
              <a:buChar char="•"/>
              <a:tabLst>
                <a:tab pos="469265" algn="l"/>
              </a:tabLst>
            </a:pPr>
            <a:r>
              <a:rPr dirty="0" u="sng" sz="2800" b="1">
                <a:solidFill>
                  <a:srgbClr val="292B2C"/>
                </a:solidFill>
                <a:uFill>
                  <a:solidFill>
                    <a:srgbClr val="292B2C"/>
                  </a:solidFill>
                </a:uFill>
                <a:latin typeface="Calibri"/>
                <a:cs typeface="Calibri"/>
              </a:rPr>
              <a:t>Common</a:t>
            </a:r>
            <a:r>
              <a:rPr dirty="0" u="sng" sz="2800" spc="-85"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Equipment</a:t>
            </a:r>
            <a:endParaRPr sz="2800">
              <a:latin typeface="Calibri"/>
              <a:cs typeface="Calibri"/>
            </a:endParaRPr>
          </a:p>
          <a:p>
            <a:pPr lvl="1" marL="817244" indent="-457200">
              <a:lnSpc>
                <a:spcPct val="100000"/>
              </a:lnSpc>
              <a:spcBef>
                <a:spcPts val="300"/>
              </a:spcBef>
              <a:buFont typeface="Wingdings"/>
              <a:buChar char=""/>
              <a:tabLst>
                <a:tab pos="817244" algn="l"/>
              </a:tabLst>
            </a:pPr>
            <a:r>
              <a:rPr dirty="0" u="sng" sz="2800" spc="-10" b="1">
                <a:solidFill>
                  <a:srgbClr val="292B2C"/>
                </a:solidFill>
                <a:uFill>
                  <a:solidFill>
                    <a:srgbClr val="292B2C"/>
                  </a:solidFill>
                </a:uFill>
                <a:latin typeface="Calibri"/>
                <a:cs typeface="Calibri"/>
              </a:rPr>
              <a:t>HHFNC</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a:solidFill>
                  <a:srgbClr val="292B2C"/>
                </a:solidFill>
                <a:latin typeface="Calibri"/>
                <a:cs typeface="Calibri"/>
              </a:rPr>
              <a:t>Common</a:t>
            </a:r>
            <a:r>
              <a:rPr dirty="0" sz="2800" spc="-85">
                <a:solidFill>
                  <a:srgbClr val="292B2C"/>
                </a:solidFill>
                <a:latin typeface="Calibri"/>
                <a:cs typeface="Calibri"/>
              </a:rPr>
              <a:t> </a:t>
            </a:r>
            <a:r>
              <a:rPr dirty="0" sz="2800" spc="-10">
                <a:solidFill>
                  <a:srgbClr val="292B2C"/>
                </a:solidFill>
                <a:latin typeface="Calibri"/>
                <a:cs typeface="Calibri"/>
              </a:rPr>
              <a:t>Language</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a:solidFill>
                  <a:srgbClr val="292B2C"/>
                </a:solidFill>
                <a:latin typeface="Calibri"/>
                <a:cs typeface="Calibri"/>
              </a:rPr>
              <a:t>RSS</a:t>
            </a:r>
            <a:r>
              <a:rPr dirty="0" sz="2800" spc="-40">
                <a:solidFill>
                  <a:srgbClr val="292B2C"/>
                </a:solidFill>
                <a:latin typeface="Calibri"/>
                <a:cs typeface="Calibri"/>
              </a:rPr>
              <a:t> </a:t>
            </a:r>
            <a:r>
              <a:rPr dirty="0" sz="2800">
                <a:solidFill>
                  <a:srgbClr val="292B2C"/>
                </a:solidFill>
                <a:latin typeface="Calibri"/>
                <a:cs typeface="Calibri"/>
              </a:rPr>
              <a:t>/</a:t>
            </a:r>
            <a:r>
              <a:rPr dirty="0" sz="2800" spc="-45">
                <a:solidFill>
                  <a:srgbClr val="292B2C"/>
                </a:solidFill>
                <a:latin typeface="Calibri"/>
                <a:cs typeface="Calibri"/>
              </a:rPr>
              <a:t> </a:t>
            </a:r>
            <a:r>
              <a:rPr dirty="0" sz="2800" spc="-20">
                <a:solidFill>
                  <a:srgbClr val="292B2C"/>
                </a:solidFill>
                <a:latin typeface="Calibri"/>
                <a:cs typeface="Calibri"/>
              </a:rPr>
              <a:t>BRSS</a:t>
            </a:r>
            <a:endParaRPr sz="2800">
              <a:latin typeface="Calibri"/>
              <a:cs typeface="Calibri"/>
            </a:endParaRPr>
          </a:p>
          <a:p>
            <a:pPr marL="469900" marR="580390" indent="-457834">
              <a:lnSpc>
                <a:spcPct val="100000"/>
              </a:lnSpc>
              <a:spcBef>
                <a:spcPts val="300"/>
              </a:spcBef>
              <a:buFont typeface="Arial MT"/>
              <a:buChar char="•"/>
              <a:tabLst>
                <a:tab pos="469900" algn="l"/>
              </a:tabLst>
            </a:pPr>
            <a:r>
              <a:rPr dirty="0" sz="2800" spc="-10">
                <a:solidFill>
                  <a:srgbClr val="292B2C"/>
                </a:solidFill>
                <a:latin typeface="Calibri"/>
                <a:cs typeface="Calibri"/>
              </a:rPr>
              <a:t>Patient</a:t>
            </a:r>
            <a:r>
              <a:rPr dirty="0" sz="2800" spc="-90">
                <a:solidFill>
                  <a:srgbClr val="292B2C"/>
                </a:solidFill>
                <a:latin typeface="Calibri"/>
                <a:cs typeface="Calibri"/>
              </a:rPr>
              <a:t> </a:t>
            </a:r>
            <a:r>
              <a:rPr dirty="0" sz="2800">
                <a:solidFill>
                  <a:srgbClr val="292B2C"/>
                </a:solidFill>
                <a:latin typeface="Calibri"/>
                <a:cs typeface="Calibri"/>
              </a:rPr>
              <a:t>selection</a:t>
            </a:r>
            <a:r>
              <a:rPr dirty="0" sz="2800" spc="-90">
                <a:solidFill>
                  <a:srgbClr val="292B2C"/>
                </a:solidFill>
                <a:latin typeface="Calibri"/>
                <a:cs typeface="Calibri"/>
              </a:rPr>
              <a:t> </a:t>
            </a:r>
            <a:r>
              <a:rPr dirty="0" sz="2800" spc="-50">
                <a:solidFill>
                  <a:srgbClr val="292B2C"/>
                </a:solidFill>
                <a:latin typeface="Calibri"/>
                <a:cs typeface="Calibri"/>
              </a:rPr>
              <a:t>&amp; </a:t>
            </a:r>
            <a:r>
              <a:rPr dirty="0" sz="2800">
                <a:solidFill>
                  <a:srgbClr val="292B2C"/>
                </a:solidFill>
                <a:latin typeface="Calibri"/>
                <a:cs typeface="Calibri"/>
              </a:rPr>
              <a:t>clinical</a:t>
            </a:r>
            <a:r>
              <a:rPr dirty="0" sz="2800" spc="-80">
                <a:solidFill>
                  <a:srgbClr val="292B2C"/>
                </a:solidFill>
                <a:latin typeface="Calibri"/>
                <a:cs typeface="Calibri"/>
              </a:rPr>
              <a:t> </a:t>
            </a:r>
            <a:r>
              <a:rPr dirty="0" sz="2800" spc="-10">
                <a:solidFill>
                  <a:srgbClr val="292B2C"/>
                </a:solidFill>
                <a:latin typeface="Calibri"/>
                <a:cs typeface="Calibri"/>
              </a:rPr>
              <a:t>escalation</a:t>
            </a:r>
            <a:endParaRPr sz="2800">
              <a:latin typeface="Calibri"/>
              <a:cs typeface="Calibri"/>
            </a:endParaRPr>
          </a:p>
          <a:p>
            <a:pPr lvl="1" marL="817880" indent="-457200">
              <a:lnSpc>
                <a:spcPct val="100000"/>
              </a:lnSpc>
              <a:spcBef>
                <a:spcPts val="300"/>
              </a:spcBef>
              <a:buFont typeface="Wingdings"/>
              <a:buChar char=""/>
              <a:tabLst>
                <a:tab pos="817880" algn="l"/>
              </a:tabLst>
            </a:pPr>
            <a:r>
              <a:rPr dirty="0" sz="2800" spc="-20">
                <a:solidFill>
                  <a:srgbClr val="292B2C"/>
                </a:solidFill>
                <a:latin typeface="Calibri"/>
                <a:cs typeface="Calibri"/>
              </a:rPr>
              <a:t>TPEWS/TELE-PICU</a:t>
            </a:r>
            <a:endParaRPr sz="2800">
              <a:latin typeface="Calibri"/>
              <a:cs typeface="Calibri"/>
            </a:endParaRPr>
          </a:p>
          <a:p>
            <a:pPr lvl="1" marL="817880" marR="5080" indent="-457834">
              <a:lnSpc>
                <a:spcPct val="100000"/>
              </a:lnSpc>
              <a:spcBef>
                <a:spcPts val="300"/>
              </a:spcBef>
              <a:buFont typeface="Wingdings"/>
              <a:buChar char=""/>
              <a:tabLst>
                <a:tab pos="817880" algn="l"/>
              </a:tabLst>
            </a:pPr>
            <a:r>
              <a:rPr dirty="0" sz="2800">
                <a:solidFill>
                  <a:srgbClr val="292B2C"/>
                </a:solidFill>
                <a:latin typeface="Calibri"/>
                <a:cs typeface="Calibri"/>
              </a:rPr>
              <a:t>(right</a:t>
            </a:r>
            <a:r>
              <a:rPr dirty="0" sz="2800" spc="-90">
                <a:solidFill>
                  <a:srgbClr val="292B2C"/>
                </a:solidFill>
                <a:latin typeface="Calibri"/>
                <a:cs typeface="Calibri"/>
              </a:rPr>
              <a:t> </a:t>
            </a:r>
            <a:r>
              <a:rPr dirty="0" sz="2800">
                <a:solidFill>
                  <a:srgbClr val="292B2C"/>
                </a:solidFill>
                <a:latin typeface="Calibri"/>
                <a:cs typeface="Calibri"/>
              </a:rPr>
              <a:t>patient</a:t>
            </a:r>
            <a:r>
              <a:rPr dirty="0" sz="2800" spc="-85">
                <a:solidFill>
                  <a:srgbClr val="292B2C"/>
                </a:solidFill>
                <a:latin typeface="Calibri"/>
                <a:cs typeface="Calibri"/>
              </a:rPr>
              <a:t> </a:t>
            </a:r>
            <a:r>
              <a:rPr dirty="0" sz="2800">
                <a:solidFill>
                  <a:srgbClr val="292B2C"/>
                </a:solidFill>
                <a:latin typeface="Calibri"/>
                <a:cs typeface="Calibri"/>
              </a:rPr>
              <a:t>for</a:t>
            </a:r>
            <a:r>
              <a:rPr dirty="0" sz="2800" spc="-100">
                <a:solidFill>
                  <a:srgbClr val="292B2C"/>
                </a:solidFill>
                <a:latin typeface="Calibri"/>
                <a:cs typeface="Calibri"/>
              </a:rPr>
              <a:t> </a:t>
            </a:r>
            <a:r>
              <a:rPr dirty="0" sz="2800" spc="-25">
                <a:solidFill>
                  <a:srgbClr val="292B2C"/>
                </a:solidFill>
                <a:latin typeface="Calibri"/>
                <a:cs typeface="Calibri"/>
              </a:rPr>
              <a:t>the </a:t>
            </a:r>
            <a:r>
              <a:rPr dirty="0" sz="2800">
                <a:solidFill>
                  <a:srgbClr val="292B2C"/>
                </a:solidFill>
                <a:latin typeface="Calibri"/>
                <a:cs typeface="Calibri"/>
              </a:rPr>
              <a:t>right</a:t>
            </a:r>
            <a:r>
              <a:rPr dirty="0" sz="2800" spc="-60">
                <a:solidFill>
                  <a:srgbClr val="292B2C"/>
                </a:solidFill>
                <a:latin typeface="Calibri"/>
                <a:cs typeface="Calibri"/>
              </a:rPr>
              <a:t> </a:t>
            </a:r>
            <a:r>
              <a:rPr dirty="0" sz="2800" spc="-10">
                <a:solidFill>
                  <a:srgbClr val="292B2C"/>
                </a:solidFill>
                <a:latin typeface="Calibri"/>
                <a:cs typeface="Calibri"/>
              </a:rPr>
              <a:t>space)</a:t>
            </a:r>
            <a:endParaRPr sz="2800">
              <a:latin typeface="Calibri"/>
              <a:cs typeface="Calibri"/>
            </a:endParaRPr>
          </a:p>
        </p:txBody>
      </p:sp>
      <p:pic>
        <p:nvPicPr>
          <p:cNvPr id="7" name="object 7"/>
          <p:cNvPicPr/>
          <p:nvPr/>
        </p:nvPicPr>
        <p:blipFill>
          <a:blip r:embed="R57d413e9d8a84010" cstate="print"/>
          <a:stretch>
            <a:fillRect/>
          </a:stretch>
        </p:blipFill>
        <p:spPr>
          <a:xfrm>
            <a:off x="4937760" y="1389888"/>
            <a:ext cx="4611623" cy="4546091"/>
          </a:xfrm>
          <a:prstGeom prst="rect">
            <a:avLst/>
          </a:prstGeom>
        </p:spPr>
      </p:pic>
      <p:pic>
        <p:nvPicPr>
          <p:cNvPr id="8" name="object 8"/>
          <p:cNvPicPr/>
          <p:nvPr/>
        </p:nvPicPr>
        <p:blipFill>
          <a:blip r:embed="R854e36bd68fc43ab" cstate="print"/>
          <a:stretch>
            <a:fillRect/>
          </a:stretch>
        </p:blipFill>
        <p:spPr>
          <a:xfrm>
            <a:off x="9606919" y="2319108"/>
            <a:ext cx="2534776" cy="2646471"/>
          </a:xfrm>
          <a:prstGeom prst="rect">
            <a:avLst/>
          </a:prstGeom>
        </p:spPr>
      </p:pic>
      <p:sp>
        <p:nvSpPr>
          <p:cNvPr id="9" name="object 9"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30105</a:t>
            </a:r>
            <a:r>
              <a:rPr dirty="0" spc="-75"/>
              <a:t>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Optimizing</a:t>
            </a:r>
            <a:r>
              <a:rPr dirty="0" spc="-70"/>
              <a:t> </a:t>
            </a:r>
            <a:r>
              <a:rPr dirty="0"/>
              <a:t>PHM</a:t>
            </a:r>
            <a:r>
              <a:rPr dirty="0" spc="-75"/>
              <a:t> </a:t>
            </a:r>
            <a:r>
              <a:rPr dirty="0" spc="-20"/>
              <a:t>Care</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5ebd40b273254727"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702133" y="1572076"/>
            <a:ext cx="3782695" cy="4133215"/>
          </a:xfrm>
          <a:prstGeom prst="rect">
            <a:avLst/>
          </a:prstGeom>
        </p:spPr>
        <p:txBody>
          <a:bodyPr wrap="square" lIns="0" tIns="50800" rIns="0" bIns="0" rtlCol="0" vert="horz">
            <a:spAutoFit/>
          </a:bodyPr>
          <a:lstStyle/>
          <a:p>
            <a:pPr marL="469265" indent="-456565">
              <a:lnSpc>
                <a:spcPct val="100000"/>
              </a:lnSpc>
              <a:spcBef>
                <a:spcPts val="400"/>
              </a:spcBef>
              <a:buFont typeface="Arial MT"/>
              <a:buChar char="•"/>
              <a:tabLst>
                <a:tab pos="469265" algn="l"/>
              </a:tabLst>
            </a:pPr>
            <a:r>
              <a:rPr dirty="0" sz="2800">
                <a:solidFill>
                  <a:srgbClr val="292B2C"/>
                </a:solidFill>
                <a:latin typeface="Calibri"/>
                <a:cs typeface="Calibri"/>
              </a:rPr>
              <a:t>Common</a:t>
            </a:r>
            <a:r>
              <a:rPr dirty="0" sz="2800" spc="-85">
                <a:solidFill>
                  <a:srgbClr val="292B2C"/>
                </a:solidFill>
                <a:latin typeface="Calibri"/>
                <a:cs typeface="Calibri"/>
              </a:rPr>
              <a:t> </a:t>
            </a:r>
            <a:r>
              <a:rPr dirty="0" sz="2800" spc="-10">
                <a:solidFill>
                  <a:srgbClr val="292B2C"/>
                </a:solidFill>
                <a:latin typeface="Calibri"/>
                <a:cs typeface="Calibri"/>
              </a:rPr>
              <a:t>Equipment</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spc="-10">
                <a:solidFill>
                  <a:srgbClr val="292B2C"/>
                </a:solidFill>
                <a:latin typeface="Calibri"/>
                <a:cs typeface="Calibri"/>
              </a:rPr>
              <a:t>HHFNC</a:t>
            </a:r>
            <a:endParaRPr sz="2800">
              <a:latin typeface="Calibri"/>
              <a:cs typeface="Calibri"/>
            </a:endParaRPr>
          </a:p>
          <a:p>
            <a:pPr marL="469900" indent="-457200">
              <a:lnSpc>
                <a:spcPct val="100000"/>
              </a:lnSpc>
              <a:spcBef>
                <a:spcPts val="300"/>
              </a:spcBef>
              <a:buFont typeface="Arial MT"/>
              <a:buChar char="•"/>
              <a:tabLst>
                <a:tab pos="469900" algn="l"/>
              </a:tabLst>
            </a:pPr>
            <a:r>
              <a:rPr dirty="0" u="sng" sz="2800" b="1">
                <a:solidFill>
                  <a:srgbClr val="292B2C"/>
                </a:solidFill>
                <a:uFill>
                  <a:solidFill>
                    <a:srgbClr val="292B2C"/>
                  </a:solidFill>
                </a:uFill>
                <a:latin typeface="Calibri"/>
                <a:cs typeface="Calibri"/>
              </a:rPr>
              <a:t>Common</a:t>
            </a:r>
            <a:r>
              <a:rPr dirty="0" u="sng" sz="2800" spc="-70"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Language</a:t>
            </a:r>
            <a:endParaRPr sz="2800">
              <a:latin typeface="Calibri"/>
              <a:cs typeface="Calibri"/>
            </a:endParaRPr>
          </a:p>
          <a:p>
            <a:pPr lvl="1" marL="817244" indent="-457200">
              <a:lnSpc>
                <a:spcPct val="100000"/>
              </a:lnSpc>
              <a:spcBef>
                <a:spcPts val="300"/>
              </a:spcBef>
              <a:buFont typeface="Wingdings"/>
              <a:buChar char=""/>
              <a:tabLst>
                <a:tab pos="817244" algn="l"/>
              </a:tabLst>
            </a:pPr>
            <a:r>
              <a:rPr dirty="0" u="sng" sz="2800" b="1">
                <a:solidFill>
                  <a:srgbClr val="292B2C"/>
                </a:solidFill>
                <a:uFill>
                  <a:solidFill>
                    <a:srgbClr val="292B2C"/>
                  </a:solidFill>
                </a:uFill>
                <a:latin typeface="Calibri"/>
                <a:cs typeface="Calibri"/>
              </a:rPr>
              <a:t>RSS</a:t>
            </a:r>
            <a:r>
              <a:rPr dirty="0" u="sng" sz="2800" spc="-30"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a:t>
            </a:r>
            <a:r>
              <a:rPr dirty="0" u="sng" sz="2800" spc="-45" b="1">
                <a:solidFill>
                  <a:srgbClr val="292B2C"/>
                </a:solidFill>
                <a:uFill>
                  <a:solidFill>
                    <a:srgbClr val="292B2C"/>
                  </a:solidFill>
                </a:uFill>
                <a:latin typeface="Calibri"/>
                <a:cs typeface="Calibri"/>
              </a:rPr>
              <a:t> </a:t>
            </a:r>
            <a:r>
              <a:rPr dirty="0" u="sng" sz="2800" spc="-20" b="1">
                <a:solidFill>
                  <a:srgbClr val="292B2C"/>
                </a:solidFill>
                <a:uFill>
                  <a:solidFill>
                    <a:srgbClr val="292B2C"/>
                  </a:solidFill>
                </a:uFill>
                <a:latin typeface="Calibri"/>
                <a:cs typeface="Calibri"/>
              </a:rPr>
              <a:t>BRSS</a:t>
            </a:r>
            <a:endParaRPr sz="2800">
              <a:latin typeface="Calibri"/>
              <a:cs typeface="Calibri"/>
            </a:endParaRPr>
          </a:p>
          <a:p>
            <a:pPr marL="469900" marR="255270" indent="-457834">
              <a:lnSpc>
                <a:spcPct val="100000"/>
              </a:lnSpc>
              <a:spcBef>
                <a:spcPts val="300"/>
              </a:spcBef>
              <a:buFont typeface="Arial MT"/>
              <a:buChar char="•"/>
              <a:tabLst>
                <a:tab pos="469900" algn="l"/>
              </a:tabLst>
            </a:pPr>
            <a:r>
              <a:rPr dirty="0" sz="2800" spc="-10">
                <a:solidFill>
                  <a:srgbClr val="292B2C"/>
                </a:solidFill>
                <a:latin typeface="Calibri"/>
                <a:cs typeface="Calibri"/>
              </a:rPr>
              <a:t>Patient</a:t>
            </a:r>
            <a:r>
              <a:rPr dirty="0" sz="2800" spc="-90">
                <a:solidFill>
                  <a:srgbClr val="292B2C"/>
                </a:solidFill>
                <a:latin typeface="Calibri"/>
                <a:cs typeface="Calibri"/>
              </a:rPr>
              <a:t> </a:t>
            </a:r>
            <a:r>
              <a:rPr dirty="0" sz="2800">
                <a:solidFill>
                  <a:srgbClr val="292B2C"/>
                </a:solidFill>
                <a:latin typeface="Calibri"/>
                <a:cs typeface="Calibri"/>
              </a:rPr>
              <a:t>Selection</a:t>
            </a:r>
            <a:r>
              <a:rPr dirty="0" sz="2800" spc="-90">
                <a:solidFill>
                  <a:srgbClr val="292B2C"/>
                </a:solidFill>
                <a:latin typeface="Calibri"/>
                <a:cs typeface="Calibri"/>
              </a:rPr>
              <a:t> </a:t>
            </a:r>
            <a:r>
              <a:rPr dirty="0" sz="2800" spc="-25">
                <a:solidFill>
                  <a:srgbClr val="292B2C"/>
                </a:solidFill>
                <a:latin typeface="Calibri"/>
                <a:cs typeface="Calibri"/>
              </a:rPr>
              <a:t>and </a:t>
            </a:r>
            <a:r>
              <a:rPr dirty="0" sz="2800">
                <a:solidFill>
                  <a:srgbClr val="292B2C"/>
                </a:solidFill>
                <a:latin typeface="Calibri"/>
                <a:cs typeface="Calibri"/>
              </a:rPr>
              <a:t>Clinical</a:t>
            </a:r>
            <a:r>
              <a:rPr dirty="0" sz="2800" spc="-75">
                <a:solidFill>
                  <a:srgbClr val="292B2C"/>
                </a:solidFill>
                <a:latin typeface="Calibri"/>
                <a:cs typeface="Calibri"/>
              </a:rPr>
              <a:t> </a:t>
            </a:r>
            <a:r>
              <a:rPr dirty="0" sz="2800" spc="-10">
                <a:solidFill>
                  <a:srgbClr val="292B2C"/>
                </a:solidFill>
                <a:latin typeface="Calibri"/>
                <a:cs typeface="Calibri"/>
              </a:rPr>
              <a:t>Escalation</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spc="-20">
                <a:solidFill>
                  <a:srgbClr val="292B2C"/>
                </a:solidFill>
                <a:latin typeface="Calibri"/>
                <a:cs typeface="Calibri"/>
              </a:rPr>
              <a:t>TPEWS/TELE-PICU</a:t>
            </a:r>
            <a:endParaRPr sz="2800">
              <a:latin typeface="Calibri"/>
              <a:cs typeface="Calibri"/>
            </a:endParaRPr>
          </a:p>
          <a:p>
            <a:pPr lvl="1" marL="817880" marR="5080" indent="-457834">
              <a:lnSpc>
                <a:spcPct val="100000"/>
              </a:lnSpc>
              <a:spcBef>
                <a:spcPts val="300"/>
              </a:spcBef>
              <a:buFont typeface="Wingdings"/>
              <a:buChar char=""/>
              <a:tabLst>
                <a:tab pos="817880" algn="l"/>
              </a:tabLst>
            </a:pPr>
            <a:r>
              <a:rPr dirty="0" sz="2800">
                <a:solidFill>
                  <a:srgbClr val="292B2C"/>
                </a:solidFill>
                <a:latin typeface="Calibri"/>
                <a:cs typeface="Calibri"/>
              </a:rPr>
              <a:t>(right</a:t>
            </a:r>
            <a:r>
              <a:rPr dirty="0" sz="2800" spc="-90">
                <a:solidFill>
                  <a:srgbClr val="292B2C"/>
                </a:solidFill>
                <a:latin typeface="Calibri"/>
                <a:cs typeface="Calibri"/>
              </a:rPr>
              <a:t> </a:t>
            </a:r>
            <a:r>
              <a:rPr dirty="0" sz="2800">
                <a:solidFill>
                  <a:srgbClr val="292B2C"/>
                </a:solidFill>
                <a:latin typeface="Calibri"/>
                <a:cs typeface="Calibri"/>
              </a:rPr>
              <a:t>patient</a:t>
            </a:r>
            <a:r>
              <a:rPr dirty="0" sz="2800" spc="-85">
                <a:solidFill>
                  <a:srgbClr val="292B2C"/>
                </a:solidFill>
                <a:latin typeface="Calibri"/>
                <a:cs typeface="Calibri"/>
              </a:rPr>
              <a:t> </a:t>
            </a:r>
            <a:r>
              <a:rPr dirty="0" sz="2800">
                <a:solidFill>
                  <a:srgbClr val="292B2C"/>
                </a:solidFill>
                <a:latin typeface="Calibri"/>
                <a:cs typeface="Calibri"/>
              </a:rPr>
              <a:t>for</a:t>
            </a:r>
            <a:r>
              <a:rPr dirty="0" sz="2800" spc="-100">
                <a:solidFill>
                  <a:srgbClr val="292B2C"/>
                </a:solidFill>
                <a:latin typeface="Calibri"/>
                <a:cs typeface="Calibri"/>
              </a:rPr>
              <a:t> </a:t>
            </a:r>
            <a:r>
              <a:rPr dirty="0" sz="2800" spc="-25">
                <a:solidFill>
                  <a:srgbClr val="292B2C"/>
                </a:solidFill>
                <a:latin typeface="Calibri"/>
                <a:cs typeface="Calibri"/>
              </a:rPr>
              <a:t>the </a:t>
            </a:r>
            <a:r>
              <a:rPr dirty="0" sz="2800">
                <a:solidFill>
                  <a:srgbClr val="292B2C"/>
                </a:solidFill>
                <a:latin typeface="Calibri"/>
                <a:cs typeface="Calibri"/>
              </a:rPr>
              <a:t>right</a:t>
            </a:r>
            <a:r>
              <a:rPr dirty="0" sz="2800" spc="-60">
                <a:solidFill>
                  <a:srgbClr val="292B2C"/>
                </a:solidFill>
                <a:latin typeface="Calibri"/>
                <a:cs typeface="Calibri"/>
              </a:rPr>
              <a:t> </a:t>
            </a:r>
            <a:r>
              <a:rPr dirty="0" sz="2800" spc="-10">
                <a:solidFill>
                  <a:srgbClr val="292B2C"/>
                </a:solidFill>
                <a:latin typeface="Calibri"/>
                <a:cs typeface="Calibri"/>
              </a:rPr>
              <a:t>space)</a:t>
            </a:r>
            <a:endParaRPr sz="2800">
              <a:latin typeface="Calibri"/>
              <a:cs typeface="Calibri"/>
            </a:endParaRPr>
          </a:p>
        </p:txBody>
      </p:sp>
      <p:pic>
        <p:nvPicPr>
          <p:cNvPr id="7" name="object 7"/>
          <p:cNvPicPr/>
          <p:nvPr/>
        </p:nvPicPr>
        <p:blipFill>
          <a:blip r:embed="R9e698ff8c0224210" cstate="print"/>
          <a:stretch>
            <a:fillRect/>
          </a:stretch>
        </p:blipFill>
        <p:spPr>
          <a:xfrm>
            <a:off x="6096259" y="1395653"/>
            <a:ext cx="5430158" cy="4437828"/>
          </a:xfrm>
          <a:prstGeom prst="rect">
            <a:avLst/>
          </a:prstGeom>
        </p:spPr>
      </p:pic>
      <p:sp>
        <p:nvSpPr>
          <p:cNvPr id="8" name="object 8"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30106</a:t>
            </a:r>
            <a:r>
              <a:rPr dirty="0" spc="-75"/>
              <a:t>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203287" rIns="0" bIns="0" rtlCol="0" vert="horz">
            <a:spAutoFit/>
          </a:bodyPr>
          <a:lstStyle/>
          <a:p>
            <a:pPr marL="468630">
              <a:lnSpc>
                <a:spcPct val="100000"/>
              </a:lnSpc>
              <a:spcBef>
                <a:spcPts val="100"/>
              </a:spcBef>
            </a:pPr>
            <a:r>
              <a:rPr dirty="0"/>
              <a:t>Optimizing</a:t>
            </a:r>
            <a:r>
              <a:rPr dirty="0" spc="-70"/>
              <a:t> </a:t>
            </a:r>
            <a:r>
              <a:rPr dirty="0"/>
              <a:t>PHM</a:t>
            </a:r>
            <a:r>
              <a:rPr dirty="0" spc="-75"/>
              <a:t> </a:t>
            </a:r>
            <a:r>
              <a:rPr dirty="0" spc="-20"/>
              <a:t>Care</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fd797c7189514134"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702133" y="1572076"/>
            <a:ext cx="3861435" cy="4133215"/>
          </a:xfrm>
          <a:prstGeom prst="rect">
            <a:avLst/>
          </a:prstGeom>
        </p:spPr>
        <p:txBody>
          <a:bodyPr wrap="square" lIns="0" tIns="50800" rIns="0" bIns="0" rtlCol="0" vert="horz">
            <a:spAutoFit/>
          </a:bodyPr>
          <a:lstStyle/>
          <a:p>
            <a:pPr marL="469265" indent="-456565">
              <a:lnSpc>
                <a:spcPct val="100000"/>
              </a:lnSpc>
              <a:spcBef>
                <a:spcPts val="400"/>
              </a:spcBef>
              <a:buFont typeface="Arial MT"/>
              <a:buChar char="•"/>
              <a:tabLst>
                <a:tab pos="469265" algn="l"/>
              </a:tabLst>
            </a:pPr>
            <a:r>
              <a:rPr dirty="0" sz="2800">
                <a:solidFill>
                  <a:srgbClr val="292B2C"/>
                </a:solidFill>
                <a:latin typeface="Calibri"/>
                <a:cs typeface="Calibri"/>
              </a:rPr>
              <a:t>Common</a:t>
            </a:r>
            <a:r>
              <a:rPr dirty="0" sz="2800" spc="-85">
                <a:solidFill>
                  <a:srgbClr val="292B2C"/>
                </a:solidFill>
                <a:latin typeface="Calibri"/>
                <a:cs typeface="Calibri"/>
              </a:rPr>
              <a:t> </a:t>
            </a:r>
            <a:r>
              <a:rPr dirty="0" sz="2800" spc="-10">
                <a:solidFill>
                  <a:srgbClr val="292B2C"/>
                </a:solidFill>
                <a:latin typeface="Calibri"/>
                <a:cs typeface="Calibri"/>
              </a:rPr>
              <a:t>Equipment</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spc="-10">
                <a:solidFill>
                  <a:srgbClr val="292B2C"/>
                </a:solidFill>
                <a:latin typeface="Calibri"/>
                <a:cs typeface="Calibri"/>
              </a:rPr>
              <a:t>HHFNC</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a:solidFill>
                  <a:srgbClr val="292B2C"/>
                </a:solidFill>
                <a:latin typeface="Calibri"/>
                <a:cs typeface="Calibri"/>
              </a:rPr>
              <a:t>Common</a:t>
            </a:r>
            <a:r>
              <a:rPr dirty="0" sz="2800" spc="-85">
                <a:solidFill>
                  <a:srgbClr val="292B2C"/>
                </a:solidFill>
                <a:latin typeface="Calibri"/>
                <a:cs typeface="Calibri"/>
              </a:rPr>
              <a:t> </a:t>
            </a:r>
            <a:r>
              <a:rPr dirty="0" sz="2800" spc="-10">
                <a:solidFill>
                  <a:srgbClr val="292B2C"/>
                </a:solidFill>
                <a:latin typeface="Calibri"/>
                <a:cs typeface="Calibri"/>
              </a:rPr>
              <a:t>Language</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a:solidFill>
                  <a:srgbClr val="292B2C"/>
                </a:solidFill>
                <a:latin typeface="Calibri"/>
                <a:cs typeface="Calibri"/>
              </a:rPr>
              <a:t>RSS</a:t>
            </a:r>
            <a:r>
              <a:rPr dirty="0" sz="2800" spc="-40">
                <a:solidFill>
                  <a:srgbClr val="292B2C"/>
                </a:solidFill>
                <a:latin typeface="Calibri"/>
                <a:cs typeface="Calibri"/>
              </a:rPr>
              <a:t> </a:t>
            </a:r>
            <a:r>
              <a:rPr dirty="0" sz="2800">
                <a:solidFill>
                  <a:srgbClr val="292B2C"/>
                </a:solidFill>
                <a:latin typeface="Calibri"/>
                <a:cs typeface="Calibri"/>
              </a:rPr>
              <a:t>/</a:t>
            </a:r>
            <a:r>
              <a:rPr dirty="0" sz="2800" spc="-45">
                <a:solidFill>
                  <a:srgbClr val="292B2C"/>
                </a:solidFill>
                <a:latin typeface="Calibri"/>
                <a:cs typeface="Calibri"/>
              </a:rPr>
              <a:t> </a:t>
            </a:r>
            <a:r>
              <a:rPr dirty="0" sz="2800" spc="-20">
                <a:solidFill>
                  <a:srgbClr val="292B2C"/>
                </a:solidFill>
                <a:latin typeface="Calibri"/>
                <a:cs typeface="Calibri"/>
              </a:rPr>
              <a:t>BRSS</a:t>
            </a:r>
            <a:endParaRPr sz="2800">
              <a:latin typeface="Calibri"/>
              <a:cs typeface="Calibri"/>
            </a:endParaRPr>
          </a:p>
          <a:p>
            <a:pPr marL="469900" marR="253365" indent="-457200">
              <a:lnSpc>
                <a:spcPct val="100000"/>
              </a:lnSpc>
              <a:spcBef>
                <a:spcPts val="300"/>
              </a:spcBef>
              <a:buFont typeface="Arial MT"/>
              <a:buChar char="•"/>
              <a:tabLst>
                <a:tab pos="469900" algn="l"/>
              </a:tabLst>
            </a:pPr>
            <a:r>
              <a:rPr dirty="0" u="sng" sz="2800" spc="-10" b="1">
                <a:solidFill>
                  <a:srgbClr val="292B2C"/>
                </a:solidFill>
                <a:uFill>
                  <a:solidFill>
                    <a:srgbClr val="292B2C"/>
                  </a:solidFill>
                </a:uFill>
                <a:latin typeface="Calibri"/>
                <a:cs typeface="Calibri"/>
              </a:rPr>
              <a:t>Patient</a:t>
            </a:r>
            <a:r>
              <a:rPr dirty="0" u="sng" sz="2800" spc="-85"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Selection</a:t>
            </a:r>
            <a:r>
              <a:rPr dirty="0" u="sng" sz="2800" spc="-75" b="1">
                <a:solidFill>
                  <a:srgbClr val="292B2C"/>
                </a:solidFill>
                <a:uFill>
                  <a:solidFill>
                    <a:srgbClr val="292B2C"/>
                  </a:solidFill>
                </a:uFill>
                <a:latin typeface="Calibri"/>
                <a:cs typeface="Calibri"/>
              </a:rPr>
              <a:t> </a:t>
            </a:r>
            <a:r>
              <a:rPr dirty="0" u="sng" sz="2800" spc="-25" b="1">
                <a:solidFill>
                  <a:srgbClr val="292B2C"/>
                </a:solidFill>
                <a:uFill>
                  <a:solidFill>
                    <a:srgbClr val="292B2C"/>
                  </a:solidFill>
                </a:uFill>
                <a:latin typeface="Calibri"/>
                <a:cs typeface="Calibri"/>
              </a:rPr>
              <a:t>and</a:t>
            </a:r>
            <a:r>
              <a:rPr dirty="0" sz="2800" spc="-25" b="1">
                <a:solidFill>
                  <a:srgbClr val="292B2C"/>
                </a:solidFill>
                <a:latin typeface="Calibri"/>
                <a:cs typeface="Calibri"/>
              </a:rPr>
              <a:t> </a:t>
            </a:r>
            <a:r>
              <a:rPr dirty="0" u="sng" sz="2800" b="1">
                <a:solidFill>
                  <a:srgbClr val="292B2C"/>
                </a:solidFill>
                <a:uFill>
                  <a:solidFill>
                    <a:srgbClr val="292B2C"/>
                  </a:solidFill>
                </a:uFill>
                <a:latin typeface="Calibri"/>
                <a:cs typeface="Calibri"/>
              </a:rPr>
              <a:t>Clinical</a:t>
            </a:r>
            <a:r>
              <a:rPr dirty="0" u="sng" sz="2800" spc="-100"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Escalation</a:t>
            </a:r>
            <a:endParaRPr sz="2800">
              <a:latin typeface="Calibri"/>
              <a:cs typeface="Calibri"/>
            </a:endParaRPr>
          </a:p>
          <a:p>
            <a:pPr lvl="1" marL="817244" indent="-457200">
              <a:lnSpc>
                <a:spcPct val="100000"/>
              </a:lnSpc>
              <a:spcBef>
                <a:spcPts val="300"/>
              </a:spcBef>
              <a:buFont typeface="Wingdings"/>
              <a:buChar char=""/>
              <a:tabLst>
                <a:tab pos="817244" algn="l"/>
              </a:tabLst>
            </a:pPr>
            <a:r>
              <a:rPr dirty="0" u="sng" sz="2800" spc="-20" b="1">
                <a:solidFill>
                  <a:srgbClr val="292B2C"/>
                </a:solidFill>
                <a:uFill>
                  <a:solidFill>
                    <a:srgbClr val="292B2C"/>
                  </a:solidFill>
                </a:uFill>
                <a:latin typeface="Calibri"/>
                <a:cs typeface="Calibri"/>
              </a:rPr>
              <a:t>TPEWS/TELE-PICU</a:t>
            </a:r>
            <a:endParaRPr sz="2800">
              <a:latin typeface="Calibri"/>
              <a:cs typeface="Calibri"/>
            </a:endParaRPr>
          </a:p>
          <a:p>
            <a:pPr lvl="1" marL="817244" marR="5080" indent="-457200">
              <a:lnSpc>
                <a:spcPct val="100000"/>
              </a:lnSpc>
              <a:spcBef>
                <a:spcPts val="300"/>
              </a:spcBef>
              <a:buFont typeface="Wingdings"/>
              <a:buChar char=""/>
              <a:tabLst>
                <a:tab pos="817244" algn="l"/>
              </a:tabLst>
            </a:pPr>
            <a:r>
              <a:rPr dirty="0" u="sng" sz="2800" b="1">
                <a:solidFill>
                  <a:srgbClr val="292B2C"/>
                </a:solidFill>
                <a:uFill>
                  <a:solidFill>
                    <a:srgbClr val="292B2C"/>
                  </a:solidFill>
                </a:uFill>
                <a:latin typeface="Calibri"/>
                <a:cs typeface="Calibri"/>
              </a:rPr>
              <a:t>(right</a:t>
            </a:r>
            <a:r>
              <a:rPr dirty="0" u="sng" sz="2800" spc="-75"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patient</a:t>
            </a:r>
            <a:r>
              <a:rPr dirty="0" u="sng" sz="2800" spc="-60"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for</a:t>
            </a:r>
            <a:r>
              <a:rPr dirty="0" u="sng" sz="2800" spc="-70" b="1">
                <a:solidFill>
                  <a:srgbClr val="292B2C"/>
                </a:solidFill>
                <a:uFill>
                  <a:solidFill>
                    <a:srgbClr val="292B2C"/>
                  </a:solidFill>
                </a:uFill>
                <a:latin typeface="Calibri"/>
                <a:cs typeface="Calibri"/>
              </a:rPr>
              <a:t> </a:t>
            </a:r>
            <a:r>
              <a:rPr dirty="0" u="sng" sz="2800" spc="-25" b="1">
                <a:solidFill>
                  <a:srgbClr val="292B2C"/>
                </a:solidFill>
                <a:uFill>
                  <a:solidFill>
                    <a:srgbClr val="292B2C"/>
                  </a:solidFill>
                </a:uFill>
                <a:latin typeface="Calibri"/>
                <a:cs typeface="Calibri"/>
              </a:rPr>
              <a:t>the</a:t>
            </a:r>
            <a:r>
              <a:rPr dirty="0" sz="2800" spc="-25" b="1">
                <a:solidFill>
                  <a:srgbClr val="292B2C"/>
                </a:solidFill>
                <a:latin typeface="Calibri"/>
                <a:cs typeface="Calibri"/>
              </a:rPr>
              <a:t> </a:t>
            </a:r>
            <a:r>
              <a:rPr dirty="0" u="sng" sz="2800" b="1">
                <a:solidFill>
                  <a:srgbClr val="292B2C"/>
                </a:solidFill>
                <a:uFill>
                  <a:solidFill>
                    <a:srgbClr val="292B2C"/>
                  </a:solidFill>
                </a:uFill>
                <a:latin typeface="Calibri"/>
                <a:cs typeface="Calibri"/>
              </a:rPr>
              <a:t>right</a:t>
            </a:r>
            <a:r>
              <a:rPr dirty="0" u="sng" sz="2800" spc="-55"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space)</a:t>
            </a:r>
            <a:endParaRPr sz="2800">
              <a:latin typeface="Calibri"/>
              <a:cs typeface="Calibri"/>
            </a:endParaRPr>
          </a:p>
        </p:txBody>
      </p:sp>
      <p:grpSp>
        <p:nvGrpSpPr>
          <p:cNvPr id="7" name="object 7" descr=""/>
          <p:cNvGrpSpPr/>
          <p:nvPr/>
        </p:nvGrpSpPr>
        <p:grpSpPr>
          <a:xfrm>
            <a:off x="6305225" y="447332"/>
            <a:ext cx="5718175" cy="6290945"/>
            <a:chOff x="6305225" y="447332"/>
            <a:chExt cx="5718175" cy="6290945"/>
          </a:xfrm>
        </p:grpSpPr>
        <p:pic>
          <p:nvPicPr>
            <p:cNvPr id="8" name="object 8"/>
            <p:cNvPicPr/>
            <p:nvPr/>
          </p:nvPicPr>
          <p:blipFill>
            <a:blip r:embed="R6ebdf11a6544485a" cstate="print"/>
            <a:stretch>
              <a:fillRect/>
            </a:stretch>
          </p:blipFill>
          <p:spPr>
            <a:xfrm>
              <a:off x="6305225" y="3718235"/>
              <a:ext cx="5717547" cy="3019419"/>
            </a:xfrm>
            <a:prstGeom prst="rect">
              <a:avLst/>
            </a:prstGeom>
          </p:spPr>
        </p:pic>
        <p:pic>
          <p:nvPicPr>
            <p:cNvPr id="9" name="object 9"/>
            <p:cNvPicPr/>
            <p:nvPr/>
          </p:nvPicPr>
          <p:blipFill>
            <a:blip r:embed="R3c3f8048caa540f4" cstate="print"/>
            <a:stretch>
              <a:fillRect/>
            </a:stretch>
          </p:blipFill>
          <p:spPr>
            <a:xfrm>
              <a:off x="8353894" y="447332"/>
              <a:ext cx="1390544" cy="3276594"/>
            </a:xfrm>
            <a:prstGeom prst="rect">
              <a:avLst/>
            </a:prstGeom>
          </p:spPr>
        </p:pic>
      </p:grpSp>
      <p:sp>
        <p:nvSpPr>
          <p:cNvPr id="10" name="object 10"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30107</a:t>
            </a:r>
            <a:r>
              <a:rPr dirty="0" spc="-75"/>
              <a:t>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470805" y="6401875"/>
            <a:ext cx="927735" cy="133985"/>
          </a:xfrm>
          <a:prstGeom prst="rect">
            <a:avLst/>
          </a:prstGeom>
        </p:spPr>
        <p:txBody>
          <a:bodyPr wrap="square" lIns="0" tIns="0" rIns="0" bIns="0" rtlCol="0" vert="horz">
            <a:spAutoFit/>
          </a:bodyPr>
          <a:lstStyle/>
          <a:p>
            <a:pPr>
              <a:lnSpc>
                <a:spcPts val="1005"/>
              </a:lnSpc>
            </a:pPr>
            <a:r>
              <a:rPr dirty="0" sz="1000">
                <a:solidFill>
                  <a:srgbClr val="009ADF"/>
                </a:solidFill>
                <a:latin typeface="Calibri"/>
                <a:cs typeface="Calibri"/>
              </a:rPr>
              <a:t>Northwell</a:t>
            </a:r>
            <a:r>
              <a:rPr dirty="0" sz="1000" spc="-55">
                <a:solidFill>
                  <a:srgbClr val="009ADF"/>
                </a:solidFill>
                <a:latin typeface="Calibri"/>
                <a:cs typeface="Calibri"/>
              </a:rPr>
              <a:t> </a:t>
            </a:r>
            <a:r>
              <a:rPr dirty="0" sz="1000" spc="-10">
                <a:solidFill>
                  <a:srgbClr val="009ADF"/>
                </a:solidFill>
                <a:latin typeface="Calibri"/>
                <a:cs typeface="Calibri"/>
              </a:rPr>
              <a:t>Health</a:t>
            </a:r>
            <a:r>
              <a:rPr dirty="0" baseline="25641" sz="975" spc="-15">
                <a:solidFill>
                  <a:srgbClr val="009ADF"/>
                </a:solidFill>
                <a:latin typeface="Calibri"/>
                <a:cs typeface="Calibri"/>
              </a:rPr>
              <a:t>®</a:t>
            </a:r>
            <a:endParaRPr baseline="25641" sz="975">
              <a:latin typeface="Calibri"/>
              <a:cs typeface="Calibri"/>
            </a:endParaRPr>
          </a:p>
        </p:txBody>
      </p:sp>
      <p:sp>
        <p:nvSpPr>
          <p:cNvPr id="3" name="object 3" descr=""/>
          <p:cNvSpPr txBox="1"/>
          <p:nvPr/>
        </p:nvSpPr>
        <p:spPr>
          <a:xfrm>
            <a:off x="3644900" y="-27940"/>
            <a:ext cx="257810" cy="299720"/>
          </a:xfrm>
          <a:prstGeom prst="rect">
            <a:avLst/>
          </a:prstGeom>
        </p:spPr>
        <p:txBody>
          <a:bodyPr wrap="square" lIns="0" tIns="12700" rIns="0" bIns="0" rtlCol="0" vert="horz">
            <a:spAutoFit/>
          </a:bodyPr>
          <a:lstStyle/>
          <a:p>
            <a:pPr marL="12700">
              <a:lnSpc>
                <a:spcPct val="100000"/>
              </a:lnSpc>
              <a:spcBef>
                <a:spcPts val="100"/>
              </a:spcBef>
            </a:pPr>
            <a:r>
              <a:rPr dirty="0" sz="1800" spc="-25">
                <a:solidFill>
                  <a:srgbClr val="52555A"/>
                </a:solidFill>
                <a:latin typeface="Calibri"/>
                <a:cs typeface="Calibri"/>
              </a:rPr>
              <a:t>18</a:t>
            </a:r>
            <a:endParaRPr sz="1800">
              <a:latin typeface="Calibri"/>
              <a:cs typeface="Calibri"/>
            </a:endParaRPr>
          </a:p>
        </p:txBody>
      </p:sp>
      <p:pic>
        <p:nvPicPr>
          <p:cNvPr id="4" name="object 4"/>
          <p:cNvPicPr/>
          <p:nvPr/>
        </p:nvPicPr>
        <p:blipFill>
          <a:blip r:embed="R7d7be69ee84749ae" cstate="print"/>
          <a:stretch>
            <a:fillRect/>
          </a:stretch>
        </p:blipFill>
        <p:spPr>
          <a:xfrm>
            <a:off x="688066" y="965290"/>
            <a:ext cx="7418040" cy="5189757"/>
          </a:xfrm>
          <a:prstGeom prst="rect">
            <a:avLst/>
          </a:prstGeom>
        </p:spPr>
      </p:pic>
      <p:sp>
        <p:nvSpPr>
          <p:cNvPr id="5" name="object 5"/>
          <p:cNvSpPr txBox="1">
            <a:spLocks noGrp="1"/>
          </p:cNvSpPr>
          <p:nvPr>
            <p:ph type="title"/>
          </p:nvPr>
        </p:nvSpPr>
        <p:spPr>
          <a:xfrm>
            <a:off x="249560" y="88851"/>
            <a:ext cx="9634855" cy="513715"/>
          </a:xfrm>
          <a:prstGeom prst="rect"/>
        </p:spPr>
        <p:txBody>
          <a:bodyPr wrap="square" lIns="0" tIns="12700" rIns="0" bIns="0" rtlCol="0" vert="horz">
            <a:spAutoFit/>
          </a:bodyPr>
          <a:lstStyle/>
          <a:p>
            <a:pPr marL="12700">
              <a:lnSpc>
                <a:spcPct val="100000"/>
              </a:lnSpc>
              <a:spcBef>
                <a:spcPts val="100"/>
              </a:spcBef>
            </a:pPr>
            <a:r>
              <a:rPr dirty="0" sz="3200" spc="-285" b="1">
                <a:solidFill>
                  <a:srgbClr val="003BA4"/>
                </a:solidFill>
                <a:latin typeface="Trebuchet MS"/>
                <a:cs typeface="Trebuchet MS"/>
              </a:rPr>
              <a:t>STANDARDIZING</a:t>
            </a:r>
            <a:r>
              <a:rPr dirty="0" sz="3200" spc="-370" b="1">
                <a:solidFill>
                  <a:srgbClr val="003BA4"/>
                </a:solidFill>
                <a:latin typeface="Trebuchet MS"/>
                <a:cs typeface="Trebuchet MS"/>
              </a:rPr>
              <a:t> </a:t>
            </a:r>
            <a:r>
              <a:rPr dirty="0" sz="3200" spc="-315" b="1">
                <a:solidFill>
                  <a:srgbClr val="003BA4"/>
                </a:solidFill>
                <a:latin typeface="Trebuchet MS"/>
                <a:cs typeface="Trebuchet MS"/>
              </a:rPr>
              <a:t>RESPIRATORY</a:t>
            </a:r>
            <a:r>
              <a:rPr dirty="0" sz="3200" spc="-345" b="1">
                <a:solidFill>
                  <a:srgbClr val="003BA4"/>
                </a:solidFill>
                <a:latin typeface="Trebuchet MS"/>
                <a:cs typeface="Trebuchet MS"/>
              </a:rPr>
              <a:t> </a:t>
            </a:r>
            <a:r>
              <a:rPr dirty="0" sz="3200" spc="-315" b="1">
                <a:solidFill>
                  <a:srgbClr val="003BA4"/>
                </a:solidFill>
                <a:latin typeface="Trebuchet MS"/>
                <a:cs typeface="Trebuchet MS"/>
              </a:rPr>
              <a:t>EQUIPMENT</a:t>
            </a:r>
            <a:r>
              <a:rPr dirty="0" sz="3200" spc="-350" b="1">
                <a:solidFill>
                  <a:srgbClr val="003BA4"/>
                </a:solidFill>
                <a:latin typeface="Trebuchet MS"/>
                <a:cs typeface="Trebuchet MS"/>
              </a:rPr>
              <a:t> </a:t>
            </a:r>
            <a:r>
              <a:rPr dirty="0" sz="3200" spc="-210" b="1">
                <a:solidFill>
                  <a:srgbClr val="003BA4"/>
                </a:solidFill>
                <a:latin typeface="Trebuchet MS"/>
                <a:cs typeface="Trebuchet MS"/>
              </a:rPr>
              <a:t>&amp;</a:t>
            </a:r>
            <a:r>
              <a:rPr dirty="0" sz="3200" spc="-340" b="1">
                <a:solidFill>
                  <a:srgbClr val="003BA4"/>
                </a:solidFill>
                <a:latin typeface="Trebuchet MS"/>
                <a:cs typeface="Trebuchet MS"/>
              </a:rPr>
              <a:t> </a:t>
            </a:r>
            <a:r>
              <a:rPr dirty="0" sz="3200" spc="-484" b="1">
                <a:solidFill>
                  <a:srgbClr val="003BA4"/>
                </a:solidFill>
                <a:latin typeface="Trebuchet MS"/>
                <a:cs typeface="Trebuchet MS"/>
              </a:rPr>
              <a:t>DATA</a:t>
            </a:r>
            <a:r>
              <a:rPr dirty="0" sz="3200" spc="-365" b="1">
                <a:solidFill>
                  <a:srgbClr val="003BA4"/>
                </a:solidFill>
                <a:latin typeface="Trebuchet MS"/>
                <a:cs typeface="Trebuchet MS"/>
              </a:rPr>
              <a:t> </a:t>
            </a:r>
            <a:r>
              <a:rPr dirty="0" sz="3200" spc="-330" b="1">
                <a:solidFill>
                  <a:srgbClr val="003BA4"/>
                </a:solidFill>
                <a:latin typeface="Trebuchet MS"/>
                <a:cs typeface="Trebuchet MS"/>
              </a:rPr>
              <a:t>TRACKING</a:t>
            </a:r>
            <a:endParaRPr sz="3200">
              <a:latin typeface="Trebuchet MS"/>
              <a:cs typeface="Trebuchet MS"/>
            </a:endParaRPr>
          </a:p>
        </p:txBody>
      </p:sp>
      <p:sp>
        <p:nvSpPr>
          <p:cNvPr id="6" name="object 6" descr=""/>
          <p:cNvSpPr txBox="1"/>
          <p:nvPr/>
        </p:nvSpPr>
        <p:spPr>
          <a:xfrm>
            <a:off x="8424461" y="2613878"/>
            <a:ext cx="3314700" cy="2235200"/>
          </a:xfrm>
          <a:prstGeom prst="rect">
            <a:avLst/>
          </a:prstGeom>
        </p:spPr>
        <p:txBody>
          <a:bodyPr wrap="square" lIns="0" tIns="12065" rIns="0" bIns="0" rtlCol="0" vert="horz">
            <a:spAutoFit/>
          </a:bodyPr>
          <a:lstStyle/>
          <a:p>
            <a:pPr marL="469900" marR="5080" indent="-457200">
              <a:lnSpc>
                <a:spcPct val="100000"/>
              </a:lnSpc>
              <a:spcBef>
                <a:spcPts val="95"/>
              </a:spcBef>
              <a:buFont typeface="Arial MT"/>
              <a:buChar char="•"/>
              <a:tabLst>
                <a:tab pos="469900" algn="l"/>
              </a:tabLst>
            </a:pPr>
            <a:r>
              <a:rPr dirty="0" sz="2800" spc="-10" b="1">
                <a:solidFill>
                  <a:srgbClr val="292B2C"/>
                </a:solidFill>
                <a:latin typeface="Calibri"/>
                <a:cs typeface="Calibri"/>
              </a:rPr>
              <a:t>Renting/Borrowing </a:t>
            </a:r>
            <a:r>
              <a:rPr dirty="0" sz="2800" b="1">
                <a:solidFill>
                  <a:srgbClr val="292B2C"/>
                </a:solidFill>
                <a:latin typeface="Calibri"/>
                <a:cs typeface="Calibri"/>
              </a:rPr>
              <a:t>Cribs</a:t>
            </a:r>
            <a:r>
              <a:rPr dirty="0" sz="2800" spc="-35" b="1">
                <a:solidFill>
                  <a:srgbClr val="292B2C"/>
                </a:solidFill>
                <a:latin typeface="Calibri"/>
                <a:cs typeface="Calibri"/>
              </a:rPr>
              <a:t> </a:t>
            </a:r>
            <a:r>
              <a:rPr dirty="0" sz="2800" b="1">
                <a:solidFill>
                  <a:srgbClr val="292B2C"/>
                </a:solidFill>
                <a:latin typeface="Calibri"/>
                <a:cs typeface="Calibri"/>
              </a:rPr>
              <a:t>&amp;</a:t>
            </a:r>
            <a:r>
              <a:rPr dirty="0" sz="2800" spc="-35" b="1">
                <a:solidFill>
                  <a:srgbClr val="292B2C"/>
                </a:solidFill>
                <a:latin typeface="Calibri"/>
                <a:cs typeface="Calibri"/>
              </a:rPr>
              <a:t> </a:t>
            </a:r>
            <a:r>
              <a:rPr dirty="0" sz="2800" spc="-20" b="1">
                <a:solidFill>
                  <a:srgbClr val="292B2C"/>
                </a:solidFill>
                <a:latin typeface="Calibri"/>
                <a:cs typeface="Calibri"/>
              </a:rPr>
              <a:t>Beds</a:t>
            </a:r>
            <a:endParaRPr sz="2800">
              <a:latin typeface="Calibri"/>
              <a:cs typeface="Calibri"/>
            </a:endParaRPr>
          </a:p>
          <a:p>
            <a:pPr marL="469900" marR="113664" indent="-457834">
              <a:lnSpc>
                <a:spcPct val="100000"/>
              </a:lnSpc>
              <a:spcBef>
                <a:spcPts val="300"/>
              </a:spcBef>
              <a:buFont typeface="Arial MT"/>
              <a:buChar char="•"/>
              <a:tabLst>
                <a:tab pos="469900" algn="l"/>
              </a:tabLst>
            </a:pPr>
            <a:r>
              <a:rPr dirty="0" sz="2800" b="1">
                <a:solidFill>
                  <a:srgbClr val="292B2C"/>
                </a:solidFill>
                <a:latin typeface="Calibri"/>
                <a:cs typeface="Calibri"/>
              </a:rPr>
              <a:t>National</a:t>
            </a:r>
            <a:r>
              <a:rPr dirty="0" sz="2800" spc="-100" b="1">
                <a:solidFill>
                  <a:srgbClr val="292B2C"/>
                </a:solidFill>
                <a:latin typeface="Calibri"/>
                <a:cs typeface="Calibri"/>
              </a:rPr>
              <a:t> </a:t>
            </a:r>
            <a:r>
              <a:rPr dirty="0" sz="2800" spc="-10" b="1">
                <a:solidFill>
                  <a:srgbClr val="292B2C"/>
                </a:solidFill>
                <a:latin typeface="Calibri"/>
                <a:cs typeface="Calibri"/>
              </a:rPr>
              <a:t>Albuterol Shortage</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Oxygen</a:t>
            </a:r>
            <a:r>
              <a:rPr dirty="0" sz="2800" spc="-114" b="1">
                <a:solidFill>
                  <a:srgbClr val="292B2C"/>
                </a:solidFill>
                <a:latin typeface="Calibri"/>
                <a:cs typeface="Calibri"/>
              </a:rPr>
              <a:t> </a:t>
            </a:r>
            <a:r>
              <a:rPr dirty="0" sz="2800" spc="-10" b="1">
                <a:solidFill>
                  <a:srgbClr val="292B2C"/>
                </a:solidFill>
                <a:latin typeface="Calibri"/>
                <a:cs typeface="Calibri"/>
              </a:rPr>
              <a:t>shortage?</a:t>
            </a:r>
            <a:endParaRPr sz="28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0" y="1237132"/>
            <a:ext cx="11620500" cy="5425440"/>
            <a:chOff x="0" y="1237132"/>
            <a:chExt cx="11620500" cy="5425440"/>
          </a:xfrm>
        </p:grpSpPr>
        <p:pic>
          <p:nvPicPr>
            <p:cNvPr id="3" name="object 3" descr=""/>
            <p:cNvPicPr/>
            <p:nvPr/>
          </p:nvPicPr>
          <p:blipFill>
            <a:blip r:embed="Rab7a2f9972294d6e" cstate="print"/>
            <a:stretch>
              <a:fillRect/>
            </a:stretch>
          </p:blipFill>
          <p:spPr>
            <a:xfrm>
              <a:off x="626363" y="1328940"/>
              <a:ext cx="10994135" cy="12179"/>
            </a:xfrm>
            <a:prstGeom prst="rect">
              <a:avLst/>
            </a:prstGeom>
          </p:spPr>
        </p:pic>
        <p:sp>
          <p:nvSpPr>
            <p:cNvPr id="4" name="object 4"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pic>
          <p:nvPicPr>
            <p:cNvPr id="5" name="object 5"/>
            <p:cNvPicPr/>
            <p:nvPr/>
          </p:nvPicPr>
          <p:blipFill>
            <a:blip r:embed="R71497d797c004f5c" cstate="print"/>
            <a:stretch>
              <a:fillRect/>
            </a:stretch>
          </p:blipFill>
          <p:spPr>
            <a:xfrm>
              <a:off x="0" y="1237132"/>
              <a:ext cx="5836005" cy="5277967"/>
            </a:xfrm>
            <a:prstGeom prst="rect">
              <a:avLst/>
            </a:prstGeom>
          </p:spPr>
        </p:pic>
      </p:grpSp>
      <p:sp>
        <p:nvSpPr>
          <p:cNvPr id="6" name="object 6"/>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Structure</a:t>
            </a:r>
            <a:r>
              <a:rPr dirty="0" spc="-75"/>
              <a:t> </a:t>
            </a:r>
            <a:r>
              <a:rPr dirty="0"/>
              <a:t>–</a:t>
            </a:r>
            <a:r>
              <a:rPr dirty="0" spc="-70"/>
              <a:t> </a:t>
            </a:r>
            <a:r>
              <a:rPr dirty="0"/>
              <a:t>Breaking</a:t>
            </a:r>
            <a:r>
              <a:rPr dirty="0" spc="-90"/>
              <a:t> </a:t>
            </a:r>
            <a:r>
              <a:rPr dirty="0"/>
              <a:t>the</a:t>
            </a:r>
            <a:r>
              <a:rPr dirty="0" spc="-65"/>
              <a:t> </a:t>
            </a:r>
            <a:r>
              <a:rPr dirty="0"/>
              <a:t>ICS</a:t>
            </a:r>
            <a:r>
              <a:rPr dirty="0" spc="-75"/>
              <a:t> </a:t>
            </a:r>
            <a:r>
              <a:rPr dirty="0" spc="-10"/>
              <a:t>Glass</a:t>
            </a:r>
          </a:p>
        </p:txBody>
      </p:sp>
      <p:sp>
        <p:nvSpPr>
          <p:cNvPr id="8" name="object 8"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70" b="1">
                <a:solidFill>
                  <a:srgbClr val="52555A"/>
                </a:solidFill>
                <a:latin typeface="Calibri"/>
                <a:cs typeface="Calibri"/>
              </a:rPr>
              <a:t>30</a:t>
            </a:r>
            <a:r>
              <a:rPr dirty="0" sz="850" spc="-70">
                <a:solidFill>
                  <a:srgbClr val="52555A"/>
                </a:solidFill>
                <a:latin typeface="Calibri"/>
                <a:cs typeface="Calibri"/>
              </a:rPr>
              <a:t>1</a:t>
            </a:r>
            <a:r>
              <a:rPr dirty="0" sz="900" spc="-70" b="1">
                <a:solidFill>
                  <a:srgbClr val="52555A"/>
                </a:solidFill>
                <a:latin typeface="Calibri"/>
                <a:cs typeface="Calibri"/>
              </a:rPr>
              <a:t>0</a:t>
            </a:r>
            <a:r>
              <a:rPr dirty="0" sz="850" spc="-70">
                <a:solidFill>
                  <a:srgbClr val="52555A"/>
                </a:solidFill>
                <a:latin typeface="Calibri"/>
                <a:cs typeface="Calibri"/>
              </a:rPr>
              <a:t>9</a:t>
            </a:r>
            <a:r>
              <a:rPr dirty="0" sz="900" spc="-70" b="1">
                <a:solidFill>
                  <a:srgbClr val="52555A"/>
                </a:solidFill>
                <a:latin typeface="Calibri"/>
                <a:cs typeface="Calibri"/>
              </a:rPr>
              <a:t>6</a:t>
            </a:r>
            <a:endParaRPr sz="900">
              <a:latin typeface="Calibri"/>
              <a:cs typeface="Calibri"/>
            </a:endParaRPr>
          </a:p>
        </p:txBody>
      </p:sp>
      <p:sp>
        <p:nvSpPr>
          <p:cNvPr id="7" name="object 7" descr=""/>
          <p:cNvSpPr txBox="1">
            <a:spLocks noGrp="1"/>
          </p:cNvSpPr>
          <p:nvPr>
            <p:ph type="body" idx="1"/>
          </p:nvPr>
        </p:nvSpPr>
        <p:spPr>
          <a:prstGeom prst="rect"/>
        </p:spPr>
        <p:txBody>
          <a:bodyPr wrap="square" lIns="0" tIns="12065" rIns="0" bIns="0" rtlCol="0" vert="horz">
            <a:spAutoFit/>
          </a:bodyPr>
          <a:lstStyle/>
          <a:p>
            <a:pPr marL="469900" marR="904240" indent="-457200">
              <a:lnSpc>
                <a:spcPct val="100000"/>
              </a:lnSpc>
              <a:spcBef>
                <a:spcPts val="95"/>
              </a:spcBef>
              <a:buFont typeface="Arial MT"/>
              <a:buChar char="•"/>
              <a:tabLst>
                <a:tab pos="469900" algn="l"/>
              </a:tabLst>
            </a:pPr>
            <a:r>
              <a:rPr dirty="0"/>
              <a:t>Early</a:t>
            </a:r>
            <a:r>
              <a:rPr dirty="0" spc="-80"/>
              <a:t> </a:t>
            </a:r>
            <a:r>
              <a:rPr dirty="0" spc="-10"/>
              <a:t>attempts</a:t>
            </a:r>
            <a:r>
              <a:rPr dirty="0" spc="-65"/>
              <a:t> </a:t>
            </a:r>
            <a:r>
              <a:rPr dirty="0"/>
              <a:t>to</a:t>
            </a:r>
            <a:r>
              <a:rPr dirty="0" spc="-90"/>
              <a:t> </a:t>
            </a:r>
            <a:r>
              <a:rPr dirty="0"/>
              <a:t>manage</a:t>
            </a:r>
            <a:r>
              <a:rPr dirty="0" spc="-70"/>
              <a:t> </a:t>
            </a:r>
            <a:r>
              <a:rPr dirty="0" spc="-25"/>
              <a:t>as </a:t>
            </a:r>
            <a:r>
              <a:rPr dirty="0"/>
              <a:t>'normal</a:t>
            </a:r>
            <a:r>
              <a:rPr dirty="0" spc="-114"/>
              <a:t> </a:t>
            </a:r>
            <a:r>
              <a:rPr dirty="0"/>
              <a:t>operations'</a:t>
            </a:r>
            <a:r>
              <a:rPr dirty="0" spc="-105"/>
              <a:t> </a:t>
            </a:r>
            <a:r>
              <a:rPr dirty="0" spc="-10"/>
              <a:t>failed.</a:t>
            </a:r>
          </a:p>
          <a:p>
            <a:pPr marL="469900" marR="636905" indent="-457834">
              <a:lnSpc>
                <a:spcPct val="100000"/>
              </a:lnSpc>
              <a:spcBef>
                <a:spcPts val="300"/>
              </a:spcBef>
              <a:buFont typeface="Arial MT"/>
              <a:buChar char="•"/>
              <a:tabLst>
                <a:tab pos="469900" algn="l"/>
              </a:tabLst>
            </a:pPr>
            <a:r>
              <a:rPr dirty="0"/>
              <a:t>ICS,</a:t>
            </a:r>
            <a:r>
              <a:rPr dirty="0" spc="-45"/>
              <a:t> </a:t>
            </a:r>
            <a:r>
              <a:rPr dirty="0"/>
              <a:t>managing</a:t>
            </a:r>
            <a:r>
              <a:rPr dirty="0" spc="-35"/>
              <a:t> </a:t>
            </a:r>
            <a:r>
              <a:rPr dirty="0"/>
              <a:t>by</a:t>
            </a:r>
            <a:r>
              <a:rPr dirty="0" spc="-70"/>
              <a:t> </a:t>
            </a:r>
            <a:r>
              <a:rPr dirty="0" spc="-10"/>
              <a:t>objectives, </a:t>
            </a:r>
            <a:r>
              <a:rPr dirty="0"/>
              <a:t>allowed</a:t>
            </a:r>
            <a:r>
              <a:rPr dirty="0" spc="-95"/>
              <a:t> </a:t>
            </a:r>
            <a:r>
              <a:rPr dirty="0"/>
              <a:t>hospital</a:t>
            </a:r>
            <a:r>
              <a:rPr dirty="0" spc="-105"/>
              <a:t> </a:t>
            </a:r>
            <a:r>
              <a:rPr dirty="0"/>
              <a:t>leadership</a:t>
            </a:r>
            <a:r>
              <a:rPr dirty="0" spc="-90"/>
              <a:t> </a:t>
            </a:r>
            <a:r>
              <a:rPr dirty="0" spc="-25"/>
              <a:t>to </a:t>
            </a:r>
            <a:r>
              <a:rPr dirty="0"/>
              <a:t>return</a:t>
            </a:r>
            <a:r>
              <a:rPr dirty="0" spc="-50"/>
              <a:t> </a:t>
            </a:r>
            <a:r>
              <a:rPr dirty="0"/>
              <a:t>to</a:t>
            </a:r>
            <a:r>
              <a:rPr dirty="0" spc="-85"/>
              <a:t> </a:t>
            </a:r>
            <a:r>
              <a:rPr dirty="0"/>
              <a:t>their</a:t>
            </a:r>
            <a:r>
              <a:rPr dirty="0" spc="-65"/>
              <a:t> </a:t>
            </a:r>
            <a:r>
              <a:rPr dirty="0"/>
              <a:t>primary</a:t>
            </a:r>
            <a:r>
              <a:rPr dirty="0" spc="-65"/>
              <a:t> </a:t>
            </a:r>
            <a:r>
              <a:rPr dirty="0" spc="-10"/>
              <a:t>roles </a:t>
            </a:r>
            <a:r>
              <a:rPr dirty="0"/>
              <a:t>where</a:t>
            </a:r>
            <a:r>
              <a:rPr dirty="0" spc="-100"/>
              <a:t> </a:t>
            </a:r>
            <a:r>
              <a:rPr dirty="0" spc="-10"/>
              <a:t>possible</a:t>
            </a:r>
          </a:p>
          <a:p>
            <a:pPr marL="469900" marR="5080" indent="-457834">
              <a:lnSpc>
                <a:spcPct val="100000"/>
              </a:lnSpc>
              <a:spcBef>
                <a:spcPts val="305"/>
              </a:spcBef>
              <a:buFont typeface="Arial MT"/>
              <a:buChar char="•"/>
              <a:tabLst>
                <a:tab pos="469900" algn="l"/>
              </a:tabLst>
            </a:pPr>
            <a:r>
              <a:rPr dirty="0" spc="-10"/>
              <a:t>Engagement</a:t>
            </a:r>
            <a:r>
              <a:rPr dirty="0" spc="-60"/>
              <a:t> </a:t>
            </a:r>
            <a:r>
              <a:rPr dirty="0"/>
              <a:t>with</a:t>
            </a:r>
            <a:r>
              <a:rPr dirty="0" spc="-75"/>
              <a:t> </a:t>
            </a:r>
            <a:r>
              <a:rPr dirty="0" spc="-10"/>
              <a:t>Corporate</a:t>
            </a:r>
            <a:r>
              <a:rPr dirty="0" spc="-40"/>
              <a:t> </a:t>
            </a:r>
            <a:r>
              <a:rPr dirty="0"/>
              <a:t>EM</a:t>
            </a:r>
            <a:r>
              <a:rPr dirty="0" spc="-85"/>
              <a:t> </a:t>
            </a:r>
            <a:r>
              <a:rPr dirty="0" spc="-25"/>
              <a:t>to </a:t>
            </a:r>
            <a:r>
              <a:rPr dirty="0"/>
              <a:t>provide</a:t>
            </a:r>
            <a:r>
              <a:rPr dirty="0" spc="-80"/>
              <a:t> </a:t>
            </a:r>
            <a:r>
              <a:rPr dirty="0"/>
              <a:t>structure</a:t>
            </a:r>
            <a:r>
              <a:rPr dirty="0" spc="-70"/>
              <a:t> </a:t>
            </a:r>
            <a:r>
              <a:rPr dirty="0"/>
              <a:t>and</a:t>
            </a:r>
            <a:r>
              <a:rPr dirty="0" spc="-80"/>
              <a:t> </a:t>
            </a:r>
            <a:r>
              <a:rPr dirty="0" spc="-25"/>
              <a:t>JIT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47647" rIns="0" bIns="0" rtlCol="0" vert="horz">
            <a:spAutoFit/>
          </a:bodyPr>
          <a:lstStyle/>
          <a:p>
            <a:pPr marL="452755">
              <a:lnSpc>
                <a:spcPct val="100000"/>
              </a:lnSpc>
              <a:spcBef>
                <a:spcPts val="105"/>
              </a:spcBef>
            </a:pPr>
            <a:r>
              <a:rPr dirty="0" sz="2600" b="1">
                <a:solidFill>
                  <a:srgbClr val="003BA4"/>
                </a:solidFill>
                <a:latin typeface="Calibri"/>
                <a:cs typeface="Calibri"/>
              </a:rPr>
              <a:t>August</a:t>
            </a:r>
            <a:r>
              <a:rPr dirty="0" sz="2600" spc="-85" b="1">
                <a:solidFill>
                  <a:srgbClr val="003BA4"/>
                </a:solidFill>
                <a:latin typeface="Calibri"/>
                <a:cs typeface="Calibri"/>
              </a:rPr>
              <a:t> </a:t>
            </a:r>
            <a:r>
              <a:rPr dirty="0" sz="2600" spc="-20" b="1">
                <a:solidFill>
                  <a:srgbClr val="003BA4"/>
                </a:solidFill>
                <a:latin typeface="Calibri"/>
                <a:cs typeface="Calibri"/>
              </a:rPr>
              <a:t>2022</a:t>
            </a:r>
            <a:endParaRPr sz="2600">
              <a:latin typeface="Calibri"/>
              <a:cs typeface="Calibri"/>
            </a:endParaRPr>
          </a:p>
        </p:txBody>
      </p:sp>
      <p:pic>
        <p:nvPicPr>
          <p:cNvPr id="3" name="object 3"/>
          <p:cNvPicPr/>
          <p:nvPr/>
        </p:nvPicPr>
        <p:blipFill>
          <a:blip r:embed="R6f80404c3aa64720" cstate="print"/>
          <a:stretch>
            <a:fillRect/>
          </a:stretch>
        </p:blipFill>
        <p:spPr>
          <a:xfrm>
            <a:off x="2564663" y="1055027"/>
            <a:ext cx="7506970" cy="5001641"/>
          </a:xfrm>
          <a:prstGeom prst="rect">
            <a:avLst/>
          </a:prstGeom>
        </p:spPr>
      </p:pic>
      <p:sp>
        <p:nvSpPr>
          <p:cNvPr id="4" name="object 4"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3006</a:t>
            </a:r>
            <a:endParaRPr sz="9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Structure</a:t>
            </a:r>
            <a:r>
              <a:rPr dirty="0" spc="-100"/>
              <a:t> </a:t>
            </a:r>
            <a:r>
              <a:rPr dirty="0"/>
              <a:t>–</a:t>
            </a:r>
            <a:r>
              <a:rPr dirty="0" spc="-95"/>
              <a:t> </a:t>
            </a:r>
            <a:r>
              <a:rPr dirty="0" spc="-10"/>
              <a:t>Engagement</a:t>
            </a:r>
            <a:r>
              <a:rPr dirty="0" spc="-114"/>
              <a:t> </a:t>
            </a:r>
            <a:r>
              <a:rPr dirty="0"/>
              <a:t>with</a:t>
            </a:r>
            <a:r>
              <a:rPr dirty="0" spc="-95"/>
              <a:t> </a:t>
            </a:r>
            <a:r>
              <a:rPr dirty="0" spc="-10"/>
              <a:t>Leadership</a:t>
            </a:r>
          </a:p>
        </p:txBody>
      </p:sp>
      <p:grpSp>
        <p:nvGrpSpPr>
          <p:cNvPr id="3" name="object 3" descr=""/>
          <p:cNvGrpSpPr/>
          <p:nvPr/>
        </p:nvGrpSpPr>
        <p:grpSpPr>
          <a:xfrm>
            <a:off x="626363" y="1291107"/>
            <a:ext cx="10994390" cy="4871720"/>
            <a:chOff x="626363" y="1291107"/>
            <a:chExt cx="10994390" cy="4871720"/>
          </a:xfrm>
        </p:grpSpPr>
        <p:pic>
          <p:nvPicPr>
            <p:cNvPr id="4" name="object 4" descr=""/>
            <p:cNvPicPr/>
            <p:nvPr/>
          </p:nvPicPr>
          <p:blipFill>
            <a:blip r:embed="R498a594c2c8a423c"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pic>
          <p:nvPicPr>
            <p:cNvPr id="6" name="object 6"/>
            <p:cNvPicPr/>
            <p:nvPr/>
          </p:nvPicPr>
          <p:blipFill>
            <a:blip r:embed="R8e69182b9ec54ad2" cstate="print"/>
            <a:stretch>
              <a:fillRect/>
            </a:stretch>
          </p:blipFill>
          <p:spPr>
            <a:xfrm>
              <a:off x="2332431" y="1291107"/>
              <a:ext cx="7041128" cy="4871683"/>
            </a:xfrm>
            <a:prstGeom prst="rect">
              <a:avLst/>
            </a:prstGeom>
          </p:spPr>
        </p:pic>
      </p:grpSp>
      <p:sp>
        <p:nvSpPr>
          <p:cNvPr id="7" name="object 7"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70" b="1">
                <a:solidFill>
                  <a:srgbClr val="52555A"/>
                </a:solidFill>
                <a:latin typeface="Calibri"/>
                <a:cs typeface="Calibri"/>
              </a:rPr>
              <a:t>30</a:t>
            </a:r>
            <a:r>
              <a:rPr dirty="0" sz="850" spc="-70">
                <a:solidFill>
                  <a:srgbClr val="52555A"/>
                </a:solidFill>
                <a:latin typeface="Calibri"/>
                <a:cs typeface="Calibri"/>
              </a:rPr>
              <a:t>2</a:t>
            </a:r>
            <a:r>
              <a:rPr dirty="0" sz="900" spc="-70" b="1">
                <a:solidFill>
                  <a:srgbClr val="52555A"/>
                </a:solidFill>
                <a:latin typeface="Calibri"/>
                <a:cs typeface="Calibri"/>
              </a:rPr>
              <a:t>0</a:t>
            </a:r>
            <a:r>
              <a:rPr dirty="0" sz="850" spc="-70">
                <a:solidFill>
                  <a:srgbClr val="52555A"/>
                </a:solidFill>
                <a:latin typeface="Calibri"/>
                <a:cs typeface="Calibri"/>
              </a:rPr>
              <a:t>0</a:t>
            </a:r>
            <a:r>
              <a:rPr dirty="0" sz="900" spc="-70" b="1">
                <a:solidFill>
                  <a:srgbClr val="52555A"/>
                </a:solidFill>
                <a:latin typeface="Calibri"/>
                <a:cs typeface="Calibri"/>
              </a:rPr>
              <a:t>6</a:t>
            </a:r>
            <a:endParaRPr sz="9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140284" y="1310096"/>
            <a:ext cx="12047855" cy="5537835"/>
            <a:chOff x="140284" y="1310096"/>
            <a:chExt cx="12047855" cy="5537835"/>
          </a:xfrm>
        </p:grpSpPr>
        <p:pic>
          <p:nvPicPr>
            <p:cNvPr id="3" name="object 3" descr=""/>
            <p:cNvPicPr/>
            <p:nvPr/>
          </p:nvPicPr>
          <p:blipFill>
            <a:blip r:embed="R5cd1123e09f8489d" cstate="print"/>
            <a:stretch>
              <a:fillRect/>
            </a:stretch>
          </p:blipFill>
          <p:spPr>
            <a:xfrm>
              <a:off x="626363" y="1328940"/>
              <a:ext cx="10994135" cy="12179"/>
            </a:xfrm>
            <a:prstGeom prst="rect">
              <a:avLst/>
            </a:prstGeom>
          </p:spPr>
        </p:pic>
        <p:sp>
          <p:nvSpPr>
            <p:cNvPr id="4" name="object 4"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pic>
          <p:nvPicPr>
            <p:cNvPr id="5" name="object 5"/>
            <p:cNvPicPr/>
            <p:nvPr/>
          </p:nvPicPr>
          <p:blipFill>
            <a:blip r:embed="R6d443ab9617e48ed" cstate="print"/>
            <a:stretch>
              <a:fillRect/>
            </a:stretch>
          </p:blipFill>
          <p:spPr>
            <a:xfrm>
              <a:off x="140284" y="1332919"/>
              <a:ext cx="4421555" cy="5514616"/>
            </a:xfrm>
            <a:prstGeom prst="rect">
              <a:avLst/>
            </a:prstGeom>
          </p:spPr>
        </p:pic>
        <p:pic>
          <p:nvPicPr>
            <p:cNvPr id="6" name="object 6"/>
            <p:cNvPicPr/>
            <p:nvPr/>
          </p:nvPicPr>
          <p:blipFill>
            <a:blip r:embed="R1a1bb7b532854c1a" cstate="print"/>
            <a:stretch>
              <a:fillRect/>
            </a:stretch>
          </p:blipFill>
          <p:spPr>
            <a:xfrm>
              <a:off x="4788825" y="2494155"/>
              <a:ext cx="7399184" cy="2496943"/>
            </a:xfrm>
            <a:prstGeom prst="rect">
              <a:avLst/>
            </a:prstGeom>
          </p:spPr>
        </p:pic>
      </p:grpSp>
      <p:sp>
        <p:nvSpPr>
          <p:cNvPr id="7" name="object 7"/>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Structure</a:t>
            </a:r>
            <a:r>
              <a:rPr dirty="0" spc="-120"/>
              <a:t> </a:t>
            </a:r>
            <a:r>
              <a:rPr dirty="0"/>
              <a:t>–</a:t>
            </a:r>
            <a:r>
              <a:rPr dirty="0" spc="-120"/>
              <a:t> </a:t>
            </a:r>
            <a:r>
              <a:rPr dirty="0"/>
              <a:t>Data</a:t>
            </a:r>
            <a:r>
              <a:rPr dirty="0" spc="-130"/>
              <a:t> </a:t>
            </a:r>
            <a:r>
              <a:rPr dirty="0"/>
              <a:t>and</a:t>
            </a:r>
            <a:r>
              <a:rPr dirty="0" spc="-120"/>
              <a:t> </a:t>
            </a:r>
            <a:r>
              <a:rPr dirty="0"/>
              <a:t>Situtational</a:t>
            </a:r>
            <a:r>
              <a:rPr dirty="0" spc="-125"/>
              <a:t> </a:t>
            </a:r>
            <a:r>
              <a:rPr dirty="0" spc="-10"/>
              <a:t>Awarness</a:t>
            </a:r>
          </a:p>
        </p:txBody>
      </p:sp>
      <p:sp>
        <p:nvSpPr>
          <p:cNvPr id="8" name="object 8"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30201</a:t>
            </a:r>
            <a:r>
              <a:rPr dirty="0" spc="-75"/>
              <a:t>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Regional</a:t>
            </a:r>
            <a:r>
              <a:rPr dirty="0" spc="-110"/>
              <a:t> </a:t>
            </a:r>
            <a:r>
              <a:rPr dirty="0"/>
              <a:t>Response</a:t>
            </a:r>
            <a:r>
              <a:rPr dirty="0" spc="-114"/>
              <a:t> </a:t>
            </a:r>
            <a:r>
              <a:rPr dirty="0"/>
              <a:t>–</a:t>
            </a:r>
            <a:r>
              <a:rPr dirty="0" spc="-90"/>
              <a:t> </a:t>
            </a:r>
            <a:r>
              <a:rPr dirty="0"/>
              <a:t>An</a:t>
            </a:r>
            <a:r>
              <a:rPr dirty="0" spc="-70"/>
              <a:t> </a:t>
            </a:r>
            <a:r>
              <a:rPr dirty="0" spc="-10"/>
              <a:t>Opportunity</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08e6e9080a9e43d7"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869388" y="1514578"/>
            <a:ext cx="8451850" cy="1884680"/>
          </a:xfrm>
          <a:prstGeom prst="rect">
            <a:avLst/>
          </a:prstGeom>
        </p:spPr>
        <p:txBody>
          <a:bodyPr wrap="square" lIns="0" tIns="50800" rIns="0" bIns="0" rtlCol="0" vert="horz">
            <a:spAutoFit/>
          </a:bodyPr>
          <a:lstStyle/>
          <a:p>
            <a:pPr marL="469265" indent="-456565">
              <a:lnSpc>
                <a:spcPct val="100000"/>
              </a:lnSpc>
              <a:spcBef>
                <a:spcPts val="400"/>
              </a:spcBef>
              <a:buFont typeface="Arial MT"/>
              <a:buChar char="•"/>
              <a:tabLst>
                <a:tab pos="469265" algn="l"/>
              </a:tabLst>
            </a:pPr>
            <a:r>
              <a:rPr dirty="0" sz="2800" b="1">
                <a:solidFill>
                  <a:srgbClr val="292B2C"/>
                </a:solidFill>
                <a:latin typeface="Calibri"/>
                <a:cs typeface="Calibri"/>
              </a:rPr>
              <a:t>Little</a:t>
            </a:r>
            <a:r>
              <a:rPr dirty="0" sz="2800" spc="-95" b="1">
                <a:solidFill>
                  <a:srgbClr val="292B2C"/>
                </a:solidFill>
                <a:latin typeface="Calibri"/>
                <a:cs typeface="Calibri"/>
              </a:rPr>
              <a:t> </a:t>
            </a:r>
            <a:r>
              <a:rPr dirty="0" sz="2800" spc="-10" b="1">
                <a:solidFill>
                  <a:srgbClr val="292B2C"/>
                </a:solidFill>
                <a:latin typeface="Calibri"/>
                <a:cs typeface="Calibri"/>
              </a:rPr>
              <a:t>(organized)</a:t>
            </a:r>
            <a:r>
              <a:rPr dirty="0" sz="2800" spc="-85" b="1">
                <a:solidFill>
                  <a:srgbClr val="292B2C"/>
                </a:solidFill>
                <a:latin typeface="Calibri"/>
                <a:cs typeface="Calibri"/>
              </a:rPr>
              <a:t> </a:t>
            </a:r>
            <a:r>
              <a:rPr dirty="0" sz="2800" spc="-10" b="1">
                <a:solidFill>
                  <a:srgbClr val="292B2C"/>
                </a:solidFill>
                <a:latin typeface="Calibri"/>
                <a:cs typeface="Calibri"/>
              </a:rPr>
              <a:t>coordination</a:t>
            </a:r>
            <a:r>
              <a:rPr dirty="0" sz="2800" spc="-85" b="1">
                <a:solidFill>
                  <a:srgbClr val="292B2C"/>
                </a:solidFill>
                <a:latin typeface="Calibri"/>
                <a:cs typeface="Calibri"/>
              </a:rPr>
              <a:t> </a:t>
            </a:r>
            <a:r>
              <a:rPr dirty="0" u="sng" sz="2800" b="1">
                <a:solidFill>
                  <a:srgbClr val="292B2C"/>
                </a:solidFill>
                <a:uFill>
                  <a:solidFill>
                    <a:srgbClr val="292B2C"/>
                  </a:solidFill>
                </a:uFill>
                <a:latin typeface="Calibri"/>
                <a:cs typeface="Calibri"/>
              </a:rPr>
              <a:t>between</a:t>
            </a:r>
            <a:r>
              <a:rPr dirty="0" sz="2800" spc="-70" b="1">
                <a:solidFill>
                  <a:srgbClr val="292B2C"/>
                </a:solidFill>
                <a:latin typeface="Calibri"/>
                <a:cs typeface="Calibri"/>
              </a:rPr>
              <a:t> </a:t>
            </a:r>
            <a:r>
              <a:rPr dirty="0" sz="2800" b="1">
                <a:solidFill>
                  <a:srgbClr val="292B2C"/>
                </a:solidFill>
                <a:latin typeface="Calibri"/>
                <a:cs typeface="Calibri"/>
              </a:rPr>
              <a:t>health</a:t>
            </a:r>
            <a:r>
              <a:rPr dirty="0" sz="2800" spc="-90" b="1">
                <a:solidFill>
                  <a:srgbClr val="292B2C"/>
                </a:solidFill>
                <a:latin typeface="Calibri"/>
                <a:cs typeface="Calibri"/>
              </a:rPr>
              <a:t> </a:t>
            </a:r>
            <a:r>
              <a:rPr dirty="0" sz="2800" spc="-10" b="1">
                <a:solidFill>
                  <a:srgbClr val="292B2C"/>
                </a:solidFill>
                <a:latin typeface="Calibri"/>
                <a:cs typeface="Calibri"/>
              </a:rPr>
              <a:t>system</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Informa</a:t>
            </a:r>
            <a:r>
              <a:rPr dirty="0" sz="2800" spc="-130" b="1">
                <a:solidFill>
                  <a:srgbClr val="292B2C"/>
                </a:solidFill>
                <a:latin typeface="Calibri"/>
                <a:cs typeface="Calibri"/>
              </a:rPr>
              <a:t> </a:t>
            </a:r>
            <a:r>
              <a:rPr dirty="0" sz="2800" spc="-10" b="1">
                <a:solidFill>
                  <a:srgbClr val="292B2C"/>
                </a:solidFill>
                <a:latin typeface="Calibri"/>
                <a:cs typeface="Calibri"/>
              </a:rPr>
              <a:t>conversations</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b="1">
                <a:solidFill>
                  <a:srgbClr val="292B2C"/>
                </a:solidFill>
                <a:latin typeface="Calibri"/>
                <a:cs typeface="Calibri"/>
              </a:rPr>
              <a:t>New</a:t>
            </a:r>
            <a:r>
              <a:rPr dirty="0" sz="2800" spc="-95" b="1">
                <a:solidFill>
                  <a:srgbClr val="292B2C"/>
                </a:solidFill>
                <a:latin typeface="Calibri"/>
                <a:cs typeface="Calibri"/>
              </a:rPr>
              <a:t> </a:t>
            </a:r>
            <a:r>
              <a:rPr dirty="0" sz="2800" spc="-30" b="1">
                <a:solidFill>
                  <a:srgbClr val="292B2C"/>
                </a:solidFill>
                <a:latin typeface="Calibri"/>
                <a:cs typeface="Calibri"/>
              </a:rPr>
              <a:t>York</a:t>
            </a:r>
            <a:r>
              <a:rPr dirty="0" sz="2800" spc="-105" b="1">
                <a:solidFill>
                  <a:srgbClr val="292B2C"/>
                </a:solidFill>
                <a:latin typeface="Calibri"/>
                <a:cs typeface="Calibri"/>
              </a:rPr>
              <a:t> </a:t>
            </a:r>
            <a:r>
              <a:rPr dirty="0" sz="2800" b="1">
                <a:solidFill>
                  <a:srgbClr val="292B2C"/>
                </a:solidFill>
                <a:latin typeface="Calibri"/>
                <a:cs typeface="Calibri"/>
              </a:rPr>
              <a:t>City</a:t>
            </a:r>
            <a:r>
              <a:rPr dirty="0" sz="2800" spc="-100" b="1">
                <a:solidFill>
                  <a:srgbClr val="292B2C"/>
                </a:solidFill>
                <a:latin typeface="Calibri"/>
                <a:cs typeface="Calibri"/>
              </a:rPr>
              <a:t> </a:t>
            </a:r>
            <a:r>
              <a:rPr dirty="0" sz="2800" b="1">
                <a:solidFill>
                  <a:srgbClr val="292B2C"/>
                </a:solidFill>
                <a:latin typeface="Calibri"/>
                <a:cs typeface="Calibri"/>
              </a:rPr>
              <a:t>Pediatric</a:t>
            </a:r>
            <a:r>
              <a:rPr dirty="0" sz="2800" spc="-90" b="1">
                <a:solidFill>
                  <a:srgbClr val="292B2C"/>
                </a:solidFill>
                <a:latin typeface="Calibri"/>
                <a:cs typeface="Calibri"/>
              </a:rPr>
              <a:t> </a:t>
            </a:r>
            <a:r>
              <a:rPr dirty="0" sz="2800" b="1">
                <a:solidFill>
                  <a:srgbClr val="292B2C"/>
                </a:solidFill>
                <a:latin typeface="Calibri"/>
                <a:cs typeface="Calibri"/>
              </a:rPr>
              <a:t>Disaster</a:t>
            </a:r>
            <a:r>
              <a:rPr dirty="0" sz="2800" spc="-85" b="1">
                <a:solidFill>
                  <a:srgbClr val="292B2C"/>
                </a:solidFill>
                <a:latin typeface="Calibri"/>
                <a:cs typeface="Calibri"/>
              </a:rPr>
              <a:t> </a:t>
            </a:r>
            <a:r>
              <a:rPr dirty="0" sz="2800" spc="-10" b="1">
                <a:solidFill>
                  <a:srgbClr val="292B2C"/>
                </a:solidFill>
                <a:latin typeface="Calibri"/>
                <a:cs typeface="Calibri"/>
              </a:rPr>
              <a:t>Coalition</a:t>
            </a:r>
            <a:endParaRPr sz="2800">
              <a:latin typeface="Calibri"/>
              <a:cs typeface="Calibri"/>
            </a:endParaRPr>
          </a:p>
          <a:p>
            <a:pPr lvl="1" marL="817244" indent="-457200">
              <a:lnSpc>
                <a:spcPct val="100000"/>
              </a:lnSpc>
              <a:spcBef>
                <a:spcPts val="300"/>
              </a:spcBef>
              <a:buFont typeface="Wingdings"/>
              <a:buChar char=""/>
              <a:tabLst>
                <a:tab pos="817244" algn="l"/>
              </a:tabLst>
            </a:pPr>
            <a:r>
              <a:rPr dirty="0" sz="2800" b="1">
                <a:solidFill>
                  <a:srgbClr val="292B2C"/>
                </a:solidFill>
                <a:latin typeface="Calibri"/>
                <a:cs typeface="Calibri"/>
              </a:rPr>
              <a:t>New</a:t>
            </a:r>
            <a:r>
              <a:rPr dirty="0" sz="2800" spc="-95" b="1">
                <a:solidFill>
                  <a:srgbClr val="292B2C"/>
                </a:solidFill>
                <a:latin typeface="Calibri"/>
                <a:cs typeface="Calibri"/>
              </a:rPr>
              <a:t> </a:t>
            </a:r>
            <a:r>
              <a:rPr dirty="0" sz="2800" spc="-30" b="1">
                <a:solidFill>
                  <a:srgbClr val="292B2C"/>
                </a:solidFill>
                <a:latin typeface="Calibri"/>
                <a:cs typeface="Calibri"/>
              </a:rPr>
              <a:t>York</a:t>
            </a:r>
            <a:r>
              <a:rPr dirty="0" sz="2800" spc="-105" b="1">
                <a:solidFill>
                  <a:srgbClr val="292B2C"/>
                </a:solidFill>
                <a:latin typeface="Calibri"/>
                <a:cs typeface="Calibri"/>
              </a:rPr>
              <a:t> </a:t>
            </a:r>
            <a:r>
              <a:rPr dirty="0" sz="2800" b="1">
                <a:solidFill>
                  <a:srgbClr val="292B2C"/>
                </a:solidFill>
                <a:latin typeface="Calibri"/>
                <a:cs typeface="Calibri"/>
              </a:rPr>
              <a:t>Pediatric</a:t>
            </a:r>
            <a:r>
              <a:rPr dirty="0" sz="2800" spc="-95" b="1">
                <a:solidFill>
                  <a:srgbClr val="292B2C"/>
                </a:solidFill>
                <a:latin typeface="Calibri"/>
                <a:cs typeface="Calibri"/>
              </a:rPr>
              <a:t> </a:t>
            </a:r>
            <a:r>
              <a:rPr dirty="0" sz="2800" b="1">
                <a:solidFill>
                  <a:srgbClr val="292B2C"/>
                </a:solidFill>
                <a:latin typeface="Calibri"/>
                <a:cs typeface="Calibri"/>
              </a:rPr>
              <a:t>Critical</a:t>
            </a:r>
            <a:r>
              <a:rPr dirty="0" sz="2800" spc="-90" b="1">
                <a:solidFill>
                  <a:srgbClr val="292B2C"/>
                </a:solidFill>
                <a:latin typeface="Calibri"/>
                <a:cs typeface="Calibri"/>
              </a:rPr>
              <a:t> </a:t>
            </a:r>
            <a:r>
              <a:rPr dirty="0" sz="2800" b="1">
                <a:solidFill>
                  <a:srgbClr val="292B2C"/>
                </a:solidFill>
                <a:latin typeface="Calibri"/>
                <a:cs typeface="Calibri"/>
              </a:rPr>
              <a:t>Care</a:t>
            </a:r>
            <a:r>
              <a:rPr dirty="0" sz="2800" spc="-85" b="1">
                <a:solidFill>
                  <a:srgbClr val="292B2C"/>
                </a:solidFill>
                <a:latin typeface="Calibri"/>
                <a:cs typeface="Calibri"/>
              </a:rPr>
              <a:t> </a:t>
            </a:r>
            <a:r>
              <a:rPr dirty="0" sz="2800" spc="-10" b="1">
                <a:solidFill>
                  <a:srgbClr val="292B2C"/>
                </a:solidFill>
                <a:latin typeface="Calibri"/>
                <a:cs typeface="Calibri"/>
              </a:rPr>
              <a:t>Consortium</a:t>
            </a:r>
            <a:endParaRPr sz="2800">
              <a:latin typeface="Calibri"/>
              <a:cs typeface="Calibri"/>
            </a:endParaRPr>
          </a:p>
        </p:txBody>
      </p:sp>
      <p:sp>
        <p:nvSpPr>
          <p:cNvPr id="7" name="object 7"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30202</a:t>
            </a:r>
            <a:r>
              <a:rPr dirty="0" spc="-75"/>
              <a:t>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Outside</a:t>
            </a:r>
            <a:r>
              <a:rPr dirty="0" spc="-35"/>
              <a:t> </a:t>
            </a:r>
            <a:r>
              <a:rPr dirty="0"/>
              <a:t>of</a:t>
            </a:r>
            <a:r>
              <a:rPr dirty="0" spc="-40"/>
              <a:t> </a:t>
            </a:r>
            <a:r>
              <a:rPr dirty="0" spc="-25"/>
              <a:t>NYC</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a0329bdf22e245ad"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869033" y="1510611"/>
            <a:ext cx="10102850" cy="4213860"/>
          </a:xfrm>
          <a:prstGeom prst="rect">
            <a:avLst/>
          </a:prstGeom>
        </p:spPr>
        <p:txBody>
          <a:bodyPr wrap="square" lIns="0" tIns="59690" rIns="0" bIns="0" rtlCol="0" vert="horz">
            <a:spAutoFit/>
          </a:bodyPr>
          <a:lstStyle/>
          <a:p>
            <a:pPr marL="12700" marR="5080">
              <a:lnSpc>
                <a:spcPts val="3030"/>
              </a:lnSpc>
              <a:spcBef>
                <a:spcPts val="470"/>
              </a:spcBef>
            </a:pPr>
            <a:r>
              <a:rPr dirty="0" sz="2800" b="1">
                <a:solidFill>
                  <a:srgbClr val="292B2C"/>
                </a:solidFill>
                <a:latin typeface="Calibri"/>
                <a:cs typeface="Calibri"/>
              </a:rPr>
              <a:t>Maryland</a:t>
            </a:r>
            <a:r>
              <a:rPr dirty="0" sz="2800" spc="-55" b="1">
                <a:solidFill>
                  <a:srgbClr val="292B2C"/>
                </a:solidFill>
                <a:latin typeface="Calibri"/>
                <a:cs typeface="Calibri"/>
              </a:rPr>
              <a:t> </a:t>
            </a:r>
            <a:r>
              <a:rPr dirty="0" sz="2800" b="1">
                <a:solidFill>
                  <a:srgbClr val="292B2C"/>
                </a:solidFill>
                <a:latin typeface="Calibri"/>
                <a:cs typeface="Calibri"/>
              </a:rPr>
              <a:t>–</a:t>
            </a:r>
            <a:r>
              <a:rPr dirty="0" sz="2800" spc="-85" b="1">
                <a:solidFill>
                  <a:srgbClr val="292B2C"/>
                </a:solidFill>
                <a:latin typeface="Calibri"/>
                <a:cs typeface="Calibri"/>
              </a:rPr>
              <a:t> </a:t>
            </a:r>
            <a:r>
              <a:rPr dirty="0" sz="2800" b="1">
                <a:solidFill>
                  <a:srgbClr val="292B2C"/>
                </a:solidFill>
                <a:latin typeface="Calibri"/>
                <a:cs typeface="Calibri"/>
              </a:rPr>
              <a:t>Critical</a:t>
            </a:r>
            <a:r>
              <a:rPr dirty="0" sz="2800" spc="-50" b="1">
                <a:solidFill>
                  <a:srgbClr val="292B2C"/>
                </a:solidFill>
                <a:latin typeface="Calibri"/>
                <a:cs typeface="Calibri"/>
              </a:rPr>
              <a:t> </a:t>
            </a:r>
            <a:r>
              <a:rPr dirty="0" sz="2800" b="1">
                <a:solidFill>
                  <a:srgbClr val="292B2C"/>
                </a:solidFill>
                <a:latin typeface="Calibri"/>
                <a:cs typeface="Calibri"/>
              </a:rPr>
              <a:t>Care</a:t>
            </a:r>
            <a:r>
              <a:rPr dirty="0" sz="2800" spc="-60" b="1">
                <a:solidFill>
                  <a:srgbClr val="292B2C"/>
                </a:solidFill>
                <a:latin typeface="Calibri"/>
                <a:cs typeface="Calibri"/>
              </a:rPr>
              <a:t> </a:t>
            </a:r>
            <a:r>
              <a:rPr dirty="0" sz="2800" spc="-10" b="1">
                <a:solidFill>
                  <a:srgbClr val="292B2C"/>
                </a:solidFill>
                <a:latin typeface="Calibri"/>
                <a:cs typeface="Calibri"/>
              </a:rPr>
              <a:t>Coordination</a:t>
            </a:r>
            <a:r>
              <a:rPr dirty="0" sz="2800" spc="-55" b="1">
                <a:solidFill>
                  <a:srgbClr val="292B2C"/>
                </a:solidFill>
                <a:latin typeface="Calibri"/>
                <a:cs typeface="Calibri"/>
              </a:rPr>
              <a:t> </a:t>
            </a:r>
            <a:r>
              <a:rPr dirty="0" sz="2800" b="1">
                <a:solidFill>
                  <a:srgbClr val="292B2C"/>
                </a:solidFill>
                <a:latin typeface="Calibri"/>
                <a:cs typeface="Calibri"/>
              </a:rPr>
              <a:t>Center</a:t>
            </a:r>
            <a:r>
              <a:rPr dirty="0" sz="2800" spc="-45" b="1">
                <a:solidFill>
                  <a:srgbClr val="292B2C"/>
                </a:solidFill>
                <a:latin typeface="Calibri"/>
                <a:cs typeface="Calibri"/>
              </a:rPr>
              <a:t> </a:t>
            </a:r>
            <a:r>
              <a:rPr dirty="0" sz="2800" b="1">
                <a:solidFill>
                  <a:srgbClr val="292B2C"/>
                </a:solidFill>
                <a:latin typeface="Calibri"/>
                <a:cs typeface="Calibri"/>
              </a:rPr>
              <a:t>(C4)</a:t>
            </a:r>
            <a:r>
              <a:rPr dirty="0" sz="2800" spc="-60" b="1">
                <a:solidFill>
                  <a:srgbClr val="292B2C"/>
                </a:solidFill>
                <a:latin typeface="Calibri"/>
                <a:cs typeface="Calibri"/>
              </a:rPr>
              <a:t> </a:t>
            </a:r>
            <a:r>
              <a:rPr dirty="0" sz="2800" spc="-10" b="1">
                <a:solidFill>
                  <a:srgbClr val="292B2C"/>
                </a:solidFill>
                <a:latin typeface="Calibri"/>
                <a:cs typeface="Calibri"/>
              </a:rPr>
              <a:t>established</a:t>
            </a:r>
            <a:r>
              <a:rPr dirty="0" sz="2800" spc="-60" b="1">
                <a:solidFill>
                  <a:srgbClr val="292B2C"/>
                </a:solidFill>
                <a:latin typeface="Calibri"/>
                <a:cs typeface="Calibri"/>
              </a:rPr>
              <a:t> </a:t>
            </a:r>
            <a:r>
              <a:rPr dirty="0" sz="2800" spc="-10" b="1">
                <a:solidFill>
                  <a:srgbClr val="292B2C"/>
                </a:solidFill>
                <a:latin typeface="Calibri"/>
                <a:cs typeface="Calibri"/>
              </a:rPr>
              <a:t>during </a:t>
            </a:r>
            <a:r>
              <a:rPr dirty="0" sz="2800" b="1">
                <a:solidFill>
                  <a:srgbClr val="292B2C"/>
                </a:solidFill>
                <a:latin typeface="Calibri"/>
                <a:cs typeface="Calibri"/>
              </a:rPr>
              <a:t>early</a:t>
            </a:r>
            <a:r>
              <a:rPr dirty="0" sz="2800" spc="-65" b="1">
                <a:solidFill>
                  <a:srgbClr val="292B2C"/>
                </a:solidFill>
                <a:latin typeface="Calibri"/>
                <a:cs typeface="Calibri"/>
              </a:rPr>
              <a:t> </a:t>
            </a:r>
            <a:r>
              <a:rPr dirty="0" sz="2800" b="1">
                <a:solidFill>
                  <a:srgbClr val="292B2C"/>
                </a:solidFill>
                <a:latin typeface="Calibri"/>
                <a:cs typeface="Calibri"/>
              </a:rPr>
              <a:t>days</a:t>
            </a:r>
            <a:r>
              <a:rPr dirty="0" sz="2800" spc="-65" b="1">
                <a:solidFill>
                  <a:srgbClr val="292B2C"/>
                </a:solidFill>
                <a:latin typeface="Calibri"/>
                <a:cs typeface="Calibri"/>
              </a:rPr>
              <a:t> </a:t>
            </a:r>
            <a:r>
              <a:rPr dirty="0" sz="2800" b="1">
                <a:solidFill>
                  <a:srgbClr val="292B2C"/>
                </a:solidFill>
                <a:latin typeface="Calibri"/>
                <a:cs typeface="Calibri"/>
              </a:rPr>
              <a:t>of</a:t>
            </a:r>
            <a:r>
              <a:rPr dirty="0" sz="2800" spc="-75" b="1">
                <a:solidFill>
                  <a:srgbClr val="292B2C"/>
                </a:solidFill>
                <a:latin typeface="Calibri"/>
                <a:cs typeface="Calibri"/>
              </a:rPr>
              <a:t> </a:t>
            </a:r>
            <a:r>
              <a:rPr dirty="0" sz="2800" b="1">
                <a:solidFill>
                  <a:srgbClr val="292B2C"/>
                </a:solidFill>
                <a:latin typeface="Calibri"/>
                <a:cs typeface="Calibri"/>
              </a:rPr>
              <a:t>COVID</a:t>
            </a:r>
            <a:r>
              <a:rPr dirty="0" sz="2800" spc="-80" b="1">
                <a:solidFill>
                  <a:srgbClr val="292B2C"/>
                </a:solidFill>
                <a:latin typeface="Calibri"/>
                <a:cs typeface="Calibri"/>
              </a:rPr>
              <a:t> </a:t>
            </a:r>
            <a:r>
              <a:rPr dirty="0" sz="2800" spc="-25" b="1">
                <a:solidFill>
                  <a:srgbClr val="292B2C"/>
                </a:solidFill>
                <a:latin typeface="Calibri"/>
                <a:cs typeface="Calibri"/>
              </a:rPr>
              <a:t>to:</a:t>
            </a:r>
            <a:endParaRPr sz="2800">
              <a:latin typeface="Calibri"/>
              <a:cs typeface="Calibri"/>
            </a:endParaRPr>
          </a:p>
          <a:p>
            <a:pPr marL="469900" indent="-457200">
              <a:lnSpc>
                <a:spcPts val="3254"/>
              </a:lnSpc>
              <a:buFont typeface="Arial MT"/>
              <a:buChar char="•"/>
              <a:tabLst>
                <a:tab pos="469900" algn="l"/>
              </a:tabLst>
            </a:pPr>
            <a:r>
              <a:rPr dirty="0" sz="2800" b="1">
                <a:solidFill>
                  <a:srgbClr val="292B2C"/>
                </a:solidFill>
                <a:latin typeface="Calibri"/>
                <a:cs typeface="Calibri"/>
              </a:rPr>
              <a:t>Identify</a:t>
            </a:r>
            <a:r>
              <a:rPr dirty="0" sz="2800" spc="-60" b="1">
                <a:solidFill>
                  <a:srgbClr val="292B2C"/>
                </a:solidFill>
                <a:latin typeface="Calibri"/>
                <a:cs typeface="Calibri"/>
              </a:rPr>
              <a:t> </a:t>
            </a:r>
            <a:r>
              <a:rPr dirty="0" sz="2800" b="1">
                <a:solidFill>
                  <a:srgbClr val="292B2C"/>
                </a:solidFill>
                <a:latin typeface="Calibri"/>
                <a:cs typeface="Calibri"/>
              </a:rPr>
              <a:t>patients</a:t>
            </a:r>
            <a:r>
              <a:rPr dirty="0" sz="2800" spc="-55" b="1">
                <a:solidFill>
                  <a:srgbClr val="292B2C"/>
                </a:solidFill>
                <a:latin typeface="Calibri"/>
                <a:cs typeface="Calibri"/>
              </a:rPr>
              <a:t> </a:t>
            </a:r>
            <a:r>
              <a:rPr dirty="0" sz="2800" b="1">
                <a:solidFill>
                  <a:srgbClr val="292B2C"/>
                </a:solidFill>
                <a:latin typeface="Calibri"/>
                <a:cs typeface="Calibri"/>
              </a:rPr>
              <a:t>in</a:t>
            </a:r>
            <a:r>
              <a:rPr dirty="0" sz="2800" spc="-75" b="1">
                <a:solidFill>
                  <a:srgbClr val="292B2C"/>
                </a:solidFill>
                <a:latin typeface="Calibri"/>
                <a:cs typeface="Calibri"/>
              </a:rPr>
              <a:t> </a:t>
            </a:r>
            <a:r>
              <a:rPr dirty="0" sz="2800" b="1">
                <a:solidFill>
                  <a:srgbClr val="292B2C"/>
                </a:solidFill>
                <a:latin typeface="Calibri"/>
                <a:cs typeface="Calibri"/>
              </a:rPr>
              <a:t>need</a:t>
            </a:r>
            <a:r>
              <a:rPr dirty="0" sz="2800" spc="-50" b="1">
                <a:solidFill>
                  <a:srgbClr val="292B2C"/>
                </a:solidFill>
                <a:latin typeface="Calibri"/>
                <a:cs typeface="Calibri"/>
              </a:rPr>
              <a:t> </a:t>
            </a:r>
            <a:r>
              <a:rPr dirty="0" sz="2800" b="1">
                <a:solidFill>
                  <a:srgbClr val="292B2C"/>
                </a:solidFill>
                <a:latin typeface="Calibri"/>
                <a:cs typeface="Calibri"/>
              </a:rPr>
              <a:t>of</a:t>
            </a:r>
            <a:r>
              <a:rPr dirty="0" sz="2800" spc="-70" b="1">
                <a:solidFill>
                  <a:srgbClr val="292B2C"/>
                </a:solidFill>
                <a:latin typeface="Calibri"/>
                <a:cs typeface="Calibri"/>
              </a:rPr>
              <a:t> </a:t>
            </a:r>
            <a:r>
              <a:rPr dirty="0" sz="2800" spc="-10" b="1">
                <a:solidFill>
                  <a:srgbClr val="292B2C"/>
                </a:solidFill>
                <a:latin typeface="Calibri"/>
                <a:cs typeface="Calibri"/>
              </a:rPr>
              <a:t>transfer</a:t>
            </a:r>
            <a:endParaRPr sz="2800">
              <a:latin typeface="Calibri"/>
              <a:cs typeface="Calibri"/>
            </a:endParaRPr>
          </a:p>
          <a:p>
            <a:pPr marL="469900" indent="-457200">
              <a:lnSpc>
                <a:spcPts val="3325"/>
              </a:lnSpc>
              <a:buFont typeface="Arial MT"/>
              <a:buChar char="•"/>
              <a:tabLst>
                <a:tab pos="469900" algn="l"/>
              </a:tabLst>
            </a:pPr>
            <a:r>
              <a:rPr dirty="0" sz="2800" b="1">
                <a:solidFill>
                  <a:srgbClr val="292B2C"/>
                </a:solidFill>
                <a:latin typeface="Calibri"/>
                <a:cs typeface="Calibri"/>
              </a:rPr>
              <a:t>Identify</a:t>
            </a:r>
            <a:r>
              <a:rPr dirty="0" sz="2800" spc="-145" b="1">
                <a:solidFill>
                  <a:srgbClr val="292B2C"/>
                </a:solidFill>
                <a:latin typeface="Calibri"/>
                <a:cs typeface="Calibri"/>
              </a:rPr>
              <a:t> </a:t>
            </a:r>
            <a:r>
              <a:rPr dirty="0" sz="2800" b="1">
                <a:solidFill>
                  <a:srgbClr val="292B2C"/>
                </a:solidFill>
                <a:latin typeface="Calibri"/>
                <a:cs typeface="Calibri"/>
              </a:rPr>
              <a:t>available</a:t>
            </a:r>
            <a:r>
              <a:rPr dirty="0" sz="2800" spc="-114" b="1">
                <a:solidFill>
                  <a:srgbClr val="292B2C"/>
                </a:solidFill>
                <a:latin typeface="Calibri"/>
                <a:cs typeface="Calibri"/>
              </a:rPr>
              <a:t> </a:t>
            </a:r>
            <a:r>
              <a:rPr dirty="0" sz="2800" spc="-10" b="1">
                <a:solidFill>
                  <a:srgbClr val="292B2C"/>
                </a:solidFill>
                <a:latin typeface="Calibri"/>
                <a:cs typeface="Calibri"/>
              </a:rPr>
              <a:t>beds/resources</a:t>
            </a:r>
            <a:endParaRPr sz="2800">
              <a:latin typeface="Calibri"/>
              <a:cs typeface="Calibri"/>
            </a:endParaRPr>
          </a:p>
          <a:p>
            <a:pPr marL="469900" indent="-457200">
              <a:lnSpc>
                <a:spcPts val="3340"/>
              </a:lnSpc>
              <a:buFont typeface="Arial MT"/>
              <a:buChar char="•"/>
              <a:tabLst>
                <a:tab pos="469900" algn="l"/>
              </a:tabLst>
            </a:pPr>
            <a:r>
              <a:rPr dirty="0" sz="2800" spc="-20" b="1">
                <a:solidFill>
                  <a:srgbClr val="292B2C"/>
                </a:solidFill>
                <a:latin typeface="Calibri"/>
                <a:cs typeface="Calibri"/>
              </a:rPr>
              <a:t>Facilitate</a:t>
            </a:r>
            <a:r>
              <a:rPr dirty="0" sz="2800" spc="-80" b="1">
                <a:solidFill>
                  <a:srgbClr val="292B2C"/>
                </a:solidFill>
                <a:latin typeface="Calibri"/>
                <a:cs typeface="Calibri"/>
              </a:rPr>
              <a:t> </a:t>
            </a:r>
            <a:r>
              <a:rPr dirty="0" sz="2800" b="1">
                <a:solidFill>
                  <a:srgbClr val="292B2C"/>
                </a:solidFill>
                <a:latin typeface="Calibri"/>
                <a:cs typeface="Calibri"/>
              </a:rPr>
              <a:t>Acceptance</a:t>
            </a:r>
            <a:r>
              <a:rPr dirty="0" sz="2800" spc="-75" b="1">
                <a:solidFill>
                  <a:srgbClr val="292B2C"/>
                </a:solidFill>
                <a:latin typeface="Calibri"/>
                <a:cs typeface="Calibri"/>
              </a:rPr>
              <a:t> </a:t>
            </a:r>
            <a:r>
              <a:rPr dirty="0" sz="2800" b="1">
                <a:solidFill>
                  <a:srgbClr val="292B2C"/>
                </a:solidFill>
                <a:latin typeface="Calibri"/>
                <a:cs typeface="Calibri"/>
              </a:rPr>
              <a:t>and</a:t>
            </a:r>
            <a:r>
              <a:rPr dirty="0" sz="2800" spc="-100" b="1">
                <a:solidFill>
                  <a:srgbClr val="292B2C"/>
                </a:solidFill>
                <a:latin typeface="Calibri"/>
                <a:cs typeface="Calibri"/>
              </a:rPr>
              <a:t> </a:t>
            </a:r>
            <a:r>
              <a:rPr dirty="0" sz="2800" spc="-10" b="1">
                <a:solidFill>
                  <a:srgbClr val="292B2C"/>
                </a:solidFill>
                <a:latin typeface="Calibri"/>
                <a:cs typeface="Calibri"/>
              </a:rPr>
              <a:t>Transfer</a:t>
            </a:r>
            <a:endParaRPr sz="2800">
              <a:latin typeface="Calibri"/>
              <a:cs typeface="Calibri"/>
            </a:endParaRPr>
          </a:p>
          <a:p>
            <a:pPr marL="12700">
              <a:lnSpc>
                <a:spcPts val="3340"/>
              </a:lnSpc>
              <a:spcBef>
                <a:spcPts val="3290"/>
              </a:spcBef>
            </a:pPr>
            <a:r>
              <a:rPr dirty="0" sz="2800" b="1">
                <a:solidFill>
                  <a:srgbClr val="292B2C"/>
                </a:solidFill>
                <a:latin typeface="Calibri"/>
                <a:cs typeface="Calibri"/>
              </a:rPr>
              <a:t>Oct</a:t>
            </a:r>
            <a:r>
              <a:rPr dirty="0" sz="2800" spc="-55" b="1">
                <a:solidFill>
                  <a:srgbClr val="292B2C"/>
                </a:solidFill>
                <a:latin typeface="Calibri"/>
                <a:cs typeface="Calibri"/>
              </a:rPr>
              <a:t> </a:t>
            </a:r>
            <a:r>
              <a:rPr dirty="0" sz="2800" b="1">
                <a:solidFill>
                  <a:srgbClr val="292B2C"/>
                </a:solidFill>
                <a:latin typeface="Calibri"/>
                <a:cs typeface="Calibri"/>
              </a:rPr>
              <a:t>2021</a:t>
            </a:r>
            <a:r>
              <a:rPr dirty="0" sz="2800" spc="-20" b="1">
                <a:solidFill>
                  <a:srgbClr val="292B2C"/>
                </a:solidFill>
                <a:latin typeface="Calibri"/>
                <a:cs typeface="Calibri"/>
              </a:rPr>
              <a:t> </a:t>
            </a:r>
            <a:r>
              <a:rPr dirty="0" sz="2800" b="1">
                <a:solidFill>
                  <a:srgbClr val="292B2C"/>
                </a:solidFill>
                <a:latin typeface="Calibri"/>
                <a:cs typeface="Calibri"/>
              </a:rPr>
              <a:t>–</a:t>
            </a:r>
            <a:r>
              <a:rPr dirty="0" sz="2800" spc="-40" b="1">
                <a:solidFill>
                  <a:srgbClr val="292B2C"/>
                </a:solidFill>
                <a:latin typeface="Calibri"/>
                <a:cs typeface="Calibri"/>
              </a:rPr>
              <a:t> </a:t>
            </a:r>
            <a:r>
              <a:rPr dirty="0" sz="2800" b="1">
                <a:solidFill>
                  <a:srgbClr val="292B2C"/>
                </a:solidFill>
                <a:latin typeface="Calibri"/>
                <a:cs typeface="Calibri"/>
              </a:rPr>
              <a:t>Established</a:t>
            </a:r>
            <a:r>
              <a:rPr dirty="0" sz="2800" spc="-35" b="1">
                <a:solidFill>
                  <a:srgbClr val="292B2C"/>
                </a:solidFill>
                <a:latin typeface="Calibri"/>
                <a:cs typeface="Calibri"/>
              </a:rPr>
              <a:t> </a:t>
            </a:r>
            <a:r>
              <a:rPr dirty="0" sz="2800" b="1">
                <a:solidFill>
                  <a:srgbClr val="292B2C"/>
                </a:solidFill>
                <a:latin typeface="Calibri"/>
                <a:cs typeface="Calibri"/>
              </a:rPr>
              <a:t>the</a:t>
            </a:r>
            <a:r>
              <a:rPr dirty="0" sz="2800" spc="-45" b="1">
                <a:solidFill>
                  <a:srgbClr val="292B2C"/>
                </a:solidFill>
                <a:latin typeface="Calibri"/>
                <a:cs typeface="Calibri"/>
              </a:rPr>
              <a:t> </a:t>
            </a:r>
            <a:r>
              <a:rPr dirty="0" sz="2800" b="1">
                <a:solidFill>
                  <a:srgbClr val="292B2C"/>
                </a:solidFill>
                <a:latin typeface="Calibri"/>
                <a:cs typeface="Calibri"/>
              </a:rPr>
              <a:t>C4P</a:t>
            </a:r>
            <a:r>
              <a:rPr dirty="0" sz="2800" spc="-30" b="1">
                <a:solidFill>
                  <a:srgbClr val="292B2C"/>
                </a:solidFill>
                <a:latin typeface="Calibri"/>
                <a:cs typeface="Calibri"/>
              </a:rPr>
              <a:t> </a:t>
            </a:r>
            <a:r>
              <a:rPr dirty="0" sz="2800" spc="-10" b="1">
                <a:solidFill>
                  <a:srgbClr val="292B2C"/>
                </a:solidFill>
                <a:latin typeface="Calibri"/>
                <a:cs typeface="Calibri"/>
              </a:rPr>
              <a:t>(Pediatrics)</a:t>
            </a:r>
            <a:endParaRPr sz="2800">
              <a:latin typeface="Calibri"/>
              <a:cs typeface="Calibri"/>
            </a:endParaRPr>
          </a:p>
          <a:p>
            <a:pPr marL="469900" indent="-457200">
              <a:lnSpc>
                <a:spcPts val="3325"/>
              </a:lnSpc>
              <a:buFont typeface="Arial MT"/>
              <a:buChar char="•"/>
              <a:tabLst>
                <a:tab pos="469900" algn="l"/>
              </a:tabLst>
            </a:pPr>
            <a:r>
              <a:rPr dirty="0" sz="2800" b="1">
                <a:solidFill>
                  <a:srgbClr val="292B2C"/>
                </a:solidFill>
                <a:latin typeface="Calibri"/>
                <a:cs typeface="Calibri"/>
              </a:rPr>
              <a:t>24</a:t>
            </a:r>
            <a:r>
              <a:rPr dirty="0" sz="2800" spc="-5" b="1">
                <a:solidFill>
                  <a:srgbClr val="292B2C"/>
                </a:solidFill>
                <a:latin typeface="Calibri"/>
                <a:cs typeface="Calibri"/>
              </a:rPr>
              <a:t> </a:t>
            </a:r>
            <a:r>
              <a:rPr dirty="0" sz="2800" b="1">
                <a:solidFill>
                  <a:srgbClr val="292B2C"/>
                </a:solidFill>
                <a:latin typeface="Calibri"/>
                <a:cs typeface="Calibri"/>
              </a:rPr>
              <a:t>hour</a:t>
            </a:r>
            <a:r>
              <a:rPr dirty="0" sz="2800" spc="-30" b="1">
                <a:solidFill>
                  <a:srgbClr val="292B2C"/>
                </a:solidFill>
                <a:latin typeface="Calibri"/>
                <a:cs typeface="Calibri"/>
              </a:rPr>
              <a:t> </a:t>
            </a:r>
            <a:r>
              <a:rPr dirty="0" sz="2800" spc="-10" b="1">
                <a:solidFill>
                  <a:srgbClr val="292B2C"/>
                </a:solidFill>
                <a:latin typeface="Calibri"/>
                <a:cs typeface="Calibri"/>
              </a:rPr>
              <a:t>hotline</a:t>
            </a:r>
            <a:endParaRPr sz="2800">
              <a:latin typeface="Calibri"/>
              <a:cs typeface="Calibri"/>
            </a:endParaRPr>
          </a:p>
          <a:p>
            <a:pPr marL="469900" indent="-457200">
              <a:lnSpc>
                <a:spcPts val="3325"/>
              </a:lnSpc>
              <a:buFont typeface="Arial MT"/>
              <a:buChar char="•"/>
              <a:tabLst>
                <a:tab pos="469900" algn="l"/>
              </a:tabLst>
            </a:pPr>
            <a:r>
              <a:rPr dirty="0" sz="2800" spc="-10" b="1">
                <a:solidFill>
                  <a:srgbClr val="292B2C"/>
                </a:solidFill>
                <a:latin typeface="Calibri"/>
                <a:cs typeface="Calibri"/>
              </a:rPr>
              <a:t>Paramedic,</a:t>
            </a:r>
            <a:r>
              <a:rPr dirty="0" sz="2800" spc="-80" b="1">
                <a:solidFill>
                  <a:srgbClr val="292B2C"/>
                </a:solidFill>
                <a:latin typeface="Calibri"/>
                <a:cs typeface="Calibri"/>
              </a:rPr>
              <a:t> </a:t>
            </a:r>
            <a:r>
              <a:rPr dirty="0" sz="2800" b="1">
                <a:solidFill>
                  <a:srgbClr val="292B2C"/>
                </a:solidFill>
                <a:latin typeface="Calibri"/>
                <a:cs typeface="Calibri"/>
              </a:rPr>
              <a:t>PEM/PICU</a:t>
            </a:r>
            <a:r>
              <a:rPr dirty="0" sz="2800" spc="-95" b="1">
                <a:solidFill>
                  <a:srgbClr val="292B2C"/>
                </a:solidFill>
                <a:latin typeface="Calibri"/>
                <a:cs typeface="Calibri"/>
              </a:rPr>
              <a:t> </a:t>
            </a:r>
            <a:r>
              <a:rPr dirty="0" sz="2800" spc="-10" b="1">
                <a:solidFill>
                  <a:srgbClr val="292B2C"/>
                </a:solidFill>
                <a:latin typeface="Calibri"/>
                <a:cs typeface="Calibri"/>
              </a:rPr>
              <a:t>Physician</a:t>
            </a:r>
            <a:endParaRPr sz="2800">
              <a:latin typeface="Calibri"/>
              <a:cs typeface="Calibri"/>
            </a:endParaRPr>
          </a:p>
          <a:p>
            <a:pPr marL="469900" indent="-457200">
              <a:lnSpc>
                <a:spcPts val="3340"/>
              </a:lnSpc>
              <a:buFont typeface="Arial MT"/>
              <a:buChar char="•"/>
              <a:tabLst>
                <a:tab pos="469900" algn="l"/>
              </a:tabLst>
            </a:pPr>
            <a:r>
              <a:rPr dirty="0" sz="2800" b="1">
                <a:solidFill>
                  <a:srgbClr val="292B2C"/>
                </a:solidFill>
                <a:latin typeface="Calibri"/>
                <a:cs typeface="Calibri"/>
              </a:rPr>
              <a:t>Maryland</a:t>
            </a:r>
            <a:r>
              <a:rPr dirty="0" sz="2800" spc="-75" b="1">
                <a:solidFill>
                  <a:srgbClr val="292B2C"/>
                </a:solidFill>
                <a:latin typeface="Calibri"/>
                <a:cs typeface="Calibri"/>
              </a:rPr>
              <a:t> </a:t>
            </a:r>
            <a:r>
              <a:rPr dirty="0" sz="2800" b="1">
                <a:solidFill>
                  <a:srgbClr val="292B2C"/>
                </a:solidFill>
                <a:latin typeface="Calibri"/>
                <a:cs typeface="Calibri"/>
              </a:rPr>
              <a:t>requires</a:t>
            </a:r>
            <a:r>
              <a:rPr dirty="0" sz="2800" spc="-75" b="1">
                <a:solidFill>
                  <a:srgbClr val="292B2C"/>
                </a:solidFill>
                <a:latin typeface="Calibri"/>
                <a:cs typeface="Calibri"/>
              </a:rPr>
              <a:t> </a:t>
            </a:r>
            <a:r>
              <a:rPr dirty="0" sz="2800" b="1">
                <a:solidFill>
                  <a:srgbClr val="292B2C"/>
                </a:solidFill>
                <a:latin typeface="Calibri"/>
                <a:cs typeface="Calibri"/>
              </a:rPr>
              <a:t>participation</a:t>
            </a:r>
            <a:r>
              <a:rPr dirty="0" sz="2800" spc="-80" b="1">
                <a:solidFill>
                  <a:srgbClr val="292B2C"/>
                </a:solidFill>
                <a:latin typeface="Calibri"/>
                <a:cs typeface="Calibri"/>
              </a:rPr>
              <a:t> </a:t>
            </a:r>
            <a:r>
              <a:rPr dirty="0" sz="2800" b="1">
                <a:solidFill>
                  <a:srgbClr val="292B2C"/>
                </a:solidFill>
                <a:latin typeface="Calibri"/>
                <a:cs typeface="Calibri"/>
              </a:rPr>
              <a:t>and</a:t>
            </a:r>
            <a:r>
              <a:rPr dirty="0" sz="2800" spc="-95" b="1">
                <a:solidFill>
                  <a:srgbClr val="292B2C"/>
                </a:solidFill>
                <a:latin typeface="Calibri"/>
                <a:cs typeface="Calibri"/>
              </a:rPr>
              <a:t> </a:t>
            </a:r>
            <a:r>
              <a:rPr dirty="0" u="sng" sz="2800" b="1">
                <a:solidFill>
                  <a:srgbClr val="292B2C"/>
                </a:solidFill>
                <a:uFill>
                  <a:solidFill>
                    <a:srgbClr val="292B2C"/>
                  </a:solidFill>
                </a:uFill>
                <a:latin typeface="Calibri"/>
                <a:cs typeface="Calibri"/>
              </a:rPr>
              <a:t>data</a:t>
            </a:r>
            <a:r>
              <a:rPr dirty="0" u="sng" sz="2800" spc="-90"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delivery</a:t>
            </a:r>
            <a:r>
              <a:rPr dirty="0" u="sng" sz="2800" spc="-65" b="1">
                <a:solidFill>
                  <a:srgbClr val="292B2C"/>
                </a:solidFill>
                <a:uFill>
                  <a:solidFill>
                    <a:srgbClr val="292B2C"/>
                  </a:solidFill>
                </a:uFill>
                <a:latin typeface="Calibri"/>
                <a:cs typeface="Calibri"/>
              </a:rPr>
              <a:t> </a:t>
            </a:r>
            <a:r>
              <a:rPr dirty="0" u="sng" sz="2800" b="1">
                <a:solidFill>
                  <a:srgbClr val="292B2C"/>
                </a:solidFill>
                <a:uFill>
                  <a:solidFill>
                    <a:srgbClr val="292B2C"/>
                  </a:solidFill>
                </a:uFill>
                <a:latin typeface="Calibri"/>
                <a:cs typeface="Calibri"/>
              </a:rPr>
              <a:t>(i.e.,</a:t>
            </a:r>
            <a:r>
              <a:rPr dirty="0" u="sng" sz="2800" spc="-85" b="1">
                <a:solidFill>
                  <a:srgbClr val="292B2C"/>
                </a:solidFill>
                <a:uFill>
                  <a:solidFill>
                    <a:srgbClr val="292B2C"/>
                  </a:solidFill>
                </a:uFill>
                <a:latin typeface="Calibri"/>
                <a:cs typeface="Calibri"/>
              </a:rPr>
              <a:t> </a:t>
            </a:r>
            <a:r>
              <a:rPr dirty="0" u="sng" sz="2800" spc="-10" b="1">
                <a:solidFill>
                  <a:srgbClr val="292B2C"/>
                </a:solidFill>
                <a:uFill>
                  <a:solidFill>
                    <a:srgbClr val="292B2C"/>
                  </a:solidFill>
                </a:uFill>
                <a:latin typeface="Calibri"/>
                <a:cs typeface="Calibri"/>
              </a:rPr>
              <a:t>HERDS)</a:t>
            </a:r>
            <a:endParaRPr sz="2800">
              <a:latin typeface="Calibri"/>
              <a:cs typeface="Calibri"/>
            </a:endParaRPr>
          </a:p>
        </p:txBody>
      </p:sp>
      <p:sp>
        <p:nvSpPr>
          <p:cNvPr id="7" name="object 7"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30203</a:t>
            </a:r>
            <a:r>
              <a:rPr dirty="0" spc="-75"/>
              <a:t>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spc="-25"/>
              <a:t>C4P</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f7c5a3b2cc264718"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grpSp>
        <p:nvGrpSpPr>
          <p:cNvPr id="6" name="object 6" descr=""/>
          <p:cNvGrpSpPr/>
          <p:nvPr/>
        </p:nvGrpSpPr>
        <p:grpSpPr>
          <a:xfrm>
            <a:off x="1288078" y="2744749"/>
            <a:ext cx="9931400" cy="2456815"/>
            <a:chOff x="1288078" y="2744749"/>
            <a:chExt cx="9931400" cy="2456815"/>
          </a:xfrm>
        </p:grpSpPr>
        <p:sp>
          <p:nvSpPr>
            <p:cNvPr id="7" name="object 7" descr=""/>
            <p:cNvSpPr/>
            <p:nvPr/>
          </p:nvSpPr>
          <p:spPr>
            <a:xfrm>
              <a:off x="1292840" y="2938271"/>
              <a:ext cx="9921875" cy="1938655"/>
            </a:xfrm>
            <a:custGeom>
              <a:avLst/>
              <a:gdLst/>
              <a:ahLst/>
              <a:cxnLst/>
              <a:rect l="l" t="t" r="r" b="b"/>
              <a:pathLst>
                <a:path w="9921875" h="1938654">
                  <a:moveTo>
                    <a:pt x="0" y="1938527"/>
                  </a:moveTo>
                  <a:lnTo>
                    <a:pt x="9921265" y="1938527"/>
                  </a:lnTo>
                </a:path>
                <a:path w="9921875" h="1938654">
                  <a:moveTo>
                    <a:pt x="0" y="1661159"/>
                  </a:moveTo>
                  <a:lnTo>
                    <a:pt x="9921265" y="1661159"/>
                  </a:lnTo>
                </a:path>
                <a:path w="9921875" h="1938654">
                  <a:moveTo>
                    <a:pt x="0" y="1383791"/>
                  </a:moveTo>
                  <a:lnTo>
                    <a:pt x="9921265" y="1383791"/>
                  </a:lnTo>
                </a:path>
                <a:path w="9921875" h="1938654">
                  <a:moveTo>
                    <a:pt x="0" y="1107947"/>
                  </a:moveTo>
                  <a:lnTo>
                    <a:pt x="9921265" y="1107947"/>
                  </a:lnTo>
                </a:path>
                <a:path w="9921875" h="1938654">
                  <a:moveTo>
                    <a:pt x="0" y="830579"/>
                  </a:moveTo>
                  <a:lnTo>
                    <a:pt x="9921265" y="830579"/>
                  </a:lnTo>
                </a:path>
                <a:path w="9921875" h="1938654">
                  <a:moveTo>
                    <a:pt x="0" y="553211"/>
                  </a:moveTo>
                  <a:lnTo>
                    <a:pt x="9921265" y="553211"/>
                  </a:lnTo>
                </a:path>
                <a:path w="9921875" h="1938654">
                  <a:moveTo>
                    <a:pt x="0" y="277367"/>
                  </a:moveTo>
                  <a:lnTo>
                    <a:pt x="9921265" y="277367"/>
                  </a:lnTo>
                </a:path>
                <a:path w="9921875" h="1938654">
                  <a:moveTo>
                    <a:pt x="0" y="0"/>
                  </a:moveTo>
                  <a:lnTo>
                    <a:pt x="9921265" y="0"/>
                  </a:lnTo>
                </a:path>
              </a:pathLst>
            </a:custGeom>
            <a:ln w="9525">
              <a:solidFill>
                <a:srgbClr val="E4E6E7"/>
              </a:solidFill>
            </a:ln>
          </p:spPr>
          <p:txBody>
            <a:bodyPr wrap="square" lIns="0" tIns="0" rIns="0" bIns="0" rtlCol="0"/>
            <a:lstStyle/>
            <a:p/>
          </p:txBody>
        </p:sp>
        <p:sp>
          <p:nvSpPr>
            <p:cNvPr id="8" name="object 8" descr=""/>
            <p:cNvSpPr/>
            <p:nvPr/>
          </p:nvSpPr>
          <p:spPr>
            <a:xfrm>
              <a:off x="1292834" y="2744749"/>
              <a:ext cx="9921875" cy="2408555"/>
            </a:xfrm>
            <a:custGeom>
              <a:avLst/>
              <a:gdLst/>
              <a:ahLst/>
              <a:cxnLst/>
              <a:rect l="l" t="t" r="r" b="b"/>
              <a:pathLst>
                <a:path w="9921875" h="2408554">
                  <a:moveTo>
                    <a:pt x="211353" y="1882114"/>
                  </a:moveTo>
                  <a:lnTo>
                    <a:pt x="0" y="2214346"/>
                  </a:lnTo>
                  <a:lnTo>
                    <a:pt x="0" y="2408389"/>
                  </a:lnTo>
                  <a:lnTo>
                    <a:pt x="1055649" y="2408389"/>
                  </a:lnTo>
                  <a:lnTo>
                    <a:pt x="843813" y="2380462"/>
                  </a:lnTo>
                  <a:lnTo>
                    <a:pt x="759688" y="2353030"/>
                  </a:lnTo>
                  <a:lnTo>
                    <a:pt x="421665" y="2353030"/>
                  </a:lnTo>
                  <a:lnTo>
                    <a:pt x="211353" y="1882114"/>
                  </a:lnTo>
                  <a:close/>
                </a:path>
                <a:path w="9921875" h="2408554">
                  <a:moveTo>
                    <a:pt x="1477797" y="2394178"/>
                  </a:moveTo>
                  <a:lnTo>
                    <a:pt x="1265961" y="2408389"/>
                  </a:lnTo>
                  <a:lnTo>
                    <a:pt x="1688109" y="2408389"/>
                  </a:lnTo>
                  <a:lnTo>
                    <a:pt x="1477797" y="2394178"/>
                  </a:lnTo>
                  <a:close/>
                </a:path>
                <a:path w="9921875" h="2408554">
                  <a:moveTo>
                    <a:pt x="2322093" y="2353030"/>
                  </a:moveTo>
                  <a:lnTo>
                    <a:pt x="2110257" y="2366746"/>
                  </a:lnTo>
                  <a:lnTo>
                    <a:pt x="1899945" y="2394178"/>
                  </a:lnTo>
                  <a:lnTo>
                    <a:pt x="1688109" y="2408389"/>
                  </a:lnTo>
                  <a:lnTo>
                    <a:pt x="9710445" y="2408389"/>
                  </a:lnTo>
                  <a:lnTo>
                    <a:pt x="9602648" y="2394178"/>
                  </a:lnTo>
                  <a:lnTo>
                    <a:pt x="9288297" y="2394178"/>
                  </a:lnTo>
                  <a:lnTo>
                    <a:pt x="9217685" y="2380462"/>
                  </a:lnTo>
                  <a:lnTo>
                    <a:pt x="2532405" y="2380462"/>
                  </a:lnTo>
                  <a:lnTo>
                    <a:pt x="2322093" y="2353030"/>
                  </a:lnTo>
                  <a:close/>
                </a:path>
                <a:path w="9921875" h="2408554">
                  <a:moveTo>
                    <a:pt x="9921265" y="2325598"/>
                  </a:moveTo>
                  <a:lnTo>
                    <a:pt x="9710445" y="2408389"/>
                  </a:lnTo>
                  <a:lnTo>
                    <a:pt x="9921265" y="2408389"/>
                  </a:lnTo>
                  <a:lnTo>
                    <a:pt x="9921265" y="2325598"/>
                  </a:lnTo>
                  <a:close/>
                </a:path>
                <a:path w="9921875" h="2408554">
                  <a:moveTo>
                    <a:pt x="9498609" y="2380462"/>
                  </a:moveTo>
                  <a:lnTo>
                    <a:pt x="9288297" y="2394178"/>
                  </a:lnTo>
                  <a:lnTo>
                    <a:pt x="9602648" y="2394178"/>
                  </a:lnTo>
                  <a:lnTo>
                    <a:pt x="9498609" y="2380462"/>
                  </a:lnTo>
                  <a:close/>
                </a:path>
                <a:path w="9921875" h="2408554">
                  <a:moveTo>
                    <a:pt x="3166389" y="1647418"/>
                  </a:moveTo>
                  <a:lnTo>
                    <a:pt x="2954553" y="2173198"/>
                  </a:lnTo>
                  <a:lnTo>
                    <a:pt x="2744241" y="2380462"/>
                  </a:lnTo>
                  <a:lnTo>
                    <a:pt x="6965721" y="2380462"/>
                  </a:lnTo>
                  <a:lnTo>
                    <a:pt x="6755409" y="2366746"/>
                  </a:lnTo>
                  <a:lnTo>
                    <a:pt x="6684797" y="2353030"/>
                  </a:lnTo>
                  <a:lnTo>
                    <a:pt x="6333261" y="2353030"/>
                  </a:lnTo>
                  <a:lnTo>
                    <a:pt x="6121425" y="2061946"/>
                  </a:lnTo>
                  <a:lnTo>
                    <a:pt x="5911113" y="2007082"/>
                  </a:lnTo>
                  <a:lnTo>
                    <a:pt x="5699277" y="1993366"/>
                  </a:lnTo>
                  <a:lnTo>
                    <a:pt x="5488965" y="1909546"/>
                  </a:lnTo>
                  <a:lnTo>
                    <a:pt x="5277129" y="1854682"/>
                  </a:lnTo>
                  <a:lnTo>
                    <a:pt x="5234974" y="1715998"/>
                  </a:lnTo>
                  <a:lnTo>
                    <a:pt x="3376701" y="1715998"/>
                  </a:lnTo>
                  <a:lnTo>
                    <a:pt x="3166389" y="1647418"/>
                  </a:lnTo>
                  <a:close/>
                </a:path>
                <a:path w="9921875" h="2408554">
                  <a:moveTo>
                    <a:pt x="7177557" y="2311882"/>
                  </a:moveTo>
                  <a:lnTo>
                    <a:pt x="6965721" y="2380462"/>
                  </a:lnTo>
                  <a:lnTo>
                    <a:pt x="9217685" y="2380462"/>
                  </a:lnTo>
                  <a:lnTo>
                    <a:pt x="9076461" y="2353030"/>
                  </a:lnTo>
                  <a:lnTo>
                    <a:pt x="7599705" y="2353030"/>
                  </a:lnTo>
                  <a:lnTo>
                    <a:pt x="7387869" y="2325598"/>
                  </a:lnTo>
                  <a:lnTo>
                    <a:pt x="7177557" y="2311882"/>
                  </a:lnTo>
                  <a:close/>
                </a:path>
                <a:path w="9921875" h="2408554">
                  <a:moveTo>
                    <a:pt x="633501" y="2311882"/>
                  </a:moveTo>
                  <a:lnTo>
                    <a:pt x="421665" y="2353030"/>
                  </a:lnTo>
                  <a:lnTo>
                    <a:pt x="759688" y="2353030"/>
                  </a:lnTo>
                  <a:lnTo>
                    <a:pt x="633501" y="2311882"/>
                  </a:lnTo>
                  <a:close/>
                </a:path>
                <a:path w="9921875" h="2408554">
                  <a:moveTo>
                    <a:pt x="6543573" y="2325598"/>
                  </a:moveTo>
                  <a:lnTo>
                    <a:pt x="6333261" y="2353030"/>
                  </a:lnTo>
                  <a:lnTo>
                    <a:pt x="6684797" y="2353030"/>
                  </a:lnTo>
                  <a:lnTo>
                    <a:pt x="6543573" y="2325598"/>
                  </a:lnTo>
                  <a:close/>
                </a:path>
                <a:path w="9921875" h="2408554">
                  <a:moveTo>
                    <a:pt x="8232165" y="2145766"/>
                  </a:moveTo>
                  <a:lnTo>
                    <a:pt x="8021853" y="2255494"/>
                  </a:lnTo>
                  <a:lnTo>
                    <a:pt x="7810017" y="2270734"/>
                  </a:lnTo>
                  <a:lnTo>
                    <a:pt x="7599705" y="2353030"/>
                  </a:lnTo>
                  <a:lnTo>
                    <a:pt x="9076461" y="2353030"/>
                  </a:lnTo>
                  <a:lnTo>
                    <a:pt x="8866149" y="2325598"/>
                  </a:lnTo>
                  <a:lnTo>
                    <a:pt x="8654313" y="2284450"/>
                  </a:lnTo>
                  <a:lnTo>
                    <a:pt x="8444001" y="2200630"/>
                  </a:lnTo>
                  <a:lnTo>
                    <a:pt x="8232165" y="2145766"/>
                  </a:lnTo>
                  <a:close/>
                </a:path>
                <a:path w="9921875" h="2408554">
                  <a:moveTo>
                    <a:pt x="4222521" y="0"/>
                  </a:moveTo>
                  <a:lnTo>
                    <a:pt x="4010685" y="414502"/>
                  </a:lnTo>
                  <a:lnTo>
                    <a:pt x="3800373" y="1094206"/>
                  </a:lnTo>
                  <a:lnTo>
                    <a:pt x="3588537" y="1481302"/>
                  </a:lnTo>
                  <a:lnTo>
                    <a:pt x="3376701" y="1715998"/>
                  </a:lnTo>
                  <a:lnTo>
                    <a:pt x="5234974" y="1715998"/>
                  </a:lnTo>
                  <a:lnTo>
                    <a:pt x="5066817" y="1162786"/>
                  </a:lnTo>
                  <a:lnTo>
                    <a:pt x="4882593" y="512038"/>
                  </a:lnTo>
                  <a:lnTo>
                    <a:pt x="4644669" y="512038"/>
                  </a:lnTo>
                  <a:lnTo>
                    <a:pt x="4432833" y="207238"/>
                  </a:lnTo>
                  <a:lnTo>
                    <a:pt x="4222521" y="0"/>
                  </a:lnTo>
                  <a:close/>
                </a:path>
                <a:path w="9921875" h="2408554">
                  <a:moveTo>
                    <a:pt x="4854981" y="414502"/>
                  </a:moveTo>
                  <a:lnTo>
                    <a:pt x="4644669" y="512038"/>
                  </a:lnTo>
                  <a:lnTo>
                    <a:pt x="4882593" y="512038"/>
                  </a:lnTo>
                  <a:lnTo>
                    <a:pt x="4854981" y="414502"/>
                  </a:lnTo>
                  <a:close/>
                </a:path>
              </a:pathLst>
            </a:custGeom>
            <a:solidFill>
              <a:srgbClr val="003BA4"/>
            </a:solidFill>
          </p:spPr>
          <p:txBody>
            <a:bodyPr wrap="square" lIns="0" tIns="0" rIns="0" bIns="0" rtlCol="0"/>
            <a:lstStyle/>
            <a:p/>
          </p:txBody>
        </p:sp>
        <p:sp>
          <p:nvSpPr>
            <p:cNvPr id="9" name="object 9" descr=""/>
            <p:cNvSpPr/>
            <p:nvPr/>
          </p:nvSpPr>
          <p:spPr>
            <a:xfrm>
              <a:off x="1292840" y="5153140"/>
              <a:ext cx="9921875" cy="48260"/>
            </a:xfrm>
            <a:custGeom>
              <a:avLst/>
              <a:gdLst/>
              <a:ahLst/>
              <a:cxnLst/>
              <a:rect l="l" t="t" r="r" b="b"/>
              <a:pathLst>
                <a:path w="9921875" h="48260">
                  <a:moveTo>
                    <a:pt x="0" y="0"/>
                  </a:moveTo>
                  <a:lnTo>
                    <a:pt x="9921265" y="0"/>
                  </a:lnTo>
                </a:path>
                <a:path w="9921875" h="48260">
                  <a:moveTo>
                    <a:pt x="0" y="0"/>
                  </a:moveTo>
                  <a:lnTo>
                    <a:pt x="0" y="48234"/>
                  </a:lnTo>
                </a:path>
                <a:path w="9921875" h="48260">
                  <a:moveTo>
                    <a:pt x="211340" y="0"/>
                  </a:moveTo>
                  <a:lnTo>
                    <a:pt x="211340" y="48234"/>
                  </a:lnTo>
                </a:path>
                <a:path w="9921875" h="48260">
                  <a:moveTo>
                    <a:pt x="421652" y="0"/>
                  </a:moveTo>
                  <a:lnTo>
                    <a:pt x="421652" y="48234"/>
                  </a:lnTo>
                </a:path>
                <a:path w="9921875" h="48260">
                  <a:moveTo>
                    <a:pt x="633488" y="0"/>
                  </a:moveTo>
                  <a:lnTo>
                    <a:pt x="633488" y="48234"/>
                  </a:lnTo>
                </a:path>
                <a:path w="9921875" h="48260">
                  <a:moveTo>
                    <a:pt x="843800" y="0"/>
                  </a:moveTo>
                  <a:lnTo>
                    <a:pt x="843800" y="48234"/>
                  </a:lnTo>
                </a:path>
                <a:path w="9921875" h="48260">
                  <a:moveTo>
                    <a:pt x="1055636" y="0"/>
                  </a:moveTo>
                  <a:lnTo>
                    <a:pt x="1055636" y="48234"/>
                  </a:lnTo>
                </a:path>
                <a:path w="9921875" h="48260">
                  <a:moveTo>
                    <a:pt x="1265948" y="0"/>
                  </a:moveTo>
                  <a:lnTo>
                    <a:pt x="1265948" y="48234"/>
                  </a:lnTo>
                </a:path>
                <a:path w="9921875" h="48260">
                  <a:moveTo>
                    <a:pt x="1477784" y="0"/>
                  </a:moveTo>
                  <a:lnTo>
                    <a:pt x="1477784" y="48234"/>
                  </a:lnTo>
                </a:path>
                <a:path w="9921875" h="48260">
                  <a:moveTo>
                    <a:pt x="1688096" y="0"/>
                  </a:moveTo>
                  <a:lnTo>
                    <a:pt x="1688096" y="48234"/>
                  </a:lnTo>
                </a:path>
                <a:path w="9921875" h="48260">
                  <a:moveTo>
                    <a:pt x="1899932" y="0"/>
                  </a:moveTo>
                  <a:lnTo>
                    <a:pt x="1899932" y="48234"/>
                  </a:lnTo>
                </a:path>
                <a:path w="9921875" h="48260">
                  <a:moveTo>
                    <a:pt x="2110244" y="0"/>
                  </a:moveTo>
                  <a:lnTo>
                    <a:pt x="2110244" y="48234"/>
                  </a:lnTo>
                </a:path>
                <a:path w="9921875" h="48260">
                  <a:moveTo>
                    <a:pt x="2322080" y="0"/>
                  </a:moveTo>
                  <a:lnTo>
                    <a:pt x="2322080" y="48234"/>
                  </a:lnTo>
                </a:path>
                <a:path w="9921875" h="48260">
                  <a:moveTo>
                    <a:pt x="2532405" y="0"/>
                  </a:moveTo>
                  <a:lnTo>
                    <a:pt x="2532405" y="48234"/>
                  </a:lnTo>
                </a:path>
                <a:path w="9921875" h="48260">
                  <a:moveTo>
                    <a:pt x="2744228" y="0"/>
                  </a:moveTo>
                  <a:lnTo>
                    <a:pt x="2744228" y="48234"/>
                  </a:lnTo>
                </a:path>
                <a:path w="9921875" h="48260">
                  <a:moveTo>
                    <a:pt x="2954540" y="0"/>
                  </a:moveTo>
                  <a:lnTo>
                    <a:pt x="2954540" y="48234"/>
                  </a:lnTo>
                </a:path>
                <a:path w="9921875" h="48260">
                  <a:moveTo>
                    <a:pt x="3166376" y="0"/>
                  </a:moveTo>
                  <a:lnTo>
                    <a:pt x="3166376" y="48234"/>
                  </a:lnTo>
                </a:path>
                <a:path w="9921875" h="48260">
                  <a:moveTo>
                    <a:pt x="3376688" y="0"/>
                  </a:moveTo>
                  <a:lnTo>
                    <a:pt x="3376688" y="48234"/>
                  </a:lnTo>
                </a:path>
                <a:path w="9921875" h="48260">
                  <a:moveTo>
                    <a:pt x="3588524" y="0"/>
                  </a:moveTo>
                  <a:lnTo>
                    <a:pt x="3588524" y="48234"/>
                  </a:lnTo>
                </a:path>
                <a:path w="9921875" h="48260">
                  <a:moveTo>
                    <a:pt x="3800360" y="0"/>
                  </a:moveTo>
                  <a:lnTo>
                    <a:pt x="3800360" y="48234"/>
                  </a:lnTo>
                </a:path>
                <a:path w="9921875" h="48260">
                  <a:moveTo>
                    <a:pt x="4010685" y="0"/>
                  </a:moveTo>
                  <a:lnTo>
                    <a:pt x="4010685" y="48234"/>
                  </a:lnTo>
                </a:path>
                <a:path w="9921875" h="48260">
                  <a:moveTo>
                    <a:pt x="4222521" y="0"/>
                  </a:moveTo>
                  <a:lnTo>
                    <a:pt x="4222521" y="48234"/>
                  </a:lnTo>
                </a:path>
                <a:path w="9921875" h="48260">
                  <a:moveTo>
                    <a:pt x="4432833" y="0"/>
                  </a:moveTo>
                  <a:lnTo>
                    <a:pt x="4432833" y="48234"/>
                  </a:lnTo>
                </a:path>
                <a:path w="9921875" h="48260">
                  <a:moveTo>
                    <a:pt x="4644656" y="0"/>
                  </a:moveTo>
                  <a:lnTo>
                    <a:pt x="4644656" y="48234"/>
                  </a:lnTo>
                </a:path>
                <a:path w="9921875" h="48260">
                  <a:moveTo>
                    <a:pt x="4854968" y="0"/>
                  </a:moveTo>
                  <a:lnTo>
                    <a:pt x="4854968" y="48234"/>
                  </a:lnTo>
                </a:path>
                <a:path w="9921875" h="48260">
                  <a:moveTo>
                    <a:pt x="5066804" y="0"/>
                  </a:moveTo>
                  <a:lnTo>
                    <a:pt x="5066804" y="48234"/>
                  </a:lnTo>
                </a:path>
                <a:path w="9921875" h="48260">
                  <a:moveTo>
                    <a:pt x="5277116" y="0"/>
                  </a:moveTo>
                  <a:lnTo>
                    <a:pt x="5277116" y="48234"/>
                  </a:lnTo>
                </a:path>
                <a:path w="9921875" h="48260">
                  <a:moveTo>
                    <a:pt x="5488952" y="0"/>
                  </a:moveTo>
                  <a:lnTo>
                    <a:pt x="5488952" y="48234"/>
                  </a:lnTo>
                </a:path>
                <a:path w="9921875" h="48260">
                  <a:moveTo>
                    <a:pt x="5699264" y="0"/>
                  </a:moveTo>
                  <a:lnTo>
                    <a:pt x="5699264" y="48234"/>
                  </a:lnTo>
                </a:path>
                <a:path w="9921875" h="48260">
                  <a:moveTo>
                    <a:pt x="5911100" y="0"/>
                  </a:moveTo>
                  <a:lnTo>
                    <a:pt x="5911100" y="48234"/>
                  </a:lnTo>
                </a:path>
                <a:path w="9921875" h="48260">
                  <a:moveTo>
                    <a:pt x="6121412" y="0"/>
                  </a:moveTo>
                  <a:lnTo>
                    <a:pt x="6121412" y="48234"/>
                  </a:lnTo>
                </a:path>
                <a:path w="9921875" h="48260">
                  <a:moveTo>
                    <a:pt x="6333261" y="0"/>
                  </a:moveTo>
                  <a:lnTo>
                    <a:pt x="6333261" y="48234"/>
                  </a:lnTo>
                </a:path>
                <a:path w="9921875" h="48260">
                  <a:moveTo>
                    <a:pt x="6543573" y="0"/>
                  </a:moveTo>
                  <a:lnTo>
                    <a:pt x="6543573" y="48234"/>
                  </a:lnTo>
                </a:path>
                <a:path w="9921875" h="48260">
                  <a:moveTo>
                    <a:pt x="6755409" y="0"/>
                  </a:moveTo>
                  <a:lnTo>
                    <a:pt x="6755409" y="48234"/>
                  </a:lnTo>
                </a:path>
                <a:path w="9921875" h="48260">
                  <a:moveTo>
                    <a:pt x="6965721" y="0"/>
                  </a:moveTo>
                  <a:lnTo>
                    <a:pt x="6965721" y="48234"/>
                  </a:lnTo>
                </a:path>
                <a:path w="9921875" h="48260">
                  <a:moveTo>
                    <a:pt x="7177544" y="0"/>
                  </a:moveTo>
                  <a:lnTo>
                    <a:pt x="7177544" y="48234"/>
                  </a:lnTo>
                </a:path>
                <a:path w="9921875" h="48260">
                  <a:moveTo>
                    <a:pt x="7387856" y="0"/>
                  </a:moveTo>
                  <a:lnTo>
                    <a:pt x="7387856" y="48234"/>
                  </a:lnTo>
                </a:path>
                <a:path w="9921875" h="48260">
                  <a:moveTo>
                    <a:pt x="7599692" y="0"/>
                  </a:moveTo>
                  <a:lnTo>
                    <a:pt x="7599692" y="48234"/>
                  </a:lnTo>
                </a:path>
                <a:path w="9921875" h="48260">
                  <a:moveTo>
                    <a:pt x="7810004" y="0"/>
                  </a:moveTo>
                  <a:lnTo>
                    <a:pt x="7810004" y="48234"/>
                  </a:lnTo>
                </a:path>
                <a:path w="9921875" h="48260">
                  <a:moveTo>
                    <a:pt x="8021840" y="0"/>
                  </a:moveTo>
                  <a:lnTo>
                    <a:pt x="8021840" y="48234"/>
                  </a:lnTo>
                </a:path>
                <a:path w="9921875" h="48260">
                  <a:moveTo>
                    <a:pt x="8232152" y="0"/>
                  </a:moveTo>
                  <a:lnTo>
                    <a:pt x="8232152" y="48234"/>
                  </a:lnTo>
                </a:path>
                <a:path w="9921875" h="48260">
                  <a:moveTo>
                    <a:pt x="8444001" y="0"/>
                  </a:moveTo>
                  <a:lnTo>
                    <a:pt x="8444001" y="48234"/>
                  </a:lnTo>
                </a:path>
                <a:path w="9921875" h="48260">
                  <a:moveTo>
                    <a:pt x="8654313" y="0"/>
                  </a:moveTo>
                  <a:lnTo>
                    <a:pt x="8654313" y="48234"/>
                  </a:lnTo>
                </a:path>
                <a:path w="9921875" h="48260">
                  <a:moveTo>
                    <a:pt x="8866149" y="0"/>
                  </a:moveTo>
                  <a:lnTo>
                    <a:pt x="8866149" y="48234"/>
                  </a:lnTo>
                </a:path>
                <a:path w="9921875" h="48260">
                  <a:moveTo>
                    <a:pt x="9076461" y="0"/>
                  </a:moveTo>
                  <a:lnTo>
                    <a:pt x="9076461" y="48234"/>
                  </a:lnTo>
                </a:path>
                <a:path w="9921875" h="48260">
                  <a:moveTo>
                    <a:pt x="9288297" y="0"/>
                  </a:moveTo>
                  <a:lnTo>
                    <a:pt x="9288297" y="48234"/>
                  </a:lnTo>
                </a:path>
                <a:path w="9921875" h="48260">
                  <a:moveTo>
                    <a:pt x="9498609" y="0"/>
                  </a:moveTo>
                  <a:lnTo>
                    <a:pt x="9498609" y="48234"/>
                  </a:lnTo>
                </a:path>
                <a:path w="9921875" h="48260">
                  <a:moveTo>
                    <a:pt x="9710445" y="0"/>
                  </a:moveTo>
                  <a:lnTo>
                    <a:pt x="9710445" y="48234"/>
                  </a:lnTo>
                </a:path>
                <a:path w="9921875" h="48260">
                  <a:moveTo>
                    <a:pt x="9921265" y="0"/>
                  </a:moveTo>
                  <a:lnTo>
                    <a:pt x="9921265" y="48234"/>
                  </a:lnTo>
                </a:path>
              </a:pathLst>
            </a:custGeom>
            <a:ln w="9525">
              <a:solidFill>
                <a:srgbClr val="E4E6E7"/>
              </a:solidFill>
            </a:ln>
          </p:spPr>
          <p:txBody>
            <a:bodyPr wrap="square" lIns="0" tIns="0" rIns="0" bIns="0" rtlCol="0"/>
            <a:lstStyle/>
            <a:p/>
          </p:txBody>
        </p:sp>
      </p:grpSp>
      <p:sp>
        <p:nvSpPr>
          <p:cNvPr id="10" name="object 10" descr=""/>
          <p:cNvSpPr/>
          <p:nvPr/>
        </p:nvSpPr>
        <p:spPr>
          <a:xfrm>
            <a:off x="1292840" y="2662427"/>
            <a:ext cx="9921875" cy="0"/>
          </a:xfrm>
          <a:custGeom>
            <a:avLst/>
            <a:gdLst/>
            <a:ahLst/>
            <a:cxnLst/>
            <a:rect l="l" t="t" r="r" b="b"/>
            <a:pathLst>
              <a:path w="9921875" h="0">
                <a:moveTo>
                  <a:pt x="0" y="0"/>
                </a:moveTo>
                <a:lnTo>
                  <a:pt x="9921265" y="0"/>
                </a:lnTo>
              </a:path>
            </a:pathLst>
          </a:custGeom>
          <a:ln w="9525">
            <a:solidFill>
              <a:srgbClr val="E4E6E7"/>
            </a:solidFill>
          </a:ln>
        </p:spPr>
        <p:txBody>
          <a:bodyPr wrap="square" lIns="0" tIns="0" rIns="0" bIns="0" rtlCol="0"/>
          <a:lstStyle/>
          <a:p/>
        </p:txBody>
      </p:sp>
      <p:sp>
        <p:nvSpPr>
          <p:cNvPr id="11" name="object 11" descr=""/>
          <p:cNvSpPr/>
          <p:nvPr/>
        </p:nvSpPr>
        <p:spPr>
          <a:xfrm>
            <a:off x="1292840" y="2384869"/>
            <a:ext cx="9921875" cy="0"/>
          </a:xfrm>
          <a:custGeom>
            <a:avLst/>
            <a:gdLst/>
            <a:ahLst/>
            <a:cxnLst/>
            <a:rect l="l" t="t" r="r" b="b"/>
            <a:pathLst>
              <a:path w="9921875" h="0">
                <a:moveTo>
                  <a:pt x="0" y="0"/>
                </a:moveTo>
                <a:lnTo>
                  <a:pt x="9921265" y="0"/>
                </a:lnTo>
              </a:path>
            </a:pathLst>
          </a:custGeom>
          <a:ln w="9525">
            <a:solidFill>
              <a:srgbClr val="E4E6E7"/>
            </a:solidFill>
          </a:ln>
        </p:spPr>
        <p:txBody>
          <a:bodyPr wrap="square" lIns="0" tIns="0" rIns="0" bIns="0" rtlCol="0"/>
          <a:lstStyle/>
          <a:p/>
        </p:txBody>
      </p:sp>
      <p:sp>
        <p:nvSpPr>
          <p:cNvPr id="12" name="object 12" descr=""/>
          <p:cNvSpPr txBox="1"/>
          <p:nvPr/>
        </p:nvSpPr>
        <p:spPr>
          <a:xfrm>
            <a:off x="908178" y="2170202"/>
            <a:ext cx="257810" cy="3070225"/>
          </a:xfrm>
          <a:prstGeom prst="rect">
            <a:avLst/>
          </a:prstGeom>
        </p:spPr>
        <p:txBody>
          <a:bodyPr wrap="square" lIns="0" tIns="106680" rIns="0" bIns="0" rtlCol="0" vert="horz">
            <a:spAutoFit/>
          </a:bodyPr>
          <a:lstStyle/>
          <a:p>
            <a:pPr algn="r" marR="6985">
              <a:lnSpc>
                <a:spcPct val="100000"/>
              </a:lnSpc>
              <a:spcBef>
                <a:spcPts val="840"/>
              </a:spcBef>
            </a:pPr>
            <a:r>
              <a:rPr dirty="0" sz="1200" spc="-25">
                <a:solidFill>
                  <a:srgbClr val="8D9195"/>
                </a:solidFill>
                <a:latin typeface="Calibri"/>
                <a:cs typeface="Calibri"/>
              </a:rPr>
              <a:t>200</a:t>
            </a:r>
            <a:endParaRPr sz="1200">
              <a:latin typeface="Calibri"/>
              <a:cs typeface="Calibri"/>
            </a:endParaRPr>
          </a:p>
          <a:p>
            <a:pPr algn="r" marR="6985">
              <a:lnSpc>
                <a:spcPct val="100000"/>
              </a:lnSpc>
              <a:spcBef>
                <a:spcPts val="735"/>
              </a:spcBef>
            </a:pPr>
            <a:r>
              <a:rPr dirty="0" sz="1200" spc="-25">
                <a:solidFill>
                  <a:srgbClr val="8D9195"/>
                </a:solidFill>
                <a:latin typeface="Calibri"/>
                <a:cs typeface="Calibri"/>
              </a:rPr>
              <a:t>180</a:t>
            </a:r>
            <a:endParaRPr sz="1200">
              <a:latin typeface="Calibri"/>
              <a:cs typeface="Calibri"/>
            </a:endParaRPr>
          </a:p>
          <a:p>
            <a:pPr algn="r" marR="6985">
              <a:lnSpc>
                <a:spcPct val="100000"/>
              </a:lnSpc>
              <a:spcBef>
                <a:spcPts val="740"/>
              </a:spcBef>
            </a:pPr>
            <a:r>
              <a:rPr dirty="0" sz="1200" spc="-25">
                <a:solidFill>
                  <a:srgbClr val="8D9195"/>
                </a:solidFill>
                <a:latin typeface="Calibri"/>
                <a:cs typeface="Calibri"/>
              </a:rPr>
              <a:t>160</a:t>
            </a:r>
            <a:endParaRPr sz="1200">
              <a:latin typeface="Calibri"/>
              <a:cs typeface="Calibri"/>
            </a:endParaRPr>
          </a:p>
          <a:p>
            <a:pPr algn="r" marR="6985">
              <a:lnSpc>
                <a:spcPct val="100000"/>
              </a:lnSpc>
              <a:spcBef>
                <a:spcPts val="740"/>
              </a:spcBef>
            </a:pPr>
            <a:r>
              <a:rPr dirty="0" sz="1200" spc="-25">
                <a:solidFill>
                  <a:srgbClr val="8D9195"/>
                </a:solidFill>
                <a:latin typeface="Calibri"/>
                <a:cs typeface="Calibri"/>
              </a:rPr>
              <a:t>140</a:t>
            </a:r>
            <a:endParaRPr sz="1200">
              <a:latin typeface="Calibri"/>
              <a:cs typeface="Calibri"/>
            </a:endParaRPr>
          </a:p>
          <a:p>
            <a:pPr algn="r" marR="6985">
              <a:lnSpc>
                <a:spcPct val="100000"/>
              </a:lnSpc>
              <a:spcBef>
                <a:spcPts val="740"/>
              </a:spcBef>
            </a:pPr>
            <a:r>
              <a:rPr dirty="0" sz="1200" spc="-25">
                <a:solidFill>
                  <a:srgbClr val="8D9195"/>
                </a:solidFill>
                <a:latin typeface="Calibri"/>
                <a:cs typeface="Calibri"/>
              </a:rPr>
              <a:t>120</a:t>
            </a:r>
            <a:endParaRPr sz="1200">
              <a:latin typeface="Calibri"/>
              <a:cs typeface="Calibri"/>
            </a:endParaRPr>
          </a:p>
          <a:p>
            <a:pPr algn="r" marR="6985">
              <a:lnSpc>
                <a:spcPct val="100000"/>
              </a:lnSpc>
              <a:spcBef>
                <a:spcPts val="740"/>
              </a:spcBef>
            </a:pPr>
            <a:r>
              <a:rPr dirty="0" sz="1200" spc="-25">
                <a:solidFill>
                  <a:srgbClr val="8D9195"/>
                </a:solidFill>
                <a:latin typeface="Calibri"/>
                <a:cs typeface="Calibri"/>
              </a:rPr>
              <a:t>100</a:t>
            </a:r>
            <a:endParaRPr sz="1200">
              <a:latin typeface="Calibri"/>
              <a:cs typeface="Calibri"/>
            </a:endParaRPr>
          </a:p>
          <a:p>
            <a:pPr algn="r" marR="5080">
              <a:lnSpc>
                <a:spcPct val="100000"/>
              </a:lnSpc>
              <a:spcBef>
                <a:spcPts val="740"/>
              </a:spcBef>
            </a:pPr>
            <a:r>
              <a:rPr dirty="0" sz="1200" spc="-25">
                <a:solidFill>
                  <a:srgbClr val="8D9195"/>
                </a:solidFill>
                <a:latin typeface="Calibri"/>
                <a:cs typeface="Calibri"/>
              </a:rPr>
              <a:t>80</a:t>
            </a:r>
            <a:endParaRPr sz="1200">
              <a:latin typeface="Calibri"/>
              <a:cs typeface="Calibri"/>
            </a:endParaRPr>
          </a:p>
          <a:p>
            <a:pPr algn="r" marR="5080">
              <a:lnSpc>
                <a:spcPct val="100000"/>
              </a:lnSpc>
              <a:spcBef>
                <a:spcPts val="735"/>
              </a:spcBef>
            </a:pPr>
            <a:r>
              <a:rPr dirty="0" sz="1200" spc="-25">
                <a:solidFill>
                  <a:srgbClr val="8D9195"/>
                </a:solidFill>
                <a:latin typeface="Calibri"/>
                <a:cs typeface="Calibri"/>
              </a:rPr>
              <a:t>60</a:t>
            </a:r>
            <a:endParaRPr sz="1200">
              <a:latin typeface="Calibri"/>
              <a:cs typeface="Calibri"/>
            </a:endParaRPr>
          </a:p>
          <a:p>
            <a:pPr algn="r" marR="5080">
              <a:lnSpc>
                <a:spcPct val="100000"/>
              </a:lnSpc>
              <a:spcBef>
                <a:spcPts val="740"/>
              </a:spcBef>
            </a:pPr>
            <a:r>
              <a:rPr dirty="0" sz="1200" spc="-25">
                <a:solidFill>
                  <a:srgbClr val="8D9195"/>
                </a:solidFill>
                <a:latin typeface="Calibri"/>
                <a:cs typeface="Calibri"/>
              </a:rPr>
              <a:t>40</a:t>
            </a:r>
            <a:endParaRPr sz="1200">
              <a:latin typeface="Calibri"/>
              <a:cs typeface="Calibri"/>
            </a:endParaRPr>
          </a:p>
          <a:p>
            <a:pPr algn="r" marR="5080">
              <a:lnSpc>
                <a:spcPct val="100000"/>
              </a:lnSpc>
              <a:spcBef>
                <a:spcPts val="740"/>
              </a:spcBef>
            </a:pPr>
            <a:r>
              <a:rPr dirty="0" sz="1200" spc="-25">
                <a:solidFill>
                  <a:srgbClr val="8D9195"/>
                </a:solidFill>
                <a:latin typeface="Calibri"/>
                <a:cs typeface="Calibri"/>
              </a:rPr>
              <a:t>20</a:t>
            </a:r>
            <a:endParaRPr sz="1200">
              <a:latin typeface="Calibri"/>
              <a:cs typeface="Calibri"/>
            </a:endParaRPr>
          </a:p>
          <a:p>
            <a:pPr algn="r" marR="5715">
              <a:lnSpc>
                <a:spcPct val="100000"/>
              </a:lnSpc>
              <a:spcBef>
                <a:spcPts val="740"/>
              </a:spcBef>
            </a:pPr>
            <a:r>
              <a:rPr dirty="0" sz="1200" spc="-50">
                <a:solidFill>
                  <a:srgbClr val="8D9195"/>
                </a:solidFill>
                <a:latin typeface="Calibri"/>
                <a:cs typeface="Calibri"/>
              </a:rPr>
              <a:t>0</a:t>
            </a:r>
            <a:endParaRPr sz="1200">
              <a:latin typeface="Calibri"/>
              <a:cs typeface="Calibri"/>
            </a:endParaRPr>
          </a:p>
        </p:txBody>
      </p:sp>
      <p:sp>
        <p:nvSpPr>
          <p:cNvPr id="13" name="object 13" descr=""/>
          <p:cNvSpPr txBox="1"/>
          <p:nvPr/>
        </p:nvSpPr>
        <p:spPr>
          <a:xfrm>
            <a:off x="1217847" y="5236373"/>
            <a:ext cx="10098405" cy="534670"/>
          </a:xfrm>
          <a:prstGeom prst="rect">
            <a:avLst/>
          </a:prstGeom>
        </p:spPr>
        <p:txBody>
          <a:bodyPr wrap="square" lIns="0" tIns="0" rIns="0" bIns="0" rtlCol="0" vert="vert270">
            <a:spAutoFit/>
          </a:bodyPr>
          <a:lstStyle/>
          <a:p>
            <a:pPr algn="r" marR="6350">
              <a:lnSpc>
                <a:spcPts val="1240"/>
              </a:lnSpc>
            </a:pPr>
            <a:r>
              <a:rPr dirty="0" sz="1200" spc="-10">
                <a:solidFill>
                  <a:srgbClr val="8D9195"/>
                </a:solidFill>
                <a:latin typeface="Calibri"/>
                <a:cs typeface="Calibri"/>
              </a:rPr>
              <a:t>2022-</a:t>
            </a:r>
            <a:r>
              <a:rPr dirty="0" sz="1200" spc="-25">
                <a:solidFill>
                  <a:srgbClr val="8D9195"/>
                </a:solidFill>
                <a:latin typeface="Calibri"/>
                <a:cs typeface="Calibri"/>
              </a:rPr>
              <a:t>22</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23</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24</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25</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26</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27</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28</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29</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30</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31</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32</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33</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34</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35</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36</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37</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38</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39</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40</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41</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42</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43</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44</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45</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46</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47</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48</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49</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50</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2022-</a:t>
            </a:r>
            <a:r>
              <a:rPr dirty="0" sz="1200" spc="-25">
                <a:solidFill>
                  <a:srgbClr val="8D9195"/>
                </a:solidFill>
                <a:latin typeface="Calibri"/>
                <a:cs typeface="Calibri"/>
              </a:rPr>
              <a:t>51</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2022-</a:t>
            </a:r>
            <a:r>
              <a:rPr dirty="0" sz="1200" spc="-25">
                <a:solidFill>
                  <a:srgbClr val="8D9195"/>
                </a:solidFill>
                <a:latin typeface="Calibri"/>
                <a:cs typeface="Calibri"/>
              </a:rPr>
              <a:t>52</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1</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2</a:t>
            </a:r>
            <a:endParaRPr sz="1200">
              <a:latin typeface="Calibri"/>
              <a:cs typeface="Calibri"/>
            </a:endParaRPr>
          </a:p>
          <a:p>
            <a:pPr algn="r" marR="5080">
              <a:lnSpc>
                <a:spcPct val="100000"/>
              </a:lnSpc>
              <a:spcBef>
                <a:spcPts val="225"/>
              </a:spcBef>
            </a:pPr>
            <a:r>
              <a:rPr dirty="0" sz="1200" spc="-10">
                <a:solidFill>
                  <a:srgbClr val="8D9195"/>
                </a:solidFill>
                <a:latin typeface="Calibri"/>
                <a:cs typeface="Calibri"/>
              </a:rPr>
              <a:t>2023-</a:t>
            </a:r>
            <a:r>
              <a:rPr dirty="0" sz="1200" spc="-50">
                <a:solidFill>
                  <a:srgbClr val="8D9195"/>
                </a:solidFill>
                <a:latin typeface="Calibri"/>
                <a:cs typeface="Calibri"/>
              </a:rPr>
              <a:t>3</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4</a:t>
            </a:r>
            <a:endParaRPr sz="1200">
              <a:latin typeface="Calibri"/>
              <a:cs typeface="Calibri"/>
            </a:endParaRPr>
          </a:p>
          <a:p>
            <a:pPr algn="r" marR="5080">
              <a:lnSpc>
                <a:spcPct val="100000"/>
              </a:lnSpc>
              <a:spcBef>
                <a:spcPts val="225"/>
              </a:spcBef>
            </a:pPr>
            <a:r>
              <a:rPr dirty="0" sz="1200" spc="-10">
                <a:solidFill>
                  <a:srgbClr val="8D9195"/>
                </a:solidFill>
                <a:latin typeface="Calibri"/>
                <a:cs typeface="Calibri"/>
              </a:rPr>
              <a:t>2023-</a:t>
            </a:r>
            <a:r>
              <a:rPr dirty="0" sz="1200" spc="-50">
                <a:solidFill>
                  <a:srgbClr val="8D9195"/>
                </a:solidFill>
                <a:latin typeface="Calibri"/>
                <a:cs typeface="Calibri"/>
              </a:rPr>
              <a:t>5</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6</a:t>
            </a:r>
            <a:endParaRPr sz="1200">
              <a:latin typeface="Calibri"/>
              <a:cs typeface="Calibri"/>
            </a:endParaRPr>
          </a:p>
          <a:p>
            <a:pPr algn="r" marR="5080">
              <a:lnSpc>
                <a:spcPct val="100000"/>
              </a:lnSpc>
              <a:spcBef>
                <a:spcPts val="225"/>
              </a:spcBef>
            </a:pPr>
            <a:r>
              <a:rPr dirty="0" sz="1200" spc="-10">
                <a:solidFill>
                  <a:srgbClr val="8D9195"/>
                </a:solidFill>
                <a:latin typeface="Calibri"/>
                <a:cs typeface="Calibri"/>
              </a:rPr>
              <a:t>2023-</a:t>
            </a:r>
            <a:r>
              <a:rPr dirty="0" sz="1200" spc="-50">
                <a:solidFill>
                  <a:srgbClr val="8D9195"/>
                </a:solidFill>
                <a:latin typeface="Calibri"/>
                <a:cs typeface="Calibri"/>
              </a:rPr>
              <a:t>7</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8</a:t>
            </a:r>
            <a:endParaRPr sz="1200">
              <a:latin typeface="Calibri"/>
              <a:cs typeface="Calibri"/>
            </a:endParaRPr>
          </a:p>
          <a:p>
            <a:pPr algn="r" marR="5080">
              <a:lnSpc>
                <a:spcPct val="100000"/>
              </a:lnSpc>
              <a:spcBef>
                <a:spcPts val="220"/>
              </a:spcBef>
            </a:pPr>
            <a:r>
              <a:rPr dirty="0" sz="1200" spc="-10">
                <a:solidFill>
                  <a:srgbClr val="8D9195"/>
                </a:solidFill>
                <a:latin typeface="Calibri"/>
                <a:cs typeface="Calibri"/>
              </a:rPr>
              <a:t>2023-</a:t>
            </a:r>
            <a:r>
              <a:rPr dirty="0" sz="1200" spc="-50">
                <a:solidFill>
                  <a:srgbClr val="8D9195"/>
                </a:solidFill>
                <a:latin typeface="Calibri"/>
                <a:cs typeface="Calibri"/>
              </a:rPr>
              <a:t>9</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2023-</a:t>
            </a:r>
            <a:r>
              <a:rPr dirty="0" sz="1200" spc="-25">
                <a:solidFill>
                  <a:srgbClr val="8D9195"/>
                </a:solidFill>
                <a:latin typeface="Calibri"/>
                <a:cs typeface="Calibri"/>
              </a:rPr>
              <a:t>10</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2023-</a:t>
            </a:r>
            <a:r>
              <a:rPr dirty="0" sz="1200" spc="-25">
                <a:solidFill>
                  <a:srgbClr val="8D9195"/>
                </a:solidFill>
                <a:latin typeface="Calibri"/>
                <a:cs typeface="Calibri"/>
              </a:rPr>
              <a:t>11</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2023-</a:t>
            </a:r>
            <a:r>
              <a:rPr dirty="0" sz="1200" spc="-25">
                <a:solidFill>
                  <a:srgbClr val="8D9195"/>
                </a:solidFill>
                <a:latin typeface="Calibri"/>
                <a:cs typeface="Calibri"/>
              </a:rPr>
              <a:t>12</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2023-</a:t>
            </a:r>
            <a:r>
              <a:rPr dirty="0" sz="1200" spc="-25">
                <a:solidFill>
                  <a:srgbClr val="8D9195"/>
                </a:solidFill>
                <a:latin typeface="Calibri"/>
                <a:cs typeface="Calibri"/>
              </a:rPr>
              <a:t>13</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2023-</a:t>
            </a:r>
            <a:r>
              <a:rPr dirty="0" sz="1200" spc="-25">
                <a:solidFill>
                  <a:srgbClr val="8D9195"/>
                </a:solidFill>
                <a:latin typeface="Calibri"/>
                <a:cs typeface="Calibri"/>
              </a:rPr>
              <a:t>14</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2023-</a:t>
            </a:r>
            <a:r>
              <a:rPr dirty="0" sz="1200" spc="-25">
                <a:solidFill>
                  <a:srgbClr val="8D9195"/>
                </a:solidFill>
                <a:latin typeface="Calibri"/>
                <a:cs typeface="Calibri"/>
              </a:rPr>
              <a:t>15</a:t>
            </a:r>
            <a:endParaRPr sz="1200">
              <a:latin typeface="Calibri"/>
              <a:cs typeface="Calibri"/>
            </a:endParaRPr>
          </a:p>
          <a:p>
            <a:pPr algn="r" marR="6350">
              <a:lnSpc>
                <a:spcPct val="100000"/>
              </a:lnSpc>
              <a:spcBef>
                <a:spcPts val="220"/>
              </a:spcBef>
            </a:pPr>
            <a:r>
              <a:rPr dirty="0" sz="1200" spc="-10">
                <a:solidFill>
                  <a:srgbClr val="8D9195"/>
                </a:solidFill>
                <a:latin typeface="Calibri"/>
                <a:cs typeface="Calibri"/>
              </a:rPr>
              <a:t>2023-</a:t>
            </a:r>
            <a:r>
              <a:rPr dirty="0" sz="1200" spc="-25">
                <a:solidFill>
                  <a:srgbClr val="8D9195"/>
                </a:solidFill>
                <a:latin typeface="Calibri"/>
                <a:cs typeface="Calibri"/>
              </a:rPr>
              <a:t>16</a:t>
            </a:r>
            <a:endParaRPr sz="1200">
              <a:latin typeface="Calibri"/>
              <a:cs typeface="Calibri"/>
            </a:endParaRPr>
          </a:p>
          <a:p>
            <a:pPr algn="r" marR="6350">
              <a:lnSpc>
                <a:spcPct val="100000"/>
              </a:lnSpc>
              <a:spcBef>
                <a:spcPts val="225"/>
              </a:spcBef>
            </a:pPr>
            <a:r>
              <a:rPr dirty="0" sz="1200" spc="-10">
                <a:solidFill>
                  <a:srgbClr val="8D9195"/>
                </a:solidFill>
                <a:latin typeface="Calibri"/>
                <a:cs typeface="Calibri"/>
              </a:rPr>
              <a:t>2023-</a:t>
            </a:r>
            <a:r>
              <a:rPr dirty="0" sz="1200" spc="-25">
                <a:solidFill>
                  <a:srgbClr val="8D9195"/>
                </a:solidFill>
                <a:latin typeface="Calibri"/>
                <a:cs typeface="Calibri"/>
              </a:rPr>
              <a:t>17</a:t>
            </a:r>
            <a:endParaRPr sz="1200">
              <a:latin typeface="Calibri"/>
              <a:cs typeface="Calibri"/>
            </a:endParaRPr>
          </a:p>
        </p:txBody>
      </p:sp>
      <p:sp>
        <p:nvSpPr>
          <p:cNvPr id="14" name="object 14" descr=""/>
          <p:cNvSpPr txBox="1"/>
          <p:nvPr/>
        </p:nvSpPr>
        <p:spPr>
          <a:xfrm>
            <a:off x="5414295" y="1897507"/>
            <a:ext cx="1362710" cy="309245"/>
          </a:xfrm>
          <a:prstGeom prst="rect">
            <a:avLst/>
          </a:prstGeom>
        </p:spPr>
        <p:txBody>
          <a:bodyPr wrap="square" lIns="0" tIns="13970" rIns="0" bIns="0" rtlCol="0" vert="horz">
            <a:spAutoFit/>
          </a:bodyPr>
          <a:lstStyle/>
          <a:p>
            <a:pPr marL="12700">
              <a:lnSpc>
                <a:spcPct val="100000"/>
              </a:lnSpc>
              <a:spcBef>
                <a:spcPts val="110"/>
              </a:spcBef>
            </a:pPr>
            <a:r>
              <a:rPr dirty="0" sz="1850">
                <a:solidFill>
                  <a:srgbClr val="8D9195"/>
                </a:solidFill>
                <a:latin typeface="Calibri"/>
                <a:cs typeface="Calibri"/>
              </a:rPr>
              <a:t>Pediatric</a:t>
            </a:r>
            <a:r>
              <a:rPr dirty="0" sz="1850" spc="-70">
                <a:solidFill>
                  <a:srgbClr val="8D9195"/>
                </a:solidFill>
                <a:latin typeface="Calibri"/>
                <a:cs typeface="Calibri"/>
              </a:rPr>
              <a:t> </a:t>
            </a:r>
            <a:r>
              <a:rPr dirty="0" sz="1850" spc="-20">
                <a:solidFill>
                  <a:srgbClr val="8D9195"/>
                </a:solidFill>
                <a:latin typeface="Calibri"/>
                <a:cs typeface="Calibri"/>
              </a:rPr>
              <a:t>Calls</a:t>
            </a:r>
            <a:endParaRPr sz="1850">
              <a:latin typeface="Calibri"/>
              <a:cs typeface="Calibri"/>
            </a:endParaRPr>
          </a:p>
        </p:txBody>
      </p:sp>
      <p:sp>
        <p:nvSpPr>
          <p:cNvPr id="15" name="object 15" descr=""/>
          <p:cNvSpPr/>
          <p:nvPr/>
        </p:nvSpPr>
        <p:spPr>
          <a:xfrm>
            <a:off x="5758345" y="5929071"/>
            <a:ext cx="83820" cy="83820"/>
          </a:xfrm>
          <a:custGeom>
            <a:avLst/>
            <a:gdLst/>
            <a:ahLst/>
            <a:cxnLst/>
            <a:rect l="l" t="t" r="r" b="b"/>
            <a:pathLst>
              <a:path w="83820" h="83820">
                <a:moveTo>
                  <a:pt x="83489" y="0"/>
                </a:moveTo>
                <a:lnTo>
                  <a:pt x="0" y="0"/>
                </a:lnTo>
                <a:lnTo>
                  <a:pt x="0" y="83489"/>
                </a:lnTo>
                <a:lnTo>
                  <a:pt x="83489" y="83489"/>
                </a:lnTo>
                <a:lnTo>
                  <a:pt x="83489" y="0"/>
                </a:lnTo>
                <a:close/>
              </a:path>
            </a:pathLst>
          </a:custGeom>
          <a:solidFill>
            <a:srgbClr val="003BA4"/>
          </a:solidFill>
        </p:spPr>
        <p:txBody>
          <a:bodyPr wrap="square" lIns="0" tIns="0" rIns="0" bIns="0" rtlCol="0"/>
          <a:lstStyle/>
          <a:p/>
        </p:txBody>
      </p:sp>
      <p:sp>
        <p:nvSpPr>
          <p:cNvPr id="16" name="object 16" descr=""/>
          <p:cNvSpPr txBox="1"/>
          <p:nvPr/>
        </p:nvSpPr>
        <p:spPr>
          <a:xfrm>
            <a:off x="5866121" y="5849340"/>
            <a:ext cx="637540" cy="208279"/>
          </a:xfrm>
          <a:prstGeom prst="rect">
            <a:avLst/>
          </a:prstGeom>
        </p:spPr>
        <p:txBody>
          <a:bodyPr wrap="square" lIns="0" tIns="12700" rIns="0" bIns="0" rtlCol="0" vert="horz">
            <a:spAutoFit/>
          </a:bodyPr>
          <a:lstStyle/>
          <a:p>
            <a:pPr marL="12700">
              <a:lnSpc>
                <a:spcPct val="100000"/>
              </a:lnSpc>
              <a:spcBef>
                <a:spcPts val="100"/>
              </a:spcBef>
            </a:pPr>
            <a:r>
              <a:rPr dirty="0" sz="1200">
                <a:solidFill>
                  <a:srgbClr val="8D9195"/>
                </a:solidFill>
                <a:latin typeface="Calibri"/>
                <a:cs typeface="Calibri"/>
              </a:rPr>
              <a:t>Peds</a:t>
            </a:r>
            <a:r>
              <a:rPr dirty="0" sz="1200" spc="-40">
                <a:solidFill>
                  <a:srgbClr val="8D9195"/>
                </a:solidFill>
                <a:latin typeface="Calibri"/>
                <a:cs typeface="Calibri"/>
              </a:rPr>
              <a:t> </a:t>
            </a:r>
            <a:r>
              <a:rPr dirty="0" sz="1200" spc="-20">
                <a:solidFill>
                  <a:srgbClr val="8D9195"/>
                </a:solidFill>
                <a:latin typeface="Calibri"/>
                <a:cs typeface="Calibri"/>
              </a:rPr>
              <a:t>Calls</a:t>
            </a:r>
            <a:endParaRPr sz="1200">
              <a:latin typeface="Calibri"/>
              <a:cs typeface="Calibri"/>
            </a:endParaRPr>
          </a:p>
        </p:txBody>
      </p:sp>
      <p:sp>
        <p:nvSpPr>
          <p:cNvPr id="17" name="object 17"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30204</a:t>
            </a:r>
            <a:r>
              <a:rPr dirty="0" spc="-75"/>
              <a:t>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9809" y="404891"/>
            <a:ext cx="897255" cy="696595"/>
          </a:xfrm>
          <a:prstGeom prst="rect"/>
        </p:spPr>
        <p:txBody>
          <a:bodyPr wrap="square" lIns="0" tIns="13335" rIns="0" bIns="0" rtlCol="0" vert="horz">
            <a:spAutoFit/>
          </a:bodyPr>
          <a:lstStyle/>
          <a:p>
            <a:pPr marL="12700">
              <a:lnSpc>
                <a:spcPct val="100000"/>
              </a:lnSpc>
              <a:spcBef>
                <a:spcPts val="105"/>
              </a:spcBef>
            </a:pPr>
            <a:r>
              <a:rPr dirty="0" spc="-25"/>
              <a:t>C4P</a:t>
            </a:r>
          </a:p>
        </p:txBody>
      </p:sp>
      <p:grpSp>
        <p:nvGrpSpPr>
          <p:cNvPr id="3" name="object 3" descr=""/>
          <p:cNvGrpSpPr/>
          <p:nvPr/>
        </p:nvGrpSpPr>
        <p:grpSpPr>
          <a:xfrm>
            <a:off x="626363" y="707708"/>
            <a:ext cx="10994390" cy="4693920"/>
            <a:chOff x="626363" y="707708"/>
            <a:chExt cx="10994390" cy="4693920"/>
          </a:xfrm>
        </p:grpSpPr>
        <p:pic>
          <p:nvPicPr>
            <p:cNvPr id="4" name="object 4" descr=""/>
            <p:cNvPicPr/>
            <p:nvPr/>
          </p:nvPicPr>
          <p:blipFill>
            <a:blip r:embed="Rba9169aef53547d3"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pic>
          <p:nvPicPr>
            <p:cNvPr id="6" name="object 6"/>
            <p:cNvPicPr/>
            <p:nvPr/>
          </p:nvPicPr>
          <p:blipFill>
            <a:blip r:embed="R316b72c92d8e496e" cstate="print"/>
            <a:stretch>
              <a:fillRect/>
            </a:stretch>
          </p:blipFill>
          <p:spPr>
            <a:xfrm>
              <a:off x="7061799" y="2810305"/>
              <a:ext cx="3032407" cy="1700408"/>
            </a:xfrm>
            <a:prstGeom prst="rect">
              <a:avLst/>
            </a:prstGeom>
          </p:spPr>
        </p:pic>
        <p:pic>
          <p:nvPicPr>
            <p:cNvPr id="7" name="object 7"/>
            <p:cNvPicPr/>
            <p:nvPr/>
          </p:nvPicPr>
          <p:blipFill>
            <a:blip r:embed="R73087ce0ea37462d" cstate="print"/>
            <a:stretch>
              <a:fillRect/>
            </a:stretch>
          </p:blipFill>
          <p:spPr>
            <a:xfrm>
              <a:off x="8397069" y="1161422"/>
              <a:ext cx="1277981" cy="1277981"/>
            </a:xfrm>
            <a:prstGeom prst="rect">
              <a:avLst/>
            </a:prstGeom>
          </p:spPr>
        </p:pic>
        <p:pic>
          <p:nvPicPr>
            <p:cNvPr id="8" name="object 8"/>
            <p:cNvPicPr/>
            <p:nvPr/>
          </p:nvPicPr>
          <p:blipFill>
            <a:blip r:embed="R30bbdae3def04318" cstate="print"/>
            <a:stretch>
              <a:fillRect/>
            </a:stretch>
          </p:blipFill>
          <p:spPr>
            <a:xfrm>
              <a:off x="6482208" y="707708"/>
              <a:ext cx="1645906" cy="1089659"/>
            </a:xfrm>
            <a:prstGeom prst="rect">
              <a:avLst/>
            </a:prstGeom>
          </p:spPr>
        </p:pic>
        <p:pic>
          <p:nvPicPr>
            <p:cNvPr id="9" name="object 9" descr=""/>
            <p:cNvPicPr/>
            <p:nvPr/>
          </p:nvPicPr>
          <p:blipFill>
            <a:blip r:embed="Ra3eed1ecb4d44f48" cstate="print"/>
            <a:stretch>
              <a:fillRect/>
            </a:stretch>
          </p:blipFill>
          <p:spPr>
            <a:xfrm>
              <a:off x="4904666" y="1722894"/>
              <a:ext cx="2117810" cy="1896630"/>
            </a:xfrm>
            <a:prstGeom prst="rect">
              <a:avLst/>
            </a:prstGeom>
          </p:spPr>
        </p:pic>
        <p:pic>
          <p:nvPicPr>
            <p:cNvPr id="10" name="object 10"/>
            <p:cNvPicPr/>
            <p:nvPr/>
          </p:nvPicPr>
          <p:blipFill>
            <a:blip r:embed="R3d9793c688b447dd" cstate="print"/>
            <a:stretch>
              <a:fillRect/>
            </a:stretch>
          </p:blipFill>
          <p:spPr>
            <a:xfrm>
              <a:off x="5089140" y="3762995"/>
              <a:ext cx="2790824" cy="1638299"/>
            </a:xfrm>
            <a:prstGeom prst="rect">
              <a:avLst/>
            </a:prstGeom>
          </p:spPr>
        </p:pic>
      </p:grpSp>
      <p:sp>
        <p:nvSpPr>
          <p:cNvPr id="11" name="object 11" descr=""/>
          <p:cNvSpPr txBox="1"/>
          <p:nvPr/>
        </p:nvSpPr>
        <p:spPr>
          <a:xfrm>
            <a:off x="77190" y="1475070"/>
            <a:ext cx="4674235" cy="3397250"/>
          </a:xfrm>
          <a:prstGeom prst="rect">
            <a:avLst/>
          </a:prstGeom>
        </p:spPr>
        <p:txBody>
          <a:bodyPr wrap="square" lIns="0" tIns="84455" rIns="0" bIns="0" rtlCol="0" vert="horz">
            <a:spAutoFit/>
          </a:bodyPr>
          <a:lstStyle/>
          <a:p>
            <a:pPr marL="240665" indent="-227965">
              <a:lnSpc>
                <a:spcPct val="100000"/>
              </a:lnSpc>
              <a:spcBef>
                <a:spcPts val="665"/>
              </a:spcBef>
              <a:buFont typeface="Arial MT"/>
              <a:buChar char="•"/>
              <a:tabLst>
                <a:tab pos="240665" algn="l"/>
              </a:tabLst>
            </a:pPr>
            <a:r>
              <a:rPr dirty="0" sz="3600" spc="-60">
                <a:solidFill>
                  <a:srgbClr val="52555A"/>
                </a:solidFill>
                <a:latin typeface="Calibri"/>
                <a:cs typeface="Calibri"/>
              </a:rPr>
              <a:t>Total</a:t>
            </a:r>
            <a:r>
              <a:rPr dirty="0" sz="3600" spc="-85">
                <a:solidFill>
                  <a:srgbClr val="52555A"/>
                </a:solidFill>
                <a:latin typeface="Calibri"/>
                <a:cs typeface="Calibri"/>
              </a:rPr>
              <a:t> </a:t>
            </a:r>
            <a:r>
              <a:rPr dirty="0" sz="3600">
                <a:solidFill>
                  <a:srgbClr val="52555A"/>
                </a:solidFill>
                <a:latin typeface="Calibri"/>
                <a:cs typeface="Calibri"/>
              </a:rPr>
              <a:t>Calls</a:t>
            </a:r>
            <a:r>
              <a:rPr dirty="0" sz="3600" spc="-95">
                <a:solidFill>
                  <a:srgbClr val="52555A"/>
                </a:solidFill>
                <a:latin typeface="Calibri"/>
                <a:cs typeface="Calibri"/>
              </a:rPr>
              <a:t> </a:t>
            </a:r>
            <a:r>
              <a:rPr dirty="0" sz="3600" spc="-20">
                <a:solidFill>
                  <a:srgbClr val="52555A"/>
                </a:solidFill>
                <a:latin typeface="Calibri"/>
                <a:cs typeface="Calibri"/>
              </a:rPr>
              <a:t>1483</a:t>
            </a:r>
            <a:endParaRPr sz="3600">
              <a:latin typeface="Calibri"/>
              <a:cs typeface="Calibri"/>
            </a:endParaRPr>
          </a:p>
          <a:p>
            <a:pPr marL="240665" indent="-227965">
              <a:lnSpc>
                <a:spcPct val="100000"/>
              </a:lnSpc>
              <a:spcBef>
                <a:spcPts val="565"/>
              </a:spcBef>
              <a:buFont typeface="Arial MT"/>
              <a:buChar char="•"/>
              <a:tabLst>
                <a:tab pos="240665" algn="l"/>
              </a:tabLst>
            </a:pPr>
            <a:r>
              <a:rPr dirty="0" sz="3600" spc="-20">
                <a:solidFill>
                  <a:srgbClr val="52555A"/>
                </a:solidFill>
                <a:latin typeface="Calibri"/>
                <a:cs typeface="Calibri"/>
              </a:rPr>
              <a:t>Average</a:t>
            </a:r>
            <a:r>
              <a:rPr dirty="0" sz="3600" spc="-95">
                <a:solidFill>
                  <a:srgbClr val="52555A"/>
                </a:solidFill>
                <a:latin typeface="Calibri"/>
                <a:cs typeface="Calibri"/>
              </a:rPr>
              <a:t> </a:t>
            </a:r>
            <a:r>
              <a:rPr dirty="0" sz="3600">
                <a:solidFill>
                  <a:srgbClr val="52555A"/>
                </a:solidFill>
                <a:latin typeface="Calibri"/>
                <a:cs typeface="Calibri"/>
              </a:rPr>
              <a:t>age:</a:t>
            </a:r>
            <a:r>
              <a:rPr dirty="0" sz="3600" spc="-75">
                <a:solidFill>
                  <a:srgbClr val="52555A"/>
                </a:solidFill>
                <a:latin typeface="Calibri"/>
                <a:cs typeface="Calibri"/>
              </a:rPr>
              <a:t> </a:t>
            </a:r>
            <a:r>
              <a:rPr dirty="0" sz="3600">
                <a:solidFill>
                  <a:srgbClr val="52555A"/>
                </a:solidFill>
                <a:latin typeface="Calibri"/>
                <a:cs typeface="Calibri"/>
              </a:rPr>
              <a:t>4</a:t>
            </a:r>
            <a:r>
              <a:rPr dirty="0" sz="3600" spc="-70">
                <a:solidFill>
                  <a:srgbClr val="52555A"/>
                </a:solidFill>
                <a:latin typeface="Calibri"/>
                <a:cs typeface="Calibri"/>
              </a:rPr>
              <a:t> </a:t>
            </a:r>
            <a:r>
              <a:rPr dirty="0" sz="3600" spc="-10">
                <a:solidFill>
                  <a:srgbClr val="52555A"/>
                </a:solidFill>
                <a:latin typeface="Calibri"/>
                <a:cs typeface="Calibri"/>
              </a:rPr>
              <a:t>years</a:t>
            </a:r>
            <a:endParaRPr sz="3600">
              <a:latin typeface="Calibri"/>
              <a:cs typeface="Calibri"/>
            </a:endParaRPr>
          </a:p>
          <a:p>
            <a:pPr marL="240665" indent="-227965">
              <a:lnSpc>
                <a:spcPct val="100000"/>
              </a:lnSpc>
              <a:spcBef>
                <a:spcPts val="565"/>
              </a:spcBef>
              <a:buFont typeface="Arial MT"/>
              <a:buChar char="•"/>
              <a:tabLst>
                <a:tab pos="240665" algn="l"/>
              </a:tabLst>
            </a:pPr>
            <a:r>
              <a:rPr dirty="0" sz="3600" spc="-10">
                <a:solidFill>
                  <a:srgbClr val="52555A"/>
                </a:solidFill>
                <a:latin typeface="Calibri"/>
                <a:cs typeface="Calibri"/>
              </a:rPr>
              <a:t>Disposition</a:t>
            </a:r>
            <a:endParaRPr sz="3600">
              <a:latin typeface="Calibri"/>
              <a:cs typeface="Calibri"/>
            </a:endParaRPr>
          </a:p>
          <a:p>
            <a:pPr lvl="1" marL="697230" indent="-227329">
              <a:lnSpc>
                <a:spcPct val="100000"/>
              </a:lnSpc>
              <a:spcBef>
                <a:spcPts val="145"/>
              </a:spcBef>
              <a:buFont typeface="Arial MT"/>
              <a:buChar char="•"/>
              <a:tabLst>
                <a:tab pos="697230" algn="l"/>
              </a:tabLst>
            </a:pPr>
            <a:r>
              <a:rPr dirty="0" sz="3200" spc="-45">
                <a:solidFill>
                  <a:srgbClr val="52555A"/>
                </a:solidFill>
                <a:latin typeface="Calibri"/>
                <a:cs typeface="Calibri"/>
              </a:rPr>
              <a:t>Transfer</a:t>
            </a:r>
            <a:r>
              <a:rPr dirty="0" sz="3200" spc="-110">
                <a:solidFill>
                  <a:srgbClr val="52555A"/>
                </a:solidFill>
                <a:latin typeface="Calibri"/>
                <a:cs typeface="Calibri"/>
              </a:rPr>
              <a:t> </a:t>
            </a:r>
            <a:r>
              <a:rPr dirty="0" sz="3200" spc="-20">
                <a:solidFill>
                  <a:srgbClr val="52555A"/>
                </a:solidFill>
                <a:latin typeface="Calibri"/>
                <a:cs typeface="Calibri"/>
              </a:rPr>
              <a:t>(72%)</a:t>
            </a:r>
            <a:endParaRPr sz="3200">
              <a:latin typeface="Calibri"/>
              <a:cs typeface="Calibri"/>
            </a:endParaRPr>
          </a:p>
          <a:p>
            <a:pPr lvl="1" marL="697230" indent="-227329">
              <a:lnSpc>
                <a:spcPct val="100000"/>
              </a:lnSpc>
              <a:spcBef>
                <a:spcPts val="120"/>
              </a:spcBef>
              <a:buFont typeface="Arial MT"/>
              <a:buChar char="•"/>
              <a:tabLst>
                <a:tab pos="697230" algn="l"/>
              </a:tabLst>
            </a:pPr>
            <a:r>
              <a:rPr dirty="0" sz="3200">
                <a:solidFill>
                  <a:srgbClr val="52555A"/>
                </a:solidFill>
                <a:latin typeface="Calibri"/>
                <a:cs typeface="Calibri"/>
              </a:rPr>
              <a:t>Managed</a:t>
            </a:r>
            <a:r>
              <a:rPr dirty="0" sz="3200" spc="-70">
                <a:solidFill>
                  <a:srgbClr val="52555A"/>
                </a:solidFill>
                <a:latin typeface="Calibri"/>
                <a:cs typeface="Calibri"/>
              </a:rPr>
              <a:t> </a:t>
            </a:r>
            <a:r>
              <a:rPr dirty="0" sz="3200">
                <a:solidFill>
                  <a:srgbClr val="52555A"/>
                </a:solidFill>
                <a:latin typeface="Calibri"/>
                <a:cs typeface="Calibri"/>
              </a:rPr>
              <a:t>in</a:t>
            </a:r>
            <a:r>
              <a:rPr dirty="0" sz="3200" spc="-50">
                <a:solidFill>
                  <a:srgbClr val="52555A"/>
                </a:solidFill>
                <a:latin typeface="Calibri"/>
                <a:cs typeface="Calibri"/>
              </a:rPr>
              <a:t> </a:t>
            </a:r>
            <a:r>
              <a:rPr dirty="0" sz="3200">
                <a:solidFill>
                  <a:srgbClr val="52555A"/>
                </a:solidFill>
                <a:latin typeface="Calibri"/>
                <a:cs typeface="Calibri"/>
              </a:rPr>
              <a:t>Place</a:t>
            </a:r>
            <a:r>
              <a:rPr dirty="0" sz="3200" spc="-80">
                <a:solidFill>
                  <a:srgbClr val="52555A"/>
                </a:solidFill>
                <a:latin typeface="Calibri"/>
                <a:cs typeface="Calibri"/>
              </a:rPr>
              <a:t> </a:t>
            </a:r>
            <a:r>
              <a:rPr dirty="0" sz="3200" spc="-10">
                <a:solidFill>
                  <a:srgbClr val="52555A"/>
                </a:solidFill>
                <a:latin typeface="Calibri"/>
                <a:cs typeface="Calibri"/>
              </a:rPr>
              <a:t>(26%)</a:t>
            </a:r>
            <a:endParaRPr sz="3200">
              <a:latin typeface="Calibri"/>
              <a:cs typeface="Calibri"/>
            </a:endParaRPr>
          </a:p>
          <a:p>
            <a:pPr lvl="1" marL="697230" indent="-227329">
              <a:lnSpc>
                <a:spcPct val="100000"/>
              </a:lnSpc>
              <a:spcBef>
                <a:spcPts val="105"/>
              </a:spcBef>
              <a:buFont typeface="Arial MT"/>
              <a:buChar char="•"/>
              <a:tabLst>
                <a:tab pos="697230" algn="l"/>
              </a:tabLst>
            </a:pPr>
            <a:r>
              <a:rPr dirty="0" sz="3200">
                <a:solidFill>
                  <a:srgbClr val="52555A"/>
                </a:solidFill>
                <a:latin typeface="Calibri"/>
                <a:cs typeface="Calibri"/>
              </a:rPr>
              <a:t>Other</a:t>
            </a:r>
            <a:r>
              <a:rPr dirty="0" sz="3200" spc="-60">
                <a:solidFill>
                  <a:srgbClr val="52555A"/>
                </a:solidFill>
                <a:latin typeface="Calibri"/>
                <a:cs typeface="Calibri"/>
              </a:rPr>
              <a:t> </a:t>
            </a:r>
            <a:r>
              <a:rPr dirty="0" sz="3200" spc="-20">
                <a:solidFill>
                  <a:srgbClr val="52555A"/>
                </a:solidFill>
                <a:latin typeface="Calibri"/>
                <a:cs typeface="Calibri"/>
              </a:rPr>
              <a:t>(2%)</a:t>
            </a:r>
            <a:endParaRPr sz="3200">
              <a:latin typeface="Calibri"/>
              <a:cs typeface="Calibri"/>
            </a:endParaRPr>
          </a:p>
        </p:txBody>
      </p:sp>
      <p:sp>
        <p:nvSpPr>
          <p:cNvPr id="14" name="object 14"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30205</a:t>
            </a:r>
            <a:r>
              <a:rPr dirty="0" spc="-75"/>
              <a:t>6</a:t>
            </a:r>
          </a:p>
        </p:txBody>
      </p:sp>
      <p:sp>
        <p:nvSpPr>
          <p:cNvPr id="12" name="object 12" descr=""/>
          <p:cNvSpPr txBox="1"/>
          <p:nvPr/>
        </p:nvSpPr>
        <p:spPr>
          <a:xfrm>
            <a:off x="10031676" y="890694"/>
            <a:ext cx="2090420" cy="635000"/>
          </a:xfrm>
          <a:prstGeom prst="rect">
            <a:avLst/>
          </a:prstGeom>
        </p:spPr>
        <p:txBody>
          <a:bodyPr wrap="square" lIns="0" tIns="12065" rIns="0" bIns="0" rtlCol="0" vert="horz">
            <a:spAutoFit/>
          </a:bodyPr>
          <a:lstStyle/>
          <a:p>
            <a:pPr marL="12700">
              <a:lnSpc>
                <a:spcPct val="100000"/>
              </a:lnSpc>
              <a:spcBef>
                <a:spcPts val="95"/>
              </a:spcBef>
            </a:pPr>
            <a:r>
              <a:rPr dirty="0" sz="4000" b="1">
                <a:solidFill>
                  <a:srgbClr val="52555A"/>
                </a:solidFill>
                <a:latin typeface="Calibri"/>
                <a:cs typeface="Calibri"/>
              </a:rPr>
              <a:t>MD</a:t>
            </a:r>
            <a:r>
              <a:rPr dirty="0" sz="4000" spc="-50" b="1">
                <a:solidFill>
                  <a:srgbClr val="52555A"/>
                </a:solidFill>
                <a:latin typeface="Calibri"/>
                <a:cs typeface="Calibri"/>
              </a:rPr>
              <a:t> </a:t>
            </a:r>
            <a:r>
              <a:rPr dirty="0" sz="4000" spc="-25" b="1">
                <a:solidFill>
                  <a:srgbClr val="52555A"/>
                </a:solidFill>
                <a:latin typeface="Calibri"/>
                <a:cs typeface="Calibri"/>
              </a:rPr>
              <a:t>-</a:t>
            </a:r>
            <a:r>
              <a:rPr dirty="0" sz="4000" spc="-20" b="1">
                <a:solidFill>
                  <a:srgbClr val="52555A"/>
                </a:solidFill>
                <a:latin typeface="Calibri"/>
                <a:cs typeface="Calibri"/>
              </a:rPr>
              <a:t>1415</a:t>
            </a:r>
            <a:endParaRPr sz="4000">
              <a:latin typeface="Calibri"/>
              <a:cs typeface="Calibri"/>
            </a:endParaRPr>
          </a:p>
        </p:txBody>
      </p:sp>
      <p:sp>
        <p:nvSpPr>
          <p:cNvPr id="13" name="object 13" descr=""/>
          <p:cNvSpPr txBox="1"/>
          <p:nvPr/>
        </p:nvSpPr>
        <p:spPr>
          <a:xfrm>
            <a:off x="10053498" y="1570389"/>
            <a:ext cx="1623060" cy="4148454"/>
          </a:xfrm>
          <a:prstGeom prst="rect">
            <a:avLst/>
          </a:prstGeom>
        </p:spPr>
        <p:txBody>
          <a:bodyPr wrap="square" lIns="0" tIns="73025" rIns="0" bIns="0" rtlCol="0" vert="horz">
            <a:spAutoFit/>
          </a:bodyPr>
          <a:lstStyle/>
          <a:p>
            <a:pPr marL="12700">
              <a:lnSpc>
                <a:spcPct val="100000"/>
              </a:lnSpc>
              <a:spcBef>
                <a:spcPts val="575"/>
              </a:spcBef>
            </a:pPr>
            <a:r>
              <a:rPr dirty="0" sz="4000" b="1">
                <a:solidFill>
                  <a:srgbClr val="52555A"/>
                </a:solidFill>
                <a:latin typeface="Calibri"/>
                <a:cs typeface="Calibri"/>
              </a:rPr>
              <a:t>DC</a:t>
            </a:r>
            <a:r>
              <a:rPr dirty="0" sz="4000" spc="-30" b="1">
                <a:solidFill>
                  <a:srgbClr val="52555A"/>
                </a:solidFill>
                <a:latin typeface="Calibri"/>
                <a:cs typeface="Calibri"/>
              </a:rPr>
              <a:t> </a:t>
            </a:r>
            <a:r>
              <a:rPr dirty="0" sz="4000" spc="-25" b="1">
                <a:solidFill>
                  <a:srgbClr val="52555A"/>
                </a:solidFill>
                <a:latin typeface="Calibri"/>
                <a:cs typeface="Calibri"/>
              </a:rPr>
              <a:t>-</a:t>
            </a:r>
            <a:r>
              <a:rPr dirty="0" sz="4000" spc="-50" b="1">
                <a:solidFill>
                  <a:srgbClr val="52555A"/>
                </a:solidFill>
                <a:latin typeface="Calibri"/>
                <a:cs typeface="Calibri"/>
              </a:rPr>
              <a:t>6</a:t>
            </a:r>
            <a:endParaRPr sz="4000">
              <a:latin typeface="Calibri"/>
              <a:cs typeface="Calibri"/>
            </a:endParaRPr>
          </a:p>
          <a:p>
            <a:pPr marL="34290">
              <a:lnSpc>
                <a:spcPts val="5175"/>
              </a:lnSpc>
              <a:spcBef>
                <a:spcPts val="530"/>
              </a:spcBef>
            </a:pPr>
            <a:r>
              <a:rPr dirty="0" sz="4000" b="1">
                <a:solidFill>
                  <a:srgbClr val="52555A"/>
                </a:solidFill>
                <a:latin typeface="Calibri"/>
                <a:cs typeface="Calibri"/>
              </a:rPr>
              <a:t>DE</a:t>
            </a:r>
            <a:r>
              <a:rPr dirty="0" sz="4000" spc="55" b="1">
                <a:solidFill>
                  <a:srgbClr val="52555A"/>
                </a:solidFill>
                <a:latin typeface="Calibri"/>
                <a:cs typeface="Calibri"/>
              </a:rPr>
              <a:t> </a:t>
            </a:r>
            <a:r>
              <a:rPr dirty="0" sz="4400" spc="-30" b="1">
                <a:solidFill>
                  <a:srgbClr val="52555A"/>
                </a:solidFill>
                <a:latin typeface="Calibri"/>
                <a:cs typeface="Calibri"/>
              </a:rPr>
              <a:t>-</a:t>
            </a:r>
            <a:r>
              <a:rPr dirty="0" sz="4400" spc="-50" b="1">
                <a:solidFill>
                  <a:srgbClr val="52555A"/>
                </a:solidFill>
                <a:latin typeface="Calibri"/>
                <a:cs typeface="Calibri"/>
              </a:rPr>
              <a:t>2</a:t>
            </a:r>
            <a:endParaRPr sz="4400">
              <a:latin typeface="Calibri"/>
              <a:cs typeface="Calibri"/>
            </a:endParaRPr>
          </a:p>
          <a:p>
            <a:pPr marL="64769">
              <a:lnSpc>
                <a:spcPts val="4695"/>
              </a:lnSpc>
            </a:pPr>
            <a:r>
              <a:rPr dirty="0" sz="4000" b="1">
                <a:solidFill>
                  <a:srgbClr val="52555A"/>
                </a:solidFill>
                <a:latin typeface="Calibri"/>
                <a:cs typeface="Calibri"/>
              </a:rPr>
              <a:t>WV</a:t>
            </a:r>
            <a:r>
              <a:rPr dirty="0" sz="4000" spc="-35" b="1">
                <a:solidFill>
                  <a:srgbClr val="52555A"/>
                </a:solidFill>
                <a:latin typeface="Calibri"/>
                <a:cs typeface="Calibri"/>
              </a:rPr>
              <a:t> </a:t>
            </a:r>
            <a:r>
              <a:rPr dirty="0" sz="4000" spc="-25" b="1">
                <a:solidFill>
                  <a:srgbClr val="52555A"/>
                </a:solidFill>
                <a:latin typeface="Calibri"/>
                <a:cs typeface="Calibri"/>
              </a:rPr>
              <a:t>-11</a:t>
            </a:r>
            <a:endParaRPr sz="4000">
              <a:latin typeface="Calibri"/>
              <a:cs typeface="Calibri"/>
            </a:endParaRPr>
          </a:p>
          <a:p>
            <a:pPr marL="64769">
              <a:lnSpc>
                <a:spcPct val="100000"/>
              </a:lnSpc>
              <a:spcBef>
                <a:spcPts val="750"/>
              </a:spcBef>
            </a:pPr>
            <a:r>
              <a:rPr dirty="0" sz="4000" spc="-50" b="1">
                <a:solidFill>
                  <a:srgbClr val="52555A"/>
                </a:solidFill>
                <a:latin typeface="Calibri"/>
                <a:cs typeface="Calibri"/>
              </a:rPr>
              <a:t>VA</a:t>
            </a:r>
            <a:r>
              <a:rPr dirty="0" sz="4000" spc="-170" b="1">
                <a:solidFill>
                  <a:srgbClr val="52555A"/>
                </a:solidFill>
                <a:latin typeface="Calibri"/>
                <a:cs typeface="Calibri"/>
              </a:rPr>
              <a:t> </a:t>
            </a:r>
            <a:r>
              <a:rPr dirty="0" sz="4000" spc="-25" b="1">
                <a:solidFill>
                  <a:srgbClr val="52555A"/>
                </a:solidFill>
                <a:latin typeface="Calibri"/>
                <a:cs typeface="Calibri"/>
              </a:rPr>
              <a:t>-12</a:t>
            </a:r>
            <a:endParaRPr sz="4000">
              <a:latin typeface="Calibri"/>
              <a:cs typeface="Calibri"/>
            </a:endParaRPr>
          </a:p>
          <a:p>
            <a:pPr marL="84455">
              <a:lnSpc>
                <a:spcPct val="100000"/>
              </a:lnSpc>
              <a:spcBef>
                <a:spcPts val="755"/>
              </a:spcBef>
            </a:pPr>
            <a:r>
              <a:rPr dirty="0" sz="4000" spc="-100" b="1">
                <a:solidFill>
                  <a:srgbClr val="52555A"/>
                </a:solidFill>
                <a:latin typeface="Calibri"/>
                <a:cs typeface="Calibri"/>
              </a:rPr>
              <a:t>PA</a:t>
            </a:r>
            <a:r>
              <a:rPr dirty="0" sz="4000" spc="-65" b="1">
                <a:solidFill>
                  <a:srgbClr val="52555A"/>
                </a:solidFill>
                <a:latin typeface="Calibri"/>
                <a:cs typeface="Calibri"/>
              </a:rPr>
              <a:t> </a:t>
            </a:r>
            <a:r>
              <a:rPr dirty="0" sz="4000" b="1">
                <a:solidFill>
                  <a:srgbClr val="52555A"/>
                </a:solidFill>
                <a:latin typeface="Calibri"/>
                <a:cs typeface="Calibri"/>
              </a:rPr>
              <a:t>-</a:t>
            </a:r>
            <a:r>
              <a:rPr dirty="0" sz="4000" spc="-75" b="1">
                <a:solidFill>
                  <a:srgbClr val="52555A"/>
                </a:solidFill>
                <a:latin typeface="Calibri"/>
                <a:cs typeface="Calibri"/>
              </a:rPr>
              <a:t> </a:t>
            </a:r>
            <a:r>
              <a:rPr dirty="0" sz="4000" spc="-50" b="1">
                <a:solidFill>
                  <a:srgbClr val="52555A"/>
                </a:solidFill>
                <a:latin typeface="Calibri"/>
                <a:cs typeface="Calibri"/>
              </a:rPr>
              <a:t>3</a:t>
            </a:r>
            <a:endParaRPr sz="4000">
              <a:latin typeface="Calibri"/>
              <a:cs typeface="Calibri"/>
            </a:endParaRPr>
          </a:p>
          <a:p>
            <a:pPr marL="85090">
              <a:lnSpc>
                <a:spcPct val="100000"/>
              </a:lnSpc>
              <a:spcBef>
                <a:spcPts val="885"/>
              </a:spcBef>
            </a:pPr>
            <a:r>
              <a:rPr dirty="0" sz="4000" b="1">
                <a:solidFill>
                  <a:srgbClr val="52555A"/>
                </a:solidFill>
                <a:latin typeface="Calibri"/>
                <a:cs typeface="Calibri"/>
              </a:rPr>
              <a:t>NY</a:t>
            </a:r>
            <a:r>
              <a:rPr dirty="0" sz="4000" spc="-45" b="1">
                <a:solidFill>
                  <a:srgbClr val="52555A"/>
                </a:solidFill>
                <a:latin typeface="Calibri"/>
                <a:cs typeface="Calibri"/>
              </a:rPr>
              <a:t> </a:t>
            </a:r>
            <a:r>
              <a:rPr dirty="0" sz="4000" spc="-25" b="1">
                <a:solidFill>
                  <a:srgbClr val="52555A"/>
                </a:solidFill>
                <a:latin typeface="Calibri"/>
                <a:cs typeface="Calibri"/>
              </a:rPr>
              <a:t>-</a:t>
            </a:r>
            <a:r>
              <a:rPr dirty="0" sz="4000" spc="-50" b="1">
                <a:solidFill>
                  <a:srgbClr val="52555A"/>
                </a:solidFill>
                <a:latin typeface="Calibri"/>
                <a:cs typeface="Calibri"/>
              </a:rPr>
              <a:t>1</a:t>
            </a:r>
            <a:endParaRPr sz="400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spc="-20"/>
              <a:t>Wrapping</a:t>
            </a:r>
            <a:r>
              <a:rPr dirty="0" spc="-204"/>
              <a:t> </a:t>
            </a:r>
            <a:r>
              <a:rPr dirty="0" spc="-25"/>
              <a:t>Up</a:t>
            </a:r>
          </a:p>
        </p:txBody>
      </p:sp>
      <p:grpSp>
        <p:nvGrpSpPr>
          <p:cNvPr id="3" name="object 3" descr=""/>
          <p:cNvGrpSpPr/>
          <p:nvPr/>
        </p:nvGrpSpPr>
        <p:grpSpPr>
          <a:xfrm>
            <a:off x="623477" y="1310096"/>
            <a:ext cx="10997565" cy="31115"/>
            <a:chOff x="623477" y="1310096"/>
            <a:chExt cx="10997565" cy="31115"/>
          </a:xfrm>
        </p:grpSpPr>
        <p:pic>
          <p:nvPicPr>
            <p:cNvPr id="4" name="object 4" descr=""/>
            <p:cNvPicPr/>
            <p:nvPr/>
          </p:nvPicPr>
          <p:blipFill>
            <a:blip r:embed="R96c882fb2ea64d3d" cstate="print"/>
            <a:stretch>
              <a:fillRect/>
            </a:stretch>
          </p:blipFill>
          <p:spPr>
            <a:xfrm>
              <a:off x="626364"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916860" y="1776192"/>
            <a:ext cx="9627870" cy="2967355"/>
          </a:xfrm>
          <a:prstGeom prst="rect">
            <a:avLst/>
          </a:prstGeom>
        </p:spPr>
        <p:txBody>
          <a:bodyPr wrap="square" lIns="0" tIns="97790" rIns="0" bIns="0" rtlCol="0" vert="horz">
            <a:spAutoFit/>
          </a:bodyPr>
          <a:lstStyle/>
          <a:p>
            <a:pPr marL="240029" indent="-227329">
              <a:lnSpc>
                <a:spcPct val="100000"/>
              </a:lnSpc>
              <a:spcBef>
                <a:spcPts val="770"/>
              </a:spcBef>
              <a:buFont typeface="Arial MT"/>
              <a:buChar char="•"/>
              <a:tabLst>
                <a:tab pos="240029" algn="l"/>
              </a:tabLst>
            </a:pPr>
            <a:r>
              <a:rPr dirty="0" sz="2800" b="1">
                <a:solidFill>
                  <a:srgbClr val="52555A"/>
                </a:solidFill>
                <a:latin typeface="Calibri"/>
                <a:cs typeface="Calibri"/>
              </a:rPr>
              <a:t>Children's</a:t>
            </a:r>
            <a:r>
              <a:rPr dirty="0" sz="2800" spc="-60" b="1">
                <a:solidFill>
                  <a:srgbClr val="52555A"/>
                </a:solidFill>
                <a:latin typeface="Calibri"/>
                <a:cs typeface="Calibri"/>
              </a:rPr>
              <a:t> </a:t>
            </a:r>
            <a:r>
              <a:rPr dirty="0" sz="2800" b="1">
                <a:solidFill>
                  <a:srgbClr val="52555A"/>
                </a:solidFill>
                <a:latin typeface="Calibri"/>
                <a:cs typeface="Calibri"/>
              </a:rPr>
              <a:t>Hospitals</a:t>
            </a:r>
            <a:r>
              <a:rPr dirty="0" sz="2800" spc="-75" b="1">
                <a:solidFill>
                  <a:srgbClr val="52555A"/>
                </a:solidFill>
                <a:latin typeface="Calibri"/>
                <a:cs typeface="Calibri"/>
              </a:rPr>
              <a:t> </a:t>
            </a:r>
            <a:r>
              <a:rPr dirty="0" sz="2800" b="1">
                <a:solidFill>
                  <a:srgbClr val="52555A"/>
                </a:solidFill>
                <a:latin typeface="Calibri"/>
                <a:cs typeface="Calibri"/>
              </a:rPr>
              <a:t>(and</a:t>
            </a:r>
            <a:r>
              <a:rPr dirty="0" sz="2800" spc="-85" b="1">
                <a:solidFill>
                  <a:srgbClr val="52555A"/>
                </a:solidFill>
                <a:latin typeface="Calibri"/>
                <a:cs typeface="Calibri"/>
              </a:rPr>
              <a:t> </a:t>
            </a:r>
            <a:r>
              <a:rPr dirty="0" sz="2800" spc="-10" b="1">
                <a:solidFill>
                  <a:srgbClr val="52555A"/>
                </a:solidFill>
                <a:latin typeface="Calibri"/>
                <a:cs typeface="Calibri"/>
              </a:rPr>
              <a:t>systems</a:t>
            </a:r>
            <a:r>
              <a:rPr dirty="0" sz="2800" spc="-75" b="1">
                <a:solidFill>
                  <a:srgbClr val="52555A"/>
                </a:solidFill>
                <a:latin typeface="Calibri"/>
                <a:cs typeface="Calibri"/>
              </a:rPr>
              <a:t> </a:t>
            </a:r>
            <a:r>
              <a:rPr dirty="0" sz="2800" b="1">
                <a:solidFill>
                  <a:srgbClr val="52555A"/>
                </a:solidFill>
                <a:latin typeface="Calibri"/>
                <a:cs typeface="Calibri"/>
              </a:rPr>
              <a:t>of</a:t>
            </a:r>
            <a:r>
              <a:rPr dirty="0" sz="2800" spc="-85" b="1">
                <a:solidFill>
                  <a:srgbClr val="52555A"/>
                </a:solidFill>
                <a:latin typeface="Calibri"/>
                <a:cs typeface="Calibri"/>
              </a:rPr>
              <a:t> </a:t>
            </a:r>
            <a:r>
              <a:rPr dirty="0" sz="2800" b="1">
                <a:solidFill>
                  <a:srgbClr val="52555A"/>
                </a:solidFill>
                <a:latin typeface="Calibri"/>
                <a:cs typeface="Calibri"/>
              </a:rPr>
              <a:t>care)</a:t>
            </a:r>
            <a:r>
              <a:rPr dirty="0" sz="2800" spc="-60" b="1">
                <a:solidFill>
                  <a:srgbClr val="52555A"/>
                </a:solidFill>
                <a:latin typeface="Calibri"/>
                <a:cs typeface="Calibri"/>
              </a:rPr>
              <a:t> </a:t>
            </a:r>
            <a:r>
              <a:rPr dirty="0" sz="2800" b="1">
                <a:solidFill>
                  <a:srgbClr val="52555A"/>
                </a:solidFill>
                <a:latin typeface="Calibri"/>
                <a:cs typeface="Calibri"/>
              </a:rPr>
              <a:t>more</a:t>
            </a:r>
            <a:r>
              <a:rPr dirty="0" sz="2800" spc="-80" b="1">
                <a:solidFill>
                  <a:srgbClr val="52555A"/>
                </a:solidFill>
                <a:latin typeface="Calibri"/>
                <a:cs typeface="Calibri"/>
              </a:rPr>
              <a:t> </a:t>
            </a:r>
            <a:r>
              <a:rPr dirty="0" sz="2800" spc="-10" b="1">
                <a:solidFill>
                  <a:srgbClr val="52555A"/>
                </a:solidFill>
                <a:latin typeface="Calibri"/>
                <a:cs typeface="Calibri"/>
              </a:rPr>
              <a:t>versatile</a:t>
            </a:r>
            <a:endParaRPr sz="2800">
              <a:latin typeface="Calibri"/>
              <a:cs typeface="Calibri"/>
            </a:endParaRPr>
          </a:p>
          <a:p>
            <a:pPr lvl="1" marL="1153795" indent="-227329">
              <a:lnSpc>
                <a:spcPct val="100000"/>
              </a:lnSpc>
              <a:spcBef>
                <a:spcPts val="675"/>
              </a:spcBef>
              <a:buFont typeface="Arial MT"/>
              <a:buChar char="•"/>
              <a:tabLst>
                <a:tab pos="1153795" algn="l"/>
              </a:tabLst>
            </a:pPr>
            <a:r>
              <a:rPr dirty="0" sz="2800" b="1">
                <a:solidFill>
                  <a:srgbClr val="52555A"/>
                </a:solidFill>
                <a:latin typeface="Calibri"/>
                <a:cs typeface="Calibri"/>
              </a:rPr>
              <a:t>Still</a:t>
            </a:r>
            <a:r>
              <a:rPr dirty="0" sz="2800" spc="-45" b="1">
                <a:solidFill>
                  <a:srgbClr val="52555A"/>
                </a:solidFill>
                <a:latin typeface="Calibri"/>
                <a:cs typeface="Calibri"/>
              </a:rPr>
              <a:t> </a:t>
            </a:r>
            <a:r>
              <a:rPr dirty="0" sz="2800" b="1">
                <a:solidFill>
                  <a:srgbClr val="52555A"/>
                </a:solidFill>
                <a:latin typeface="Calibri"/>
                <a:cs typeface="Calibri"/>
              </a:rPr>
              <a:t>room</a:t>
            </a:r>
            <a:r>
              <a:rPr dirty="0" sz="2800" spc="-65" b="1">
                <a:solidFill>
                  <a:srgbClr val="52555A"/>
                </a:solidFill>
                <a:latin typeface="Calibri"/>
                <a:cs typeface="Calibri"/>
              </a:rPr>
              <a:t> </a:t>
            </a:r>
            <a:r>
              <a:rPr dirty="0" sz="2800" b="1">
                <a:solidFill>
                  <a:srgbClr val="52555A"/>
                </a:solidFill>
                <a:latin typeface="Calibri"/>
                <a:cs typeface="Calibri"/>
              </a:rPr>
              <a:t>for</a:t>
            </a:r>
            <a:r>
              <a:rPr dirty="0" sz="2800" spc="-55" b="1">
                <a:solidFill>
                  <a:srgbClr val="52555A"/>
                </a:solidFill>
                <a:latin typeface="Calibri"/>
                <a:cs typeface="Calibri"/>
              </a:rPr>
              <a:t> </a:t>
            </a:r>
            <a:r>
              <a:rPr dirty="0" sz="2800" spc="-10" b="1">
                <a:solidFill>
                  <a:srgbClr val="52555A"/>
                </a:solidFill>
                <a:latin typeface="Calibri"/>
                <a:cs typeface="Calibri"/>
              </a:rPr>
              <a:t>improvement</a:t>
            </a:r>
            <a:endParaRPr sz="2800">
              <a:latin typeface="Calibri"/>
              <a:cs typeface="Calibri"/>
            </a:endParaRPr>
          </a:p>
          <a:p>
            <a:pPr marL="239395" marR="5080" indent="-227329">
              <a:lnSpc>
                <a:spcPts val="3030"/>
              </a:lnSpc>
              <a:spcBef>
                <a:spcPts val="1035"/>
              </a:spcBef>
              <a:buFont typeface="Arial MT"/>
              <a:buChar char="•"/>
              <a:tabLst>
                <a:tab pos="241300" algn="l"/>
              </a:tabLst>
            </a:pPr>
            <a:r>
              <a:rPr dirty="0" sz="2800" b="1">
                <a:solidFill>
                  <a:srgbClr val="52555A"/>
                </a:solidFill>
                <a:latin typeface="Calibri"/>
                <a:cs typeface="Calibri"/>
              </a:rPr>
              <a:t>Pediatric</a:t>
            </a:r>
            <a:r>
              <a:rPr dirty="0" sz="2800" spc="-65" b="1">
                <a:solidFill>
                  <a:srgbClr val="52555A"/>
                </a:solidFill>
                <a:latin typeface="Calibri"/>
                <a:cs typeface="Calibri"/>
              </a:rPr>
              <a:t> </a:t>
            </a:r>
            <a:r>
              <a:rPr dirty="0" sz="2800" spc="-10" b="1">
                <a:solidFill>
                  <a:srgbClr val="52555A"/>
                </a:solidFill>
                <a:latin typeface="Calibri"/>
                <a:cs typeface="Calibri"/>
              </a:rPr>
              <a:t>Readiness</a:t>
            </a:r>
            <a:r>
              <a:rPr dirty="0" sz="2800" spc="-90" b="1">
                <a:solidFill>
                  <a:srgbClr val="52555A"/>
                </a:solidFill>
                <a:latin typeface="Calibri"/>
                <a:cs typeface="Calibri"/>
              </a:rPr>
              <a:t> </a:t>
            </a:r>
            <a:r>
              <a:rPr dirty="0" sz="2800" b="1">
                <a:solidFill>
                  <a:srgbClr val="52555A"/>
                </a:solidFill>
                <a:latin typeface="Calibri"/>
                <a:cs typeface="Calibri"/>
              </a:rPr>
              <a:t>in</a:t>
            </a:r>
            <a:r>
              <a:rPr dirty="0" sz="2800" spc="-90" b="1">
                <a:solidFill>
                  <a:srgbClr val="52555A"/>
                </a:solidFill>
                <a:latin typeface="Calibri"/>
                <a:cs typeface="Calibri"/>
              </a:rPr>
              <a:t> </a:t>
            </a:r>
            <a:r>
              <a:rPr dirty="0" sz="2800" spc="-10" b="1">
                <a:solidFill>
                  <a:srgbClr val="52555A"/>
                </a:solidFill>
                <a:latin typeface="Calibri"/>
                <a:cs typeface="Calibri"/>
              </a:rPr>
              <a:t>Emergency</a:t>
            </a:r>
            <a:r>
              <a:rPr dirty="0" sz="2800" spc="-95" b="1">
                <a:solidFill>
                  <a:srgbClr val="52555A"/>
                </a:solidFill>
                <a:latin typeface="Calibri"/>
                <a:cs typeface="Calibri"/>
              </a:rPr>
              <a:t> </a:t>
            </a:r>
            <a:r>
              <a:rPr dirty="0" sz="2800" b="1">
                <a:solidFill>
                  <a:srgbClr val="52555A"/>
                </a:solidFill>
                <a:latin typeface="Calibri"/>
                <a:cs typeface="Calibri"/>
              </a:rPr>
              <a:t>Departments</a:t>
            </a:r>
            <a:r>
              <a:rPr dirty="0" sz="2800" spc="-80" b="1">
                <a:solidFill>
                  <a:srgbClr val="52555A"/>
                </a:solidFill>
                <a:latin typeface="Calibri"/>
                <a:cs typeface="Calibri"/>
              </a:rPr>
              <a:t> </a:t>
            </a:r>
            <a:r>
              <a:rPr dirty="0" sz="2800" b="1">
                <a:solidFill>
                  <a:srgbClr val="52555A"/>
                </a:solidFill>
                <a:latin typeface="Calibri"/>
                <a:cs typeface="Calibri"/>
              </a:rPr>
              <a:t>more</a:t>
            </a:r>
            <a:r>
              <a:rPr dirty="0" sz="2800" spc="-90" b="1">
                <a:solidFill>
                  <a:srgbClr val="52555A"/>
                </a:solidFill>
                <a:latin typeface="Calibri"/>
                <a:cs typeface="Calibri"/>
              </a:rPr>
              <a:t> </a:t>
            </a:r>
            <a:r>
              <a:rPr dirty="0" sz="2800" spc="-10" b="1">
                <a:solidFill>
                  <a:srgbClr val="52555A"/>
                </a:solidFill>
                <a:latin typeface="Calibri"/>
                <a:cs typeface="Calibri"/>
              </a:rPr>
              <a:t>important </a:t>
            </a:r>
            <a:r>
              <a:rPr dirty="0" sz="2800" spc="-10" b="1">
                <a:solidFill>
                  <a:srgbClr val="52555A"/>
                </a:solidFill>
                <a:latin typeface="Calibri"/>
                <a:cs typeface="Calibri"/>
              </a:rPr>
              <a:t>	</a:t>
            </a:r>
            <a:r>
              <a:rPr dirty="0" sz="2800" b="1">
                <a:solidFill>
                  <a:srgbClr val="52555A"/>
                </a:solidFill>
                <a:latin typeface="Calibri"/>
                <a:cs typeface="Calibri"/>
              </a:rPr>
              <a:t>than</a:t>
            </a:r>
            <a:r>
              <a:rPr dirty="0" sz="2800" spc="-30" b="1">
                <a:solidFill>
                  <a:srgbClr val="52555A"/>
                </a:solidFill>
                <a:latin typeface="Calibri"/>
                <a:cs typeface="Calibri"/>
              </a:rPr>
              <a:t> </a:t>
            </a:r>
            <a:r>
              <a:rPr dirty="0" sz="2800" spc="-20" b="1">
                <a:solidFill>
                  <a:srgbClr val="52555A"/>
                </a:solidFill>
                <a:latin typeface="Calibri"/>
                <a:cs typeface="Calibri"/>
              </a:rPr>
              <a:t>ever!</a:t>
            </a:r>
            <a:endParaRPr sz="2800">
              <a:latin typeface="Calibri"/>
              <a:cs typeface="Calibri"/>
            </a:endParaRPr>
          </a:p>
          <a:p>
            <a:pPr marL="240029" indent="-227329">
              <a:lnSpc>
                <a:spcPct val="100000"/>
              </a:lnSpc>
              <a:spcBef>
                <a:spcPts val="610"/>
              </a:spcBef>
              <a:buFont typeface="Arial MT"/>
              <a:buChar char="•"/>
              <a:tabLst>
                <a:tab pos="240029" algn="l"/>
              </a:tabLst>
            </a:pPr>
            <a:r>
              <a:rPr dirty="0" sz="2800" b="1">
                <a:solidFill>
                  <a:srgbClr val="52555A"/>
                </a:solidFill>
                <a:latin typeface="Calibri"/>
                <a:cs typeface="Calibri"/>
              </a:rPr>
              <a:t>We</a:t>
            </a:r>
            <a:r>
              <a:rPr dirty="0" sz="2800" spc="-90" b="1">
                <a:solidFill>
                  <a:srgbClr val="52555A"/>
                </a:solidFill>
                <a:latin typeface="Calibri"/>
                <a:cs typeface="Calibri"/>
              </a:rPr>
              <a:t> </a:t>
            </a:r>
            <a:r>
              <a:rPr dirty="0" sz="2800" b="1">
                <a:solidFill>
                  <a:srgbClr val="52555A"/>
                </a:solidFill>
                <a:latin typeface="Calibri"/>
                <a:cs typeface="Calibri"/>
              </a:rPr>
              <a:t>still</a:t>
            </a:r>
            <a:r>
              <a:rPr dirty="0" sz="2800" spc="-90" b="1">
                <a:solidFill>
                  <a:srgbClr val="52555A"/>
                </a:solidFill>
                <a:latin typeface="Calibri"/>
                <a:cs typeface="Calibri"/>
              </a:rPr>
              <a:t> </a:t>
            </a:r>
            <a:r>
              <a:rPr dirty="0" sz="2800" b="1">
                <a:solidFill>
                  <a:srgbClr val="52555A"/>
                </a:solidFill>
                <a:latin typeface="Calibri"/>
                <a:cs typeface="Calibri"/>
              </a:rPr>
              <a:t>lack</a:t>
            </a:r>
            <a:r>
              <a:rPr dirty="0" sz="2800" spc="-75" b="1">
                <a:solidFill>
                  <a:srgbClr val="52555A"/>
                </a:solidFill>
                <a:latin typeface="Calibri"/>
                <a:cs typeface="Calibri"/>
              </a:rPr>
              <a:t> </a:t>
            </a:r>
            <a:r>
              <a:rPr dirty="0" sz="2800" b="1">
                <a:solidFill>
                  <a:srgbClr val="52555A"/>
                </a:solidFill>
                <a:latin typeface="Calibri"/>
                <a:cs typeface="Calibri"/>
              </a:rPr>
              <a:t>formal</a:t>
            </a:r>
            <a:r>
              <a:rPr dirty="0" sz="2800" spc="-90" b="1">
                <a:solidFill>
                  <a:srgbClr val="52555A"/>
                </a:solidFill>
                <a:latin typeface="Calibri"/>
                <a:cs typeface="Calibri"/>
              </a:rPr>
              <a:t> </a:t>
            </a:r>
            <a:r>
              <a:rPr dirty="0" sz="2800" spc="-20" b="1">
                <a:solidFill>
                  <a:srgbClr val="52555A"/>
                </a:solidFill>
                <a:latin typeface="Calibri"/>
                <a:cs typeface="Calibri"/>
              </a:rPr>
              <a:t>interoperability</a:t>
            </a:r>
            <a:r>
              <a:rPr dirty="0" sz="2800" spc="-50" b="1">
                <a:solidFill>
                  <a:srgbClr val="52555A"/>
                </a:solidFill>
                <a:latin typeface="Calibri"/>
                <a:cs typeface="Calibri"/>
              </a:rPr>
              <a:t> </a:t>
            </a:r>
            <a:r>
              <a:rPr dirty="0" sz="2800" b="1">
                <a:solidFill>
                  <a:srgbClr val="52555A"/>
                </a:solidFill>
                <a:latin typeface="Calibri"/>
                <a:cs typeface="Calibri"/>
              </a:rPr>
              <a:t>between</a:t>
            </a:r>
            <a:r>
              <a:rPr dirty="0" sz="2800" spc="-65" b="1">
                <a:solidFill>
                  <a:srgbClr val="52555A"/>
                </a:solidFill>
                <a:latin typeface="Calibri"/>
                <a:cs typeface="Calibri"/>
              </a:rPr>
              <a:t> </a:t>
            </a:r>
            <a:r>
              <a:rPr dirty="0" sz="2800" spc="-10" b="1">
                <a:solidFill>
                  <a:srgbClr val="52555A"/>
                </a:solidFill>
                <a:latin typeface="Calibri"/>
                <a:cs typeface="Calibri"/>
              </a:rPr>
              <a:t>systems</a:t>
            </a:r>
            <a:endParaRPr sz="2800">
              <a:latin typeface="Calibri"/>
              <a:cs typeface="Calibri"/>
            </a:endParaRPr>
          </a:p>
          <a:p>
            <a:pPr marL="240029" indent="-227329">
              <a:lnSpc>
                <a:spcPct val="100000"/>
              </a:lnSpc>
              <a:spcBef>
                <a:spcPts val="670"/>
              </a:spcBef>
              <a:buFont typeface="Arial MT"/>
              <a:buChar char="•"/>
              <a:tabLst>
                <a:tab pos="240029" algn="l"/>
              </a:tabLst>
            </a:pPr>
            <a:r>
              <a:rPr dirty="0" sz="2800" b="1">
                <a:solidFill>
                  <a:srgbClr val="52555A"/>
                </a:solidFill>
                <a:latin typeface="Calibri"/>
                <a:cs typeface="Calibri"/>
              </a:rPr>
              <a:t>Remember</a:t>
            </a:r>
            <a:r>
              <a:rPr dirty="0" sz="2800" spc="-50" b="1">
                <a:solidFill>
                  <a:srgbClr val="52555A"/>
                </a:solidFill>
                <a:latin typeface="Calibri"/>
                <a:cs typeface="Calibri"/>
              </a:rPr>
              <a:t> </a:t>
            </a:r>
            <a:r>
              <a:rPr dirty="0" sz="2800" b="1">
                <a:solidFill>
                  <a:srgbClr val="52555A"/>
                </a:solidFill>
                <a:latin typeface="Calibri"/>
                <a:cs typeface="Calibri"/>
              </a:rPr>
              <a:t>the</a:t>
            </a:r>
            <a:r>
              <a:rPr dirty="0" sz="2800" spc="-60" b="1">
                <a:solidFill>
                  <a:srgbClr val="52555A"/>
                </a:solidFill>
                <a:latin typeface="Calibri"/>
                <a:cs typeface="Calibri"/>
              </a:rPr>
              <a:t> </a:t>
            </a:r>
            <a:r>
              <a:rPr dirty="0" sz="2800" b="1">
                <a:solidFill>
                  <a:srgbClr val="52555A"/>
                </a:solidFill>
                <a:latin typeface="Calibri"/>
                <a:cs typeface="Calibri"/>
              </a:rPr>
              <a:t>4</a:t>
            </a:r>
            <a:r>
              <a:rPr dirty="0" sz="2800" spc="-60" b="1">
                <a:solidFill>
                  <a:srgbClr val="52555A"/>
                </a:solidFill>
                <a:latin typeface="Calibri"/>
                <a:cs typeface="Calibri"/>
              </a:rPr>
              <a:t> </a:t>
            </a:r>
            <a:r>
              <a:rPr dirty="0" sz="2800" b="1">
                <a:solidFill>
                  <a:srgbClr val="52555A"/>
                </a:solidFill>
                <a:latin typeface="Calibri"/>
                <a:cs typeface="Calibri"/>
              </a:rPr>
              <a:t>S's</a:t>
            </a:r>
            <a:r>
              <a:rPr dirty="0" sz="2800" spc="-70" b="1">
                <a:solidFill>
                  <a:srgbClr val="52555A"/>
                </a:solidFill>
                <a:latin typeface="Calibri"/>
                <a:cs typeface="Calibri"/>
              </a:rPr>
              <a:t> </a:t>
            </a:r>
            <a:r>
              <a:rPr dirty="0" sz="2800" spc="-20" b="1">
                <a:solidFill>
                  <a:srgbClr val="52555A"/>
                </a:solidFill>
                <a:latin typeface="Calibri"/>
                <a:cs typeface="Calibri"/>
              </a:rPr>
              <a:t>(Staff,</a:t>
            </a:r>
            <a:r>
              <a:rPr dirty="0" sz="2800" spc="-60" b="1">
                <a:solidFill>
                  <a:srgbClr val="52555A"/>
                </a:solidFill>
                <a:latin typeface="Calibri"/>
                <a:cs typeface="Calibri"/>
              </a:rPr>
              <a:t> </a:t>
            </a:r>
            <a:r>
              <a:rPr dirty="0" sz="2800" spc="-10" b="1">
                <a:solidFill>
                  <a:srgbClr val="52555A"/>
                </a:solidFill>
                <a:latin typeface="Calibri"/>
                <a:cs typeface="Calibri"/>
              </a:rPr>
              <a:t>Stuff,</a:t>
            </a:r>
            <a:r>
              <a:rPr dirty="0" sz="2800" spc="-70" b="1">
                <a:solidFill>
                  <a:srgbClr val="52555A"/>
                </a:solidFill>
                <a:latin typeface="Calibri"/>
                <a:cs typeface="Calibri"/>
              </a:rPr>
              <a:t> </a:t>
            </a:r>
            <a:r>
              <a:rPr dirty="0" sz="2800" b="1">
                <a:solidFill>
                  <a:srgbClr val="52555A"/>
                </a:solidFill>
                <a:latin typeface="Calibri"/>
                <a:cs typeface="Calibri"/>
              </a:rPr>
              <a:t>Space,</a:t>
            </a:r>
            <a:r>
              <a:rPr dirty="0" sz="2800" spc="-40" b="1">
                <a:solidFill>
                  <a:srgbClr val="52555A"/>
                </a:solidFill>
                <a:latin typeface="Calibri"/>
                <a:cs typeface="Calibri"/>
              </a:rPr>
              <a:t> </a:t>
            </a:r>
            <a:r>
              <a:rPr dirty="0" sz="2800" b="1">
                <a:solidFill>
                  <a:srgbClr val="52555A"/>
                </a:solidFill>
                <a:latin typeface="Calibri"/>
                <a:cs typeface="Calibri"/>
              </a:rPr>
              <a:t>and</a:t>
            </a:r>
            <a:r>
              <a:rPr dirty="0" sz="2800" spc="-70" b="1">
                <a:solidFill>
                  <a:srgbClr val="52555A"/>
                </a:solidFill>
                <a:latin typeface="Calibri"/>
                <a:cs typeface="Calibri"/>
              </a:rPr>
              <a:t> </a:t>
            </a:r>
            <a:r>
              <a:rPr dirty="0" sz="2800" spc="-10" b="1">
                <a:solidFill>
                  <a:srgbClr val="52555A"/>
                </a:solidFill>
                <a:latin typeface="Calibri"/>
                <a:cs typeface="Calibri"/>
              </a:rPr>
              <a:t>Structure</a:t>
            </a:r>
            <a:endParaRPr sz="2800">
              <a:latin typeface="Calibri"/>
              <a:cs typeface="Calibri"/>
            </a:endParaRPr>
          </a:p>
        </p:txBody>
      </p:sp>
      <p:pic>
        <p:nvPicPr>
          <p:cNvPr id="7" name="object 7"/>
          <p:cNvPicPr/>
          <p:nvPr/>
        </p:nvPicPr>
        <p:blipFill>
          <a:blip r:embed="R35339468f22443ea" cstate="print"/>
          <a:stretch>
            <a:fillRect/>
          </a:stretch>
        </p:blipFill>
        <p:spPr>
          <a:xfrm>
            <a:off x="9989984" y="0"/>
            <a:ext cx="2198966" cy="2200624"/>
          </a:xfrm>
          <a:prstGeom prst="rect">
            <a:avLst/>
          </a:prstGeom>
        </p:spPr>
      </p:pic>
      <p:sp>
        <p:nvSpPr>
          <p:cNvPr id="8" name="object 8"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30206</a:t>
            </a:r>
            <a:r>
              <a:rPr dirty="0" spc="-75"/>
              <a:t>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a:t>Thank</a:t>
            </a:r>
            <a:r>
              <a:rPr dirty="0" spc="-90"/>
              <a:t> </a:t>
            </a:r>
            <a:r>
              <a:rPr dirty="0" spc="-25"/>
              <a:t>you</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141959d7a5e94c2d"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916860" y="1862124"/>
            <a:ext cx="4180204" cy="1474470"/>
          </a:xfrm>
          <a:prstGeom prst="rect">
            <a:avLst/>
          </a:prstGeom>
        </p:spPr>
        <p:txBody>
          <a:bodyPr wrap="square" lIns="0" tIns="12065" rIns="0" bIns="0" rtlCol="0" vert="horz">
            <a:spAutoFit/>
          </a:bodyPr>
          <a:lstStyle/>
          <a:p>
            <a:pPr marL="240029" indent="-227329">
              <a:lnSpc>
                <a:spcPct val="100000"/>
              </a:lnSpc>
              <a:spcBef>
                <a:spcPts val="95"/>
              </a:spcBef>
              <a:buFont typeface="Arial MT"/>
              <a:buChar char="•"/>
              <a:tabLst>
                <a:tab pos="240029" algn="l"/>
              </a:tabLst>
            </a:pPr>
            <a:r>
              <a:rPr dirty="0" sz="2800" spc="-10" b="1">
                <a:solidFill>
                  <a:srgbClr val="52555A"/>
                </a:solidFill>
                <a:latin typeface="Calibri"/>
                <a:cs typeface="Calibri"/>
              </a:rPr>
              <a:t>Questions?</a:t>
            </a:r>
            <a:endParaRPr sz="2800">
              <a:latin typeface="Calibri"/>
              <a:cs typeface="Calibri"/>
            </a:endParaRPr>
          </a:p>
          <a:p>
            <a:pPr>
              <a:lnSpc>
                <a:spcPct val="100000"/>
              </a:lnSpc>
              <a:spcBef>
                <a:spcPts val="1275"/>
              </a:spcBef>
              <a:buClr>
                <a:srgbClr val="52555A"/>
              </a:buClr>
              <a:buFont typeface="Arial MT"/>
              <a:buChar char="•"/>
            </a:pPr>
            <a:endParaRPr sz="2800">
              <a:latin typeface="Calibri"/>
              <a:cs typeface="Calibri"/>
            </a:endParaRPr>
          </a:p>
          <a:p>
            <a:pPr marL="240029" indent="-227329">
              <a:lnSpc>
                <a:spcPct val="100000"/>
              </a:lnSpc>
              <a:buFont typeface="Arial MT"/>
              <a:buChar char="•"/>
              <a:tabLst>
                <a:tab pos="240029" algn="l"/>
              </a:tabLst>
            </a:pPr>
            <a:r>
              <a:rPr dirty="0" sz="2800" spc="-10" b="1">
                <a:solidFill>
                  <a:srgbClr val="52555A"/>
                </a:solidFill>
                <a:latin typeface="Calibri"/>
                <a:cs typeface="Calibri"/>
                <a:hlinkClick r:id="rcIda294781db966441e"/>
              </a:rPr>
              <a:t>Mharris13@northwell.edu</a:t>
            </a:r>
            <a:endParaRPr sz="2800">
              <a:latin typeface="Calibri"/>
              <a:cs typeface="Calibri"/>
            </a:endParaRPr>
          </a:p>
        </p:txBody>
      </p:sp>
      <p:sp>
        <p:nvSpPr>
          <p:cNvPr id="7" name="object 7"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75"/>
              <a:t>30207</a:t>
            </a:r>
            <a:r>
              <a:rPr dirty="0" spc="-75"/>
              <a:t>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MCI Level C: Aircraft Incident</a:t>
            </a:r>
          </a:p>
        </p:txBody>
      </p:sp>
      <p:sp>
        <p:nvSpPr>
          <p:cNvPr id="5" name="Subtitle 4"/>
          <p:cNvSpPr>
            <a:spLocks noGrp="1"/>
          </p:cNvSpPr>
          <p:nvPr>
            <p:ph type="subTitle" idx="1"/>
          </p:nvPr>
        </p:nvSpPr>
        <p:spPr/>
        <p:txBody>
          <a:bodyPr/>
          <a:lstStyle/>
          <a:p>
            <a:r>
              <a:rPr lang="en-US" dirty="0"/>
              <a:t>NYC Health + Hospitals/Elmhurst </a:t>
            </a:r>
          </a:p>
        </p:txBody>
      </p:sp>
    </p:spTree>
    <p:extLst>
      <p:ext uri="{BB962C8B-B14F-4D97-AF65-F5344CB8AC3E}">
        <p14:creationId xmlns:p14="http://schemas.microsoft.com/office/powerpoint/2010/main" val="2607902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Incident Overview </a:t>
            </a:r>
          </a:p>
        </p:txBody>
      </p:sp>
    </p:spTree>
    <p:extLst>
      <p:ext uri="{BB962C8B-B14F-4D97-AF65-F5344CB8AC3E}">
        <p14:creationId xmlns:p14="http://schemas.microsoft.com/office/powerpoint/2010/main" val="3887946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19811" y="0"/>
            <a:ext cx="11942445" cy="6504940"/>
            <a:chOff x="19811" y="0"/>
            <a:chExt cx="11942445" cy="6504940"/>
          </a:xfrm>
        </p:grpSpPr>
        <p:pic>
          <p:nvPicPr>
            <p:cNvPr id="3" name="object 3"/>
            <p:cNvPicPr/>
            <p:nvPr/>
          </p:nvPicPr>
          <p:blipFill>
            <a:blip r:embed="R01cc390e9b2c4d9e" cstate="print"/>
            <a:stretch>
              <a:fillRect/>
            </a:stretch>
          </p:blipFill>
          <p:spPr>
            <a:xfrm>
              <a:off x="19811" y="4437888"/>
              <a:ext cx="7737347" cy="2058923"/>
            </a:xfrm>
            <a:prstGeom prst="rect">
              <a:avLst/>
            </a:prstGeom>
          </p:spPr>
        </p:pic>
        <p:pic>
          <p:nvPicPr>
            <p:cNvPr id="4" name="object 4"/>
            <p:cNvPicPr/>
            <p:nvPr/>
          </p:nvPicPr>
          <p:blipFill>
            <a:blip r:embed="R221a763fcc684382" cstate="print"/>
            <a:stretch>
              <a:fillRect/>
            </a:stretch>
          </p:blipFill>
          <p:spPr>
            <a:xfrm>
              <a:off x="21336" y="64007"/>
              <a:ext cx="4620767" cy="4104130"/>
            </a:xfrm>
            <a:prstGeom prst="rect">
              <a:avLst/>
            </a:prstGeom>
          </p:spPr>
        </p:pic>
        <p:pic>
          <p:nvPicPr>
            <p:cNvPr id="5" name="object 5" descr=""/>
            <p:cNvPicPr/>
            <p:nvPr/>
          </p:nvPicPr>
          <p:blipFill>
            <a:blip r:embed="R886d8108ecb54505" cstate="print"/>
            <a:stretch>
              <a:fillRect/>
            </a:stretch>
          </p:blipFill>
          <p:spPr>
            <a:xfrm>
              <a:off x="7967471" y="2005583"/>
              <a:ext cx="3919727" cy="4498847"/>
            </a:xfrm>
            <a:prstGeom prst="rect">
              <a:avLst/>
            </a:prstGeom>
          </p:spPr>
        </p:pic>
        <p:pic>
          <p:nvPicPr>
            <p:cNvPr id="6" name="object 6"/>
            <p:cNvPicPr/>
            <p:nvPr/>
          </p:nvPicPr>
          <p:blipFill>
            <a:blip r:embed="R25fcb451d7654708" cstate="print"/>
            <a:stretch>
              <a:fillRect/>
            </a:stretch>
          </p:blipFill>
          <p:spPr>
            <a:xfrm>
              <a:off x="4757927" y="0"/>
              <a:ext cx="7203947" cy="2081783"/>
            </a:xfrm>
            <a:prstGeom prst="rect">
              <a:avLst/>
            </a:prstGeom>
          </p:spPr>
        </p:pic>
        <p:pic>
          <p:nvPicPr>
            <p:cNvPr id="7" name="object 7"/>
            <p:cNvPicPr/>
            <p:nvPr/>
          </p:nvPicPr>
          <p:blipFill>
            <a:blip r:embed="R05cb18e97c6f4667" cstate="print"/>
            <a:stretch>
              <a:fillRect/>
            </a:stretch>
          </p:blipFill>
          <p:spPr>
            <a:xfrm>
              <a:off x="4619244" y="2080260"/>
              <a:ext cx="3368039" cy="2316479"/>
            </a:xfrm>
            <a:prstGeom prst="rect">
              <a:avLst/>
            </a:prstGeom>
          </p:spPr>
        </p:pic>
      </p:grpSp>
      <p:sp>
        <p:nvSpPr>
          <p:cNvPr id="8" name="object 8"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3006</a:t>
            </a:r>
            <a:endParaRPr sz="9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78D6F-693D-49E5-8BA4-213F5C1DD244}"/>
              </a:ext>
            </a:extLst>
          </p:cNvPr>
          <p:cNvSpPr>
            <a:spLocks noGrp="1"/>
          </p:cNvSpPr>
          <p:nvPr>
            <p:ph type="title"/>
          </p:nvPr>
        </p:nvSpPr>
        <p:spPr/>
        <p:txBody>
          <a:bodyPr>
            <a:normAutofit/>
          </a:bodyPr>
          <a:lstStyle/>
          <a:p>
            <a:r>
              <a:rPr lang="en-US" dirty="0"/>
              <a:t>Incident Summary</a:t>
            </a:r>
            <a:br>
              <a:rPr lang="en-US" dirty="0"/>
            </a:br>
            <a:r>
              <a:rPr lang="en-US" sz="2400" dirty="0">
                <a:solidFill>
                  <a:srgbClr val="172E77"/>
                </a:solidFill>
              </a:rPr>
              <a:t>Sunday, March 22</a:t>
            </a:r>
          </a:p>
        </p:txBody>
      </p:sp>
      <p:sp>
        <p:nvSpPr>
          <p:cNvPr id="3" name="Content Placeholder 2">
            <a:extLst>
              <a:ext uri="{FF2B5EF4-FFF2-40B4-BE49-F238E27FC236}">
                <a16:creationId xmlns:a16="http://schemas.microsoft.com/office/drawing/2014/main" id="{5568BA3B-B1BE-4C84-A0BA-D3833075810E}"/>
              </a:ext>
            </a:extLst>
          </p:cNvPr>
          <p:cNvSpPr>
            <a:spLocks noGrp="1"/>
          </p:cNvSpPr>
          <p:nvPr>
            <p:ph idx="1"/>
          </p:nvPr>
        </p:nvSpPr>
        <p:spPr>
          <a:xfrm>
            <a:off x="371062" y="2438401"/>
            <a:ext cx="5490849" cy="3730754"/>
          </a:xfrm>
        </p:spPr>
        <p:txBody>
          <a:bodyPr>
            <a:normAutofit fontScale="92500"/>
          </a:bodyPr>
          <a:lstStyle/>
          <a:p>
            <a:pPr marL="0" indent="0">
              <a:buNone/>
            </a:pPr>
            <a:r>
              <a:rPr lang="en-US" dirty="0"/>
              <a:t>Arriving Air Canada Jet crashed into Port Authority aircraft rescue and firefighting vehicle on way to respond to another incident.</a:t>
            </a:r>
          </a:p>
          <a:p>
            <a:endParaRPr lang="en-US" dirty="0"/>
          </a:p>
        </p:txBody>
      </p:sp>
      <p:pic>
        <p:nvPicPr>
          <p:cNvPr id="5" name="Picture 4">
            <a:extLst>
              <a:ext uri="{FF2B5EF4-FFF2-40B4-BE49-F238E27FC236}">
                <a16:creationId xmlns:a16="http://schemas.microsoft.com/office/drawing/2014/main" id="{7DE6F689-4129-4FEF-91AE-7A9A006DDB84}"/>
              </a:ext>
            </a:extLst>
          </p:cNvPr>
          <p:cNvPicPr/>
          <p:nvPr/>
        </p:nvPicPr>
        <p:blipFill>
          <a:blip r:embed="Rd5a0d0648b634064"/>
          <a:stretch>
            <a:fillRect/>
          </a:stretch>
        </p:blipFill>
        <p:spPr>
          <a:xfrm>
            <a:off x="6096000" y="414530"/>
            <a:ext cx="5947454" cy="6042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47B2EC76-F1B9-4089-934D-B1AA21F2C01A}"/>
              </a:ext>
            </a:extLst>
          </p:cNvPr>
          <p:cNvSpPr txBox="1"/>
          <p:nvPr/>
        </p:nvSpPr>
        <p:spPr>
          <a:xfrm>
            <a:off x="10444480" y="6128588"/>
            <a:ext cx="1747520" cy="328294"/>
          </a:xfrm>
          <a:prstGeom prst="rect">
            <a:avLst/>
          </a:prstGeom>
          <a:noFill/>
        </p:spPr>
        <p:txBody>
          <a:bodyPr wrap="square" rtlCol="0">
            <a:spAutoFit/>
          </a:bodyPr>
          <a:lstStyle/>
          <a:p>
            <a:r>
              <a:rPr lang="en-US" sz="1333" dirty="0"/>
              <a:t>The New York Times</a:t>
            </a:r>
          </a:p>
        </p:txBody>
      </p:sp>
    </p:spTree>
    <p:extLst>
      <p:ext uri="{BB962C8B-B14F-4D97-AF65-F5344CB8AC3E}">
        <p14:creationId xmlns:p14="http://schemas.microsoft.com/office/powerpoint/2010/main" val="2789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A75B7-4BEA-4FA2-BCAE-D937BADF6A1C}"/>
              </a:ext>
            </a:extLst>
          </p:cNvPr>
          <p:cNvPicPr>
            <a:picLocks noChangeAspect="1"/>
          </p:cNvPicPr>
          <p:nvPr/>
        </p:nvPicPr>
        <p:blipFill rotWithShape="1">
          <a:blip r:embed="Re28e14df6f7748de"/>
          <a:srcRect l="2624" r="1615" b="3809"/>
          <a:stretch/>
        </p:blipFill>
        <p:spPr>
          <a:xfrm>
            <a:off x="162560" y="990321"/>
            <a:ext cx="11866880" cy="5644158"/>
          </a:xfrm>
          <a:prstGeom prst="rect">
            <a:avLst/>
          </a:prstGeom>
        </p:spPr>
      </p:pic>
    </p:spTree>
    <p:extLst>
      <p:ext uri="{BB962C8B-B14F-4D97-AF65-F5344CB8AC3E}">
        <p14:creationId xmlns:p14="http://schemas.microsoft.com/office/powerpoint/2010/main" val="273409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F4EC-2803-404F-B107-5690B8B76E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92CF84-F5D9-468E-82BF-DBC0153107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79309E-10D3-4EC7-BA79-EA84A5EB19B8}"/>
              </a:ext>
            </a:extLst>
          </p:cNvPr>
          <p:cNvPicPr>
            <a:picLocks noChangeAspect="1"/>
          </p:cNvPicPr>
          <p:nvPr/>
        </p:nvPicPr>
        <p:blipFill>
          <a:blip r:embed="R0c49031058324d4f"/>
          <a:stretch>
            <a:fillRect/>
          </a:stretch>
        </p:blipFill>
        <p:spPr>
          <a:xfrm>
            <a:off x="-249021" y="-1"/>
            <a:ext cx="12651028" cy="6900561"/>
          </a:xfrm>
          <a:prstGeom prst="rect">
            <a:avLst/>
          </a:prstGeom>
        </p:spPr>
      </p:pic>
    </p:spTree>
    <p:extLst>
      <p:ext uri="{BB962C8B-B14F-4D97-AF65-F5344CB8AC3E}">
        <p14:creationId xmlns:p14="http://schemas.microsoft.com/office/powerpoint/2010/main" val="4182213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F4EC-2803-404F-B107-5690B8B76E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92CF84-F5D9-468E-82BF-DBC0153107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79309E-10D3-4EC7-BA79-EA84A5EB19B8}"/>
              </a:ext>
            </a:extLst>
          </p:cNvPr>
          <p:cNvPicPr>
            <a:picLocks noChangeAspect="1"/>
          </p:cNvPicPr>
          <p:nvPr/>
        </p:nvPicPr>
        <p:blipFill>
          <a:blip r:embed="R30a79b0180ce450b"/>
          <a:stretch>
            <a:fillRect/>
          </a:stretch>
        </p:blipFill>
        <p:spPr>
          <a:xfrm>
            <a:off x="-249021" y="-1"/>
            <a:ext cx="12651028" cy="6900561"/>
          </a:xfrm>
          <a:prstGeom prst="rect">
            <a:avLst/>
          </a:prstGeom>
        </p:spPr>
      </p:pic>
      <p:sp>
        <p:nvSpPr>
          <p:cNvPr id="6" name="TextBox 5">
            <a:extLst>
              <a:ext uri="{FF2B5EF4-FFF2-40B4-BE49-F238E27FC236}">
                <a16:creationId xmlns:a16="http://schemas.microsoft.com/office/drawing/2014/main" id="{20FED836-FFA1-4D6B-8582-BB23652E37BD}"/>
              </a:ext>
            </a:extLst>
          </p:cNvPr>
          <p:cNvSpPr txBox="1"/>
          <p:nvPr/>
        </p:nvSpPr>
        <p:spPr>
          <a:xfrm>
            <a:off x="2378252" y="5329177"/>
            <a:ext cx="1162305" cy="410369"/>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solidFill>
                  <a:schemeClr val="accent2"/>
                </a:solidFill>
              </a:rPr>
              <a:t>1 Orange</a:t>
            </a:r>
          </a:p>
        </p:txBody>
      </p:sp>
      <p:sp>
        <p:nvSpPr>
          <p:cNvPr id="7" name="TextBox 6">
            <a:extLst>
              <a:ext uri="{FF2B5EF4-FFF2-40B4-BE49-F238E27FC236}">
                <a16:creationId xmlns:a16="http://schemas.microsoft.com/office/drawing/2014/main" id="{01835F98-E849-41A6-A862-2A25D6505615}"/>
              </a:ext>
            </a:extLst>
          </p:cNvPr>
          <p:cNvSpPr txBox="1"/>
          <p:nvPr/>
        </p:nvSpPr>
        <p:spPr>
          <a:xfrm>
            <a:off x="6334961" y="1265949"/>
            <a:ext cx="1702005" cy="913070"/>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t>Total: 79 pt.</a:t>
            </a:r>
          </a:p>
          <a:p>
            <a:pPr algn="ctr"/>
            <a:r>
              <a:rPr lang="en-US" sz="1866" b="1" dirty="0"/>
              <a:t>41 transferred</a:t>
            </a:r>
          </a:p>
          <a:p>
            <a:pPr algn="ctr"/>
            <a:r>
              <a:rPr lang="en-US" sz="1400" b="1" dirty="0"/>
              <a:t>2 Black</a:t>
            </a:r>
          </a:p>
        </p:txBody>
      </p:sp>
      <p:sp>
        <p:nvSpPr>
          <p:cNvPr id="8" name="TextBox 7">
            <a:extLst>
              <a:ext uri="{FF2B5EF4-FFF2-40B4-BE49-F238E27FC236}">
                <a16:creationId xmlns:a16="http://schemas.microsoft.com/office/drawing/2014/main" id="{3F1F95F2-FC93-477F-8D5D-C82F159A5B38}"/>
              </a:ext>
            </a:extLst>
          </p:cNvPr>
          <p:cNvSpPr txBox="1"/>
          <p:nvPr/>
        </p:nvSpPr>
        <p:spPr>
          <a:xfrm>
            <a:off x="7851646" y="2912128"/>
            <a:ext cx="799796" cy="410369"/>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solidFill>
                  <a:srgbClr val="FF0000"/>
                </a:solidFill>
              </a:rPr>
              <a:t>4 Red </a:t>
            </a:r>
          </a:p>
        </p:txBody>
      </p:sp>
      <p:sp>
        <p:nvSpPr>
          <p:cNvPr id="9" name="TextBox 8">
            <a:extLst>
              <a:ext uri="{FF2B5EF4-FFF2-40B4-BE49-F238E27FC236}">
                <a16:creationId xmlns:a16="http://schemas.microsoft.com/office/drawing/2014/main" id="{99B47FD9-9B60-4F12-B104-5FE44039A22D}"/>
              </a:ext>
            </a:extLst>
          </p:cNvPr>
          <p:cNvSpPr txBox="1"/>
          <p:nvPr/>
        </p:nvSpPr>
        <p:spPr>
          <a:xfrm>
            <a:off x="3834789" y="1223246"/>
            <a:ext cx="1305357" cy="410369"/>
          </a:xfrm>
          <a:prstGeom prst="rect">
            <a:avLst/>
          </a:prstGeom>
          <a:solidFill>
            <a:schemeClr val="bg2"/>
          </a:solidFill>
          <a:ln>
            <a:solidFill>
              <a:schemeClr val="bg2">
                <a:lumMod val="75000"/>
              </a:schemeClr>
            </a:solidFill>
          </a:ln>
        </p:spPr>
        <p:txBody>
          <a:bodyPr wrap="square" rtlCol="0">
            <a:spAutoFit/>
          </a:bodyPr>
          <a:lstStyle/>
          <a:p>
            <a:pPr algn="ctr"/>
            <a:r>
              <a:rPr lang="en-US" sz="1866" b="1" i="1" dirty="0"/>
              <a:t>0 received</a:t>
            </a:r>
          </a:p>
        </p:txBody>
      </p:sp>
      <p:sp>
        <p:nvSpPr>
          <p:cNvPr id="10" name="TextBox 9">
            <a:extLst>
              <a:ext uri="{FF2B5EF4-FFF2-40B4-BE49-F238E27FC236}">
                <a16:creationId xmlns:a16="http://schemas.microsoft.com/office/drawing/2014/main" id="{C068A334-6794-48B4-8CE6-417E411DCB7F}"/>
              </a:ext>
            </a:extLst>
          </p:cNvPr>
          <p:cNvSpPr txBox="1"/>
          <p:nvPr/>
        </p:nvSpPr>
        <p:spPr>
          <a:xfrm>
            <a:off x="6076492" y="4255262"/>
            <a:ext cx="1521560" cy="913070"/>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solidFill>
                  <a:srgbClr val="FFFF00"/>
                </a:solidFill>
              </a:rPr>
              <a:t>4 Yellow</a:t>
            </a:r>
          </a:p>
          <a:p>
            <a:pPr algn="ctr"/>
            <a:r>
              <a:rPr lang="en-US" sz="1866" b="1" dirty="0">
                <a:solidFill>
                  <a:srgbClr val="00B050"/>
                </a:solidFill>
              </a:rPr>
              <a:t>22 Green</a:t>
            </a:r>
          </a:p>
          <a:p>
            <a:pPr algn="ctr"/>
            <a:r>
              <a:rPr lang="en-US" sz="1400" b="1" dirty="0"/>
              <a:t>3 Family/Friends</a:t>
            </a:r>
          </a:p>
        </p:txBody>
      </p:sp>
      <p:sp>
        <p:nvSpPr>
          <p:cNvPr id="11" name="TextBox 10">
            <a:extLst>
              <a:ext uri="{FF2B5EF4-FFF2-40B4-BE49-F238E27FC236}">
                <a16:creationId xmlns:a16="http://schemas.microsoft.com/office/drawing/2014/main" id="{BE642ABA-70DE-4834-BC99-3828B926EA25}"/>
              </a:ext>
            </a:extLst>
          </p:cNvPr>
          <p:cNvSpPr txBox="1"/>
          <p:nvPr/>
        </p:nvSpPr>
        <p:spPr>
          <a:xfrm>
            <a:off x="8240164" y="6041578"/>
            <a:ext cx="1016001" cy="410369"/>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solidFill>
                  <a:srgbClr val="00B050"/>
                </a:solidFill>
              </a:rPr>
              <a:t>1 Green </a:t>
            </a:r>
          </a:p>
        </p:txBody>
      </p:sp>
      <p:sp>
        <p:nvSpPr>
          <p:cNvPr id="12" name="TextBox 11">
            <a:extLst>
              <a:ext uri="{FF2B5EF4-FFF2-40B4-BE49-F238E27FC236}">
                <a16:creationId xmlns:a16="http://schemas.microsoft.com/office/drawing/2014/main" id="{3E3413A9-FB3F-4F3F-9864-60735CB7DBE6}"/>
              </a:ext>
            </a:extLst>
          </p:cNvPr>
          <p:cNvSpPr txBox="1"/>
          <p:nvPr/>
        </p:nvSpPr>
        <p:spPr>
          <a:xfrm>
            <a:off x="10691864" y="4992281"/>
            <a:ext cx="1424025" cy="709318"/>
          </a:xfrm>
          <a:prstGeom prst="rect">
            <a:avLst/>
          </a:prstGeom>
          <a:solidFill>
            <a:schemeClr val="bg2"/>
          </a:solidFill>
          <a:ln>
            <a:solidFill>
              <a:schemeClr val="bg2">
                <a:lumMod val="75000"/>
              </a:schemeClr>
            </a:solidFill>
          </a:ln>
        </p:spPr>
        <p:txBody>
          <a:bodyPr wrap="square" rtlCol="0">
            <a:spAutoFit/>
          </a:bodyPr>
          <a:lstStyle/>
          <a:p>
            <a:pPr algn="ctr"/>
            <a:r>
              <a:rPr lang="en-US" sz="1866" b="1" dirty="0">
                <a:solidFill>
                  <a:schemeClr val="accent2"/>
                </a:solidFill>
              </a:rPr>
              <a:t>3 Orange</a:t>
            </a:r>
          </a:p>
          <a:p>
            <a:pPr algn="ctr"/>
            <a:r>
              <a:rPr lang="en-US" sz="1866" b="1" dirty="0">
                <a:solidFill>
                  <a:srgbClr val="00B050"/>
                </a:solidFill>
              </a:rPr>
              <a:t>3 Green</a:t>
            </a:r>
          </a:p>
        </p:txBody>
      </p:sp>
      <p:sp>
        <p:nvSpPr>
          <p:cNvPr id="13" name="TextBox 12">
            <a:extLst>
              <a:ext uri="{FF2B5EF4-FFF2-40B4-BE49-F238E27FC236}">
                <a16:creationId xmlns:a16="http://schemas.microsoft.com/office/drawing/2014/main" id="{B858B381-5C27-4ABE-A1B6-8AD47B6B0DDF}"/>
              </a:ext>
            </a:extLst>
          </p:cNvPr>
          <p:cNvSpPr txBox="1"/>
          <p:nvPr/>
        </p:nvSpPr>
        <p:spPr>
          <a:xfrm>
            <a:off x="8369541" y="4930528"/>
            <a:ext cx="1305357" cy="410369"/>
          </a:xfrm>
          <a:prstGeom prst="rect">
            <a:avLst/>
          </a:prstGeom>
          <a:solidFill>
            <a:schemeClr val="bg2"/>
          </a:solidFill>
          <a:ln>
            <a:solidFill>
              <a:schemeClr val="bg2">
                <a:lumMod val="75000"/>
              </a:schemeClr>
            </a:solidFill>
          </a:ln>
        </p:spPr>
        <p:txBody>
          <a:bodyPr wrap="square" rtlCol="0">
            <a:spAutoFit/>
          </a:bodyPr>
          <a:lstStyle/>
          <a:p>
            <a:pPr algn="ctr"/>
            <a:r>
              <a:rPr lang="en-US" sz="1866" b="1" i="1" dirty="0"/>
              <a:t>0 received</a:t>
            </a:r>
          </a:p>
        </p:txBody>
      </p:sp>
      <p:sp>
        <p:nvSpPr>
          <p:cNvPr id="14" name="TextBox 13">
            <a:extLst>
              <a:ext uri="{FF2B5EF4-FFF2-40B4-BE49-F238E27FC236}">
                <a16:creationId xmlns:a16="http://schemas.microsoft.com/office/drawing/2014/main" id="{F9A84760-0FF3-444E-8D52-F68531D80A77}"/>
              </a:ext>
            </a:extLst>
          </p:cNvPr>
          <p:cNvSpPr txBox="1"/>
          <p:nvPr/>
        </p:nvSpPr>
        <p:spPr>
          <a:xfrm>
            <a:off x="1287474" y="58065"/>
            <a:ext cx="9578034" cy="697626"/>
          </a:xfrm>
          <a:prstGeom prst="rect">
            <a:avLst/>
          </a:prstGeom>
          <a:solidFill>
            <a:srgbClr val="FFFFFF"/>
          </a:solidFill>
        </p:spPr>
        <p:txBody>
          <a:bodyPr wrap="square" rtlCol="0">
            <a:spAutoFit/>
          </a:bodyPr>
          <a:lstStyle/>
          <a:p>
            <a:pPr algn="ctr"/>
            <a:r>
              <a:rPr lang="en-US" sz="3733" dirty="0">
                <a:latin typeface="Arial" panose="020B0604020202020204" pitchFamily="34" charset="0"/>
                <a:cs typeface="Arial" panose="020B0604020202020204" pitchFamily="34" charset="0"/>
              </a:rPr>
              <a:t>FDNY Patient Transfers</a:t>
            </a:r>
          </a:p>
        </p:txBody>
      </p:sp>
    </p:spTree>
    <p:extLst>
      <p:ext uri="{BB962C8B-B14F-4D97-AF65-F5344CB8AC3E}">
        <p14:creationId xmlns:p14="http://schemas.microsoft.com/office/powerpoint/2010/main" val="60329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Elmhurst Response </a:t>
            </a:r>
          </a:p>
        </p:txBody>
      </p:sp>
    </p:spTree>
    <p:extLst>
      <p:ext uri="{BB962C8B-B14F-4D97-AF65-F5344CB8AC3E}">
        <p14:creationId xmlns:p14="http://schemas.microsoft.com/office/powerpoint/2010/main" val="2133282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78D6F-693D-49E5-8BA4-213F5C1DD244}"/>
              </a:ext>
            </a:extLst>
          </p:cNvPr>
          <p:cNvSpPr>
            <a:spLocks noGrp="1"/>
          </p:cNvSpPr>
          <p:nvPr>
            <p:ph type="title"/>
          </p:nvPr>
        </p:nvSpPr>
        <p:spPr/>
        <p:txBody>
          <a:bodyPr/>
          <a:lstStyle/>
          <a:p>
            <a:r>
              <a:rPr lang="en-US" dirty="0"/>
              <a:t>Approx. Patient Arrival Times – 27 Total </a:t>
            </a:r>
          </a:p>
        </p:txBody>
      </p:sp>
      <p:graphicFrame>
        <p:nvGraphicFramePr>
          <p:cNvPr id="8" name="Table 7">
            <a:extLst>
              <a:ext uri="{FF2B5EF4-FFF2-40B4-BE49-F238E27FC236}">
                <a16:creationId xmlns:a16="http://schemas.microsoft.com/office/drawing/2014/main" id="{C13998AA-D0FE-4E3B-8658-39826F9F8664}"/>
              </a:ext>
            </a:extLst>
          </p:cNvPr>
          <p:cNvGraphicFramePr>
            <a:graphicFrameLocks noGrp="1"/>
          </p:cNvGraphicFramePr>
          <p:nvPr>
            <p:extLst>
              <p:ext uri="{D42A27DB-BD31-4B8C-83A1-F6EECF244321}">
                <p14:modId xmlns:p14="http://schemas.microsoft.com/office/powerpoint/2010/main" val="1297307447"/>
              </p:ext>
            </p:extLst>
          </p:nvPr>
        </p:nvGraphicFramePr>
        <p:xfrm>
          <a:off x="960120" y="2324280"/>
          <a:ext cx="10271760" cy="3820160"/>
        </p:xfrm>
        <a:graphic>
          <a:graphicData uri="http://schemas.openxmlformats.org/drawingml/2006/table">
            <a:tbl>
              <a:tblPr firstRow="1" bandRow="1">
                <a:tableStyleId>{5C22544A-7EE6-4342-B048-85BDC9FD1C3A}</a:tableStyleId>
              </a:tblPr>
              <a:tblGrid>
                <a:gridCol w="1703730">
                  <a:extLst>
                    <a:ext uri="{9D8B030D-6E8A-4147-A177-3AD203B41FA5}">
                      <a16:colId xmlns:a16="http://schemas.microsoft.com/office/drawing/2014/main" val="2451452096"/>
                    </a:ext>
                  </a:extLst>
                </a:gridCol>
                <a:gridCol w="3944504">
                  <a:extLst>
                    <a:ext uri="{9D8B030D-6E8A-4147-A177-3AD203B41FA5}">
                      <a16:colId xmlns:a16="http://schemas.microsoft.com/office/drawing/2014/main" val="3837269554"/>
                    </a:ext>
                  </a:extLst>
                </a:gridCol>
                <a:gridCol w="4623525">
                  <a:extLst>
                    <a:ext uri="{9D8B030D-6E8A-4147-A177-3AD203B41FA5}">
                      <a16:colId xmlns:a16="http://schemas.microsoft.com/office/drawing/2014/main" val="4224420199"/>
                    </a:ext>
                  </a:extLst>
                </a:gridCol>
              </a:tblGrid>
              <a:tr h="494453">
                <a:tc>
                  <a:txBody>
                    <a:bodyPr/>
                    <a:lstStyle/>
                    <a:p>
                      <a:r>
                        <a:rPr lang="en-US" dirty="0"/>
                        <a:t>Arrival</a:t>
                      </a:r>
                    </a:p>
                  </a:txBody>
                  <a:tcPr/>
                </a:tc>
                <a:tc>
                  <a:txBody>
                    <a:bodyPr/>
                    <a:lstStyle/>
                    <a:p>
                      <a:r>
                        <a:rPr lang="en-US" dirty="0"/>
                        <a:t>Patient(s)</a:t>
                      </a:r>
                    </a:p>
                  </a:txBody>
                  <a:tcPr/>
                </a:tc>
                <a:tc>
                  <a:txBody>
                    <a:bodyPr/>
                    <a:lstStyle/>
                    <a:p>
                      <a:r>
                        <a:rPr lang="en-US" dirty="0"/>
                        <a:t>Elapsed Time </a:t>
                      </a:r>
                    </a:p>
                  </a:txBody>
                  <a:tcPr/>
                </a:tc>
                <a:extLst>
                  <a:ext uri="{0D108BD9-81ED-4DB2-BD59-A6C34878D82A}">
                    <a16:rowId xmlns:a16="http://schemas.microsoft.com/office/drawing/2014/main" val="2001449246"/>
                  </a:ext>
                </a:extLst>
              </a:tr>
              <a:tr h="494453">
                <a:tc>
                  <a:txBody>
                    <a:bodyPr/>
                    <a:lstStyle/>
                    <a:p>
                      <a:r>
                        <a:rPr lang="en-US" dirty="0"/>
                        <a:t>00:50</a:t>
                      </a:r>
                    </a:p>
                  </a:txBody>
                  <a:tcPr/>
                </a:tc>
                <a:tc>
                  <a:txBody>
                    <a:bodyPr/>
                    <a:lstStyle/>
                    <a:p>
                      <a:r>
                        <a:rPr lang="en-US" dirty="0"/>
                        <a:t>Patient 1</a:t>
                      </a:r>
                    </a:p>
                  </a:txBody>
                  <a:tcPr/>
                </a:tc>
                <a:tc>
                  <a:txBody>
                    <a:bodyPr/>
                    <a:lstStyle/>
                    <a:p>
                      <a:r>
                        <a:rPr lang="en-US" sz="2400" b="1" kern="1200" dirty="0">
                          <a:solidFill>
                            <a:schemeClr val="dk1"/>
                          </a:solidFill>
                          <a:effectLst/>
                          <a:latin typeface="+mn-lt"/>
                          <a:ea typeface="+mn-ea"/>
                          <a:cs typeface="+mn-cs"/>
                        </a:rPr>
                        <a:t>70 mins</a:t>
                      </a:r>
                      <a:r>
                        <a:rPr lang="en-US" dirty="0"/>
                        <a:t> (1h 10m)</a:t>
                      </a:r>
                    </a:p>
                  </a:txBody>
                  <a:tcPr/>
                </a:tc>
                <a:extLst>
                  <a:ext uri="{0D108BD9-81ED-4DB2-BD59-A6C34878D82A}">
                    <a16:rowId xmlns:a16="http://schemas.microsoft.com/office/drawing/2014/main" val="176136885"/>
                  </a:ext>
                </a:extLst>
              </a:tr>
              <a:tr h="494453">
                <a:tc>
                  <a:txBody>
                    <a:bodyPr/>
                    <a:lstStyle/>
                    <a:p>
                      <a:r>
                        <a:rPr lang="en-US" dirty="0"/>
                        <a:t>00:55</a:t>
                      </a:r>
                    </a:p>
                  </a:txBody>
                  <a:tcPr/>
                </a:tc>
                <a:tc>
                  <a:txBody>
                    <a:bodyPr/>
                    <a:lstStyle/>
                    <a:p>
                      <a:r>
                        <a:rPr lang="en-US" dirty="0"/>
                        <a:t>Patient 2</a:t>
                      </a:r>
                    </a:p>
                  </a:txBody>
                  <a:tcPr/>
                </a:tc>
                <a:tc>
                  <a:txBody>
                    <a:bodyPr/>
                    <a:lstStyle/>
                    <a:p>
                      <a:r>
                        <a:rPr lang="en-US" sz="2400" b="1" kern="1200" dirty="0">
                          <a:solidFill>
                            <a:schemeClr val="dk1"/>
                          </a:solidFill>
                          <a:effectLst/>
                          <a:latin typeface="+mn-lt"/>
                          <a:ea typeface="+mn-ea"/>
                          <a:cs typeface="+mn-cs"/>
                        </a:rPr>
                        <a:t>75 mins</a:t>
                      </a:r>
                      <a:r>
                        <a:rPr lang="en-US" dirty="0"/>
                        <a:t> (1h 15m)</a:t>
                      </a:r>
                    </a:p>
                  </a:txBody>
                  <a:tcPr/>
                </a:tc>
                <a:extLst>
                  <a:ext uri="{0D108BD9-81ED-4DB2-BD59-A6C34878D82A}">
                    <a16:rowId xmlns:a16="http://schemas.microsoft.com/office/drawing/2014/main" val="1858799089"/>
                  </a:ext>
                </a:extLst>
              </a:tr>
              <a:tr h="494453">
                <a:tc>
                  <a:txBody>
                    <a:bodyPr/>
                    <a:lstStyle/>
                    <a:p>
                      <a:r>
                        <a:rPr lang="en-US" dirty="0"/>
                        <a:t>01:10</a:t>
                      </a:r>
                    </a:p>
                  </a:txBody>
                  <a:tcPr/>
                </a:tc>
                <a:tc>
                  <a:txBody>
                    <a:bodyPr/>
                    <a:lstStyle/>
                    <a:p>
                      <a:r>
                        <a:rPr lang="en-US" dirty="0"/>
                        <a:t>Patient 3</a:t>
                      </a:r>
                    </a:p>
                  </a:txBody>
                  <a:tcPr/>
                </a:tc>
                <a:tc>
                  <a:txBody>
                    <a:bodyPr/>
                    <a:lstStyle/>
                    <a:p>
                      <a:r>
                        <a:rPr lang="en-US" sz="2400" b="1" kern="1200" dirty="0">
                          <a:solidFill>
                            <a:schemeClr val="dk1"/>
                          </a:solidFill>
                          <a:effectLst/>
                          <a:latin typeface="+mn-lt"/>
                          <a:ea typeface="+mn-ea"/>
                          <a:cs typeface="+mn-cs"/>
                        </a:rPr>
                        <a:t>90 mins</a:t>
                      </a:r>
                      <a:r>
                        <a:rPr lang="en-US" sz="2400" kern="1200" dirty="0">
                          <a:solidFill>
                            <a:schemeClr val="dk1"/>
                          </a:solidFill>
                          <a:effectLst/>
                          <a:latin typeface="+mn-lt"/>
                          <a:ea typeface="+mn-ea"/>
                          <a:cs typeface="+mn-cs"/>
                        </a:rPr>
                        <a:t> (1h 30m)</a:t>
                      </a:r>
                      <a:endParaRPr lang="en-US" dirty="0"/>
                    </a:p>
                  </a:txBody>
                  <a:tcPr/>
                </a:tc>
                <a:extLst>
                  <a:ext uri="{0D108BD9-81ED-4DB2-BD59-A6C34878D82A}">
                    <a16:rowId xmlns:a16="http://schemas.microsoft.com/office/drawing/2014/main" val="1120746995"/>
                  </a:ext>
                </a:extLst>
              </a:tr>
              <a:tr h="494453">
                <a:tc>
                  <a:txBody>
                    <a:bodyPr/>
                    <a:lstStyle/>
                    <a:p>
                      <a:r>
                        <a:rPr lang="en-US" dirty="0"/>
                        <a:t>01:55</a:t>
                      </a:r>
                    </a:p>
                  </a:txBody>
                  <a:tcPr/>
                </a:tc>
                <a:tc>
                  <a:txBody>
                    <a:bodyPr/>
                    <a:lstStyle/>
                    <a:p>
                      <a:r>
                        <a:rPr lang="en-US" dirty="0"/>
                        <a:t>Patients 4 &amp; 5</a:t>
                      </a:r>
                    </a:p>
                  </a:txBody>
                  <a:tcPr/>
                </a:tc>
                <a:tc>
                  <a:txBody>
                    <a:bodyPr/>
                    <a:lstStyle/>
                    <a:p>
                      <a:r>
                        <a:rPr lang="en-US" sz="2400" b="1" kern="1200" dirty="0">
                          <a:solidFill>
                            <a:schemeClr val="dk1"/>
                          </a:solidFill>
                          <a:effectLst/>
                          <a:latin typeface="+mn-lt"/>
                          <a:ea typeface="+mn-ea"/>
                          <a:cs typeface="+mn-cs"/>
                        </a:rPr>
                        <a:t>135 mins</a:t>
                      </a:r>
                      <a:r>
                        <a:rPr lang="en-US" dirty="0"/>
                        <a:t> (2h 15m)</a:t>
                      </a:r>
                    </a:p>
                  </a:txBody>
                  <a:tcPr/>
                </a:tc>
                <a:extLst>
                  <a:ext uri="{0D108BD9-81ED-4DB2-BD59-A6C34878D82A}">
                    <a16:rowId xmlns:a16="http://schemas.microsoft.com/office/drawing/2014/main" val="810211169"/>
                  </a:ext>
                </a:extLst>
              </a:tr>
              <a:tr h="494453">
                <a:tc>
                  <a:txBody>
                    <a:bodyPr/>
                    <a:lstStyle/>
                    <a:p>
                      <a:r>
                        <a:rPr lang="en-US" dirty="0"/>
                        <a:t>03:05</a:t>
                      </a:r>
                    </a:p>
                  </a:txBody>
                  <a:tcPr/>
                </a:tc>
                <a:tc>
                  <a:txBody>
                    <a:bodyPr/>
                    <a:lstStyle/>
                    <a:p>
                      <a:r>
                        <a:rPr lang="en-US" dirty="0"/>
                        <a:t>Patients 6 to 26 </a:t>
                      </a:r>
                    </a:p>
                    <a:p>
                      <a:r>
                        <a:rPr lang="en-US" dirty="0"/>
                        <a:t>(+3 family/friends)</a:t>
                      </a:r>
                    </a:p>
                  </a:txBody>
                  <a:tcPr/>
                </a:tc>
                <a:tc>
                  <a:txBody>
                    <a:bodyPr/>
                    <a:lstStyle/>
                    <a:p>
                      <a:r>
                        <a:rPr lang="en-US" sz="2400" b="1" kern="1200" dirty="0">
                          <a:solidFill>
                            <a:schemeClr val="dk1"/>
                          </a:solidFill>
                          <a:effectLst/>
                          <a:latin typeface="+mn-lt"/>
                          <a:ea typeface="+mn-ea"/>
                          <a:cs typeface="+mn-cs"/>
                        </a:rPr>
                        <a:t>205 mins</a:t>
                      </a:r>
                      <a:r>
                        <a:rPr lang="en-US" dirty="0"/>
                        <a:t> (3h 25m)</a:t>
                      </a:r>
                    </a:p>
                  </a:txBody>
                  <a:tcPr/>
                </a:tc>
                <a:extLst>
                  <a:ext uri="{0D108BD9-81ED-4DB2-BD59-A6C34878D82A}">
                    <a16:rowId xmlns:a16="http://schemas.microsoft.com/office/drawing/2014/main" val="3442106186"/>
                  </a:ext>
                </a:extLst>
              </a:tr>
              <a:tr h="494453">
                <a:tc>
                  <a:txBody>
                    <a:bodyPr/>
                    <a:lstStyle/>
                    <a:p>
                      <a:r>
                        <a:rPr lang="en-US" dirty="0"/>
                        <a:t>08:10</a:t>
                      </a:r>
                    </a:p>
                  </a:txBody>
                  <a:tcPr/>
                </a:tc>
                <a:tc>
                  <a:txBody>
                    <a:bodyPr/>
                    <a:lstStyle/>
                    <a:p>
                      <a:r>
                        <a:rPr lang="en-US" dirty="0"/>
                        <a:t>Patient 27</a:t>
                      </a:r>
                    </a:p>
                  </a:txBody>
                  <a:tcPr/>
                </a:tc>
                <a:tc>
                  <a:txBody>
                    <a:bodyPr/>
                    <a:lstStyle/>
                    <a:p>
                      <a:r>
                        <a:rPr lang="en-US" sz="2400" b="1" kern="1200" dirty="0">
                          <a:solidFill>
                            <a:schemeClr val="dk1"/>
                          </a:solidFill>
                          <a:effectLst/>
                          <a:latin typeface="+mn-lt"/>
                          <a:ea typeface="+mn-ea"/>
                          <a:cs typeface="+mn-cs"/>
                        </a:rPr>
                        <a:t>510 mins</a:t>
                      </a:r>
                      <a:r>
                        <a:rPr lang="en-US" sz="2400" kern="1200" dirty="0">
                          <a:solidFill>
                            <a:schemeClr val="dk1"/>
                          </a:solidFill>
                          <a:effectLst/>
                          <a:latin typeface="+mn-lt"/>
                          <a:ea typeface="+mn-ea"/>
                          <a:cs typeface="+mn-cs"/>
                        </a:rPr>
                        <a:t> (8h 30m)</a:t>
                      </a:r>
                      <a:endParaRPr lang="en-US" dirty="0"/>
                    </a:p>
                  </a:txBody>
                  <a:tcPr/>
                </a:tc>
                <a:extLst>
                  <a:ext uri="{0D108BD9-81ED-4DB2-BD59-A6C34878D82A}">
                    <a16:rowId xmlns:a16="http://schemas.microsoft.com/office/drawing/2014/main" val="1357572055"/>
                  </a:ext>
                </a:extLst>
              </a:tr>
            </a:tbl>
          </a:graphicData>
        </a:graphic>
      </p:graphicFrame>
    </p:spTree>
    <p:extLst>
      <p:ext uri="{BB962C8B-B14F-4D97-AF65-F5344CB8AC3E}">
        <p14:creationId xmlns:p14="http://schemas.microsoft.com/office/powerpoint/2010/main" val="277650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Response – 00:39 to 02:29 </a:t>
            </a:r>
          </a:p>
        </p:txBody>
      </p:sp>
      <p:sp>
        <p:nvSpPr>
          <p:cNvPr id="3" name="Content Placeholder 2"/>
          <p:cNvSpPr>
            <a:spLocks noGrp="1"/>
          </p:cNvSpPr>
          <p:nvPr>
            <p:ph idx="1"/>
          </p:nvPr>
        </p:nvSpPr>
        <p:spPr>
          <a:xfrm>
            <a:off x="283281" y="2310220"/>
            <a:ext cx="11186952" cy="3858934"/>
          </a:xfrm>
        </p:spPr>
        <p:txBody>
          <a:bodyPr>
            <a:noAutofit/>
          </a:bodyPr>
          <a:lstStyle/>
          <a:p>
            <a:r>
              <a:rPr lang="en-US" sz="2666" b="1" dirty="0"/>
              <a:t>Incident Coordination: </a:t>
            </a:r>
            <a:r>
              <a:rPr lang="en-US" sz="2666" dirty="0"/>
              <a:t>ED, AOD, CMO, EM, Nursing, Ancillary Staff</a:t>
            </a:r>
          </a:p>
          <a:p>
            <a:r>
              <a:rPr lang="en-US" sz="2666" b="1" dirty="0"/>
              <a:t>Patient Movement: </a:t>
            </a:r>
            <a:r>
              <a:rPr lang="en-US" sz="2666" dirty="0"/>
              <a:t>Critical care beds</a:t>
            </a:r>
            <a:endParaRPr lang="en-US" sz="2666" b="1" dirty="0"/>
          </a:p>
          <a:p>
            <a:pPr lvl="0"/>
            <a:r>
              <a:rPr lang="en-US" sz="2666" b="1" dirty="0"/>
              <a:t>Onsite Communication: </a:t>
            </a:r>
            <a:r>
              <a:rPr lang="en-US" sz="2666" dirty="0"/>
              <a:t>Notification to staff in-house</a:t>
            </a:r>
          </a:p>
          <a:p>
            <a:pPr lvl="0"/>
            <a:r>
              <a:rPr lang="en-US" sz="2666" b="1" dirty="0"/>
              <a:t>Role Assignment</a:t>
            </a:r>
            <a:r>
              <a:rPr lang="en-US" sz="2666" dirty="0"/>
              <a:t>: ED staff roles </a:t>
            </a:r>
          </a:p>
          <a:p>
            <a:pPr lvl="0"/>
            <a:r>
              <a:rPr lang="en-US" sz="2666" b="1" dirty="0"/>
              <a:t>Patient Volume: </a:t>
            </a:r>
            <a:r>
              <a:rPr lang="en-US" sz="2666" dirty="0"/>
              <a:t>Current census, expected transfers </a:t>
            </a:r>
            <a:endParaRPr lang="en-US" sz="2666" b="1" dirty="0"/>
          </a:p>
          <a:p>
            <a:pPr lvl="0"/>
            <a:r>
              <a:rPr lang="en-US" sz="2666" b="1" dirty="0"/>
              <a:t>Triage Accuracy: </a:t>
            </a:r>
            <a:r>
              <a:rPr lang="en-US" sz="2666" dirty="0"/>
              <a:t>FDNY vs. internal triage </a:t>
            </a:r>
          </a:p>
          <a:p>
            <a:pPr lvl="0"/>
            <a:r>
              <a:rPr lang="en-US" sz="2666" b="1" dirty="0"/>
              <a:t>Registration Process: </a:t>
            </a:r>
            <a:r>
              <a:rPr lang="en-US" sz="2666" dirty="0"/>
              <a:t>EPIC</a:t>
            </a:r>
            <a:r>
              <a:rPr lang="en-US" sz="2666" b="1" dirty="0"/>
              <a:t> </a:t>
            </a:r>
            <a:r>
              <a:rPr lang="en-US" sz="2666" dirty="0"/>
              <a:t>Disaster Mode, MCI Registration Kits </a:t>
            </a:r>
          </a:p>
          <a:p>
            <a:pPr lvl="0"/>
            <a:r>
              <a:rPr lang="en-US" sz="2666" b="1" dirty="0"/>
              <a:t>Resource Deployment: </a:t>
            </a:r>
            <a:r>
              <a:rPr lang="en-US" sz="2666" dirty="0"/>
              <a:t>Stretchers, chairs, etc.  </a:t>
            </a:r>
          </a:p>
        </p:txBody>
      </p:sp>
    </p:spTree>
    <p:extLst>
      <p:ext uri="{BB962C8B-B14F-4D97-AF65-F5344CB8AC3E}">
        <p14:creationId xmlns:p14="http://schemas.microsoft.com/office/powerpoint/2010/main" val="38949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CD36-7259-45BA-A2E8-69A0B8260C16}"/>
              </a:ext>
            </a:extLst>
          </p:cNvPr>
          <p:cNvSpPr>
            <a:spLocks noGrp="1"/>
          </p:cNvSpPr>
          <p:nvPr>
            <p:ph type="title"/>
          </p:nvPr>
        </p:nvSpPr>
        <p:spPr/>
        <p:txBody>
          <a:bodyPr/>
          <a:lstStyle/>
          <a:p>
            <a:r>
              <a:rPr lang="en-US" dirty="0"/>
              <a:t>Response Cont. – 02:30 to 11:30</a:t>
            </a:r>
          </a:p>
        </p:txBody>
      </p:sp>
      <p:sp>
        <p:nvSpPr>
          <p:cNvPr id="3" name="Content Placeholder 2">
            <a:extLst>
              <a:ext uri="{FF2B5EF4-FFF2-40B4-BE49-F238E27FC236}">
                <a16:creationId xmlns:a16="http://schemas.microsoft.com/office/drawing/2014/main" id="{AAEC688E-5F61-4CF3-8CA2-0C55DE55006B}"/>
              </a:ext>
            </a:extLst>
          </p:cNvPr>
          <p:cNvSpPr>
            <a:spLocks noGrp="1"/>
          </p:cNvSpPr>
          <p:nvPr>
            <p:ph idx="1"/>
          </p:nvPr>
        </p:nvSpPr>
        <p:spPr>
          <a:xfrm>
            <a:off x="371064" y="2462542"/>
            <a:ext cx="11458709" cy="3706612"/>
          </a:xfrm>
        </p:spPr>
        <p:txBody>
          <a:bodyPr>
            <a:normAutofit/>
          </a:bodyPr>
          <a:lstStyle/>
          <a:p>
            <a:r>
              <a:rPr lang="en-US" sz="3200" b="1" dirty="0"/>
              <a:t>Incident Briefings</a:t>
            </a:r>
            <a:r>
              <a:rPr lang="en-US" sz="3200" dirty="0"/>
              <a:t>: 03:15, 06:30, 08:15, 11:00</a:t>
            </a:r>
          </a:p>
          <a:p>
            <a:r>
              <a:rPr lang="en-US" sz="3200" b="1" dirty="0"/>
              <a:t>Patient Movement: </a:t>
            </a:r>
            <a:r>
              <a:rPr lang="en-US" sz="3200" dirty="0"/>
              <a:t>Discharges, downgrades, opened unit</a:t>
            </a:r>
          </a:p>
          <a:p>
            <a:r>
              <a:rPr lang="en-US" sz="3200" b="1" dirty="0"/>
              <a:t>Additional Staffing</a:t>
            </a:r>
            <a:r>
              <a:rPr lang="en-US" sz="3200" dirty="0"/>
              <a:t>: ED, nursing, trauma team, ancillary  </a:t>
            </a:r>
          </a:p>
          <a:p>
            <a:r>
              <a:rPr lang="en-US" sz="3200" b="1" dirty="0"/>
              <a:t>Security &amp; Access: </a:t>
            </a:r>
            <a:r>
              <a:rPr lang="en-US" sz="3200" dirty="0"/>
              <a:t>Entrance management, media presence, patient privacy </a:t>
            </a:r>
          </a:p>
          <a:p>
            <a:r>
              <a:rPr lang="en-US" sz="3200" b="1" dirty="0"/>
              <a:t>Family Support</a:t>
            </a:r>
            <a:r>
              <a:rPr lang="en-US" sz="3200" dirty="0"/>
              <a:t>: Coordination of family/friends </a:t>
            </a:r>
          </a:p>
        </p:txBody>
      </p:sp>
    </p:spTree>
    <p:extLst>
      <p:ext uri="{BB962C8B-B14F-4D97-AF65-F5344CB8AC3E}">
        <p14:creationId xmlns:p14="http://schemas.microsoft.com/office/powerpoint/2010/main" val="251037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External Agencies &amp; Media </a:t>
            </a:r>
          </a:p>
        </p:txBody>
      </p:sp>
      <p:sp>
        <p:nvSpPr>
          <p:cNvPr id="5" name="Content Placeholder 4"/>
          <p:cNvSpPr>
            <a:spLocks noGrp="1"/>
          </p:cNvSpPr>
          <p:nvPr>
            <p:ph sz="half" idx="1"/>
          </p:nvPr>
        </p:nvSpPr>
        <p:spPr/>
        <p:txBody>
          <a:bodyPr>
            <a:normAutofit lnSpcReduction="10000"/>
          </a:bodyPr>
          <a:lstStyle/>
          <a:p>
            <a:r>
              <a:rPr lang="en-US" dirty="0"/>
              <a:t>Air Canada </a:t>
            </a:r>
          </a:p>
          <a:p>
            <a:r>
              <a:rPr lang="en-US" dirty="0"/>
              <a:t>Canadian Consulate </a:t>
            </a:r>
          </a:p>
          <a:p>
            <a:r>
              <a:rPr lang="en-US" dirty="0"/>
              <a:t>National Transportation Safety Board (NTSB) </a:t>
            </a:r>
          </a:p>
          <a:p>
            <a:r>
              <a:rPr lang="en-US" dirty="0"/>
              <a:t>NYCEM </a:t>
            </a:r>
          </a:p>
          <a:p>
            <a:r>
              <a:rPr lang="en-US" dirty="0"/>
              <a:t>NYC Mayor’s Office </a:t>
            </a:r>
          </a:p>
          <a:p>
            <a:r>
              <a:rPr lang="en-US" dirty="0"/>
              <a:t>Media Agencies  </a:t>
            </a:r>
          </a:p>
        </p:txBody>
      </p:sp>
      <p:pic>
        <p:nvPicPr>
          <p:cNvPr id="7" name="Picture 6">
            <a:extLst>
              <a:ext uri="{FF2B5EF4-FFF2-40B4-BE49-F238E27FC236}">
                <a16:creationId xmlns:a16="http://schemas.microsoft.com/office/drawing/2014/main" id="{5DFD9E85-DBFE-46CA-8004-01B2FF2A8C30}"/>
              </a:ext>
            </a:extLst>
          </p:cNvPr>
          <p:cNvPicPr>
            <a:picLocks noChangeAspect="1"/>
          </p:cNvPicPr>
          <p:nvPr/>
        </p:nvPicPr>
        <p:blipFill>
          <a:blip r:embed="Reef4ae1afd014fab"/>
          <a:stretch>
            <a:fillRect/>
          </a:stretch>
        </p:blipFill>
        <p:spPr>
          <a:xfrm>
            <a:off x="5637133" y="2310220"/>
            <a:ext cx="6018321" cy="3743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0171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Lessons Learned</a:t>
            </a:r>
          </a:p>
        </p:txBody>
      </p:sp>
    </p:spTree>
    <p:extLst>
      <p:ext uri="{BB962C8B-B14F-4D97-AF65-F5344CB8AC3E}">
        <p14:creationId xmlns:p14="http://schemas.microsoft.com/office/powerpoint/2010/main" val="188823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a73a8d81858b41e5" cstate="print"/>
          <a:stretch>
            <a:fillRect/>
          </a:stretch>
        </p:blipFill>
        <p:spPr>
          <a:xfrm>
            <a:off x="400126" y="622835"/>
            <a:ext cx="11336887" cy="4286247"/>
          </a:xfrm>
          <a:prstGeom prst="rect">
            <a:avLst/>
          </a:prstGeom>
        </p:spPr>
      </p:pic>
      <p:sp>
        <p:nvSpPr>
          <p:cNvPr id="3" name="object 3"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3006</a:t>
            </a:r>
            <a:endParaRPr sz="90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&amp; Areas for Improvement </a:t>
            </a:r>
          </a:p>
        </p:txBody>
      </p:sp>
      <p:sp>
        <p:nvSpPr>
          <p:cNvPr id="3" name="Text Placeholder 2">
            <a:extLst>
              <a:ext uri="{FF2B5EF4-FFF2-40B4-BE49-F238E27FC236}">
                <a16:creationId xmlns:a16="http://schemas.microsoft.com/office/drawing/2014/main" id="{EBF375BB-C99E-27A5-947B-E0F2F49BB7DD}"/>
              </a:ext>
            </a:extLst>
          </p:cNvPr>
          <p:cNvSpPr>
            <a:spLocks noGrp="1"/>
          </p:cNvSpPr>
          <p:nvPr>
            <p:ph type="body" idx="1"/>
          </p:nvPr>
        </p:nvSpPr>
        <p:spPr/>
        <p:txBody>
          <a:bodyPr/>
          <a:lstStyle/>
          <a:p>
            <a:r>
              <a:rPr lang="en-US" dirty="0"/>
              <a:t>Strengths </a:t>
            </a:r>
          </a:p>
        </p:txBody>
      </p:sp>
      <p:sp>
        <p:nvSpPr>
          <p:cNvPr id="6" name="Text Placeholder 5">
            <a:extLst>
              <a:ext uri="{FF2B5EF4-FFF2-40B4-BE49-F238E27FC236}">
                <a16:creationId xmlns:a16="http://schemas.microsoft.com/office/drawing/2014/main" id="{AD7B1DD7-CFD4-AB0B-5661-4F46691F7B84}"/>
              </a:ext>
            </a:extLst>
          </p:cNvPr>
          <p:cNvSpPr>
            <a:spLocks noGrp="1"/>
          </p:cNvSpPr>
          <p:nvPr>
            <p:ph type="body" sz="quarter" idx="3"/>
          </p:nvPr>
        </p:nvSpPr>
        <p:spPr>
          <a:xfrm>
            <a:off x="6218268" y="2526577"/>
            <a:ext cx="5585982" cy="639762"/>
          </a:xfrm>
        </p:spPr>
        <p:txBody>
          <a:bodyPr/>
          <a:lstStyle/>
          <a:p>
            <a:r>
              <a:rPr lang="en-US" dirty="0"/>
              <a:t>Areas for Improvement </a:t>
            </a:r>
          </a:p>
        </p:txBody>
      </p:sp>
      <p:sp>
        <p:nvSpPr>
          <p:cNvPr id="4" name="Content Placeholder 3"/>
          <p:cNvSpPr>
            <a:spLocks noGrp="1"/>
          </p:cNvSpPr>
          <p:nvPr>
            <p:ph sz="quarter" idx="4"/>
          </p:nvPr>
        </p:nvSpPr>
        <p:spPr>
          <a:xfrm>
            <a:off x="6218268" y="3316529"/>
            <a:ext cx="5719732" cy="2782109"/>
          </a:xfrm>
        </p:spPr>
        <p:txBody>
          <a:bodyPr>
            <a:normAutofit/>
          </a:bodyPr>
          <a:lstStyle/>
          <a:p>
            <a:r>
              <a:rPr lang="en-US" dirty="0"/>
              <a:t>Inter-department notification</a:t>
            </a:r>
          </a:p>
          <a:p>
            <a:r>
              <a:rPr lang="en-US" dirty="0"/>
              <a:t>New &amp; changing plans  </a:t>
            </a:r>
          </a:p>
          <a:p>
            <a:r>
              <a:rPr lang="en-US" dirty="0"/>
              <a:t>Media/external agency coordination</a:t>
            </a:r>
          </a:p>
        </p:txBody>
      </p:sp>
      <p:sp>
        <p:nvSpPr>
          <p:cNvPr id="8" name="Content Placeholder 7">
            <a:extLst>
              <a:ext uri="{FF2B5EF4-FFF2-40B4-BE49-F238E27FC236}">
                <a16:creationId xmlns:a16="http://schemas.microsoft.com/office/drawing/2014/main" id="{65A2A0AD-97E1-4C1B-95C2-F6E9B5653E10}"/>
              </a:ext>
            </a:extLst>
          </p:cNvPr>
          <p:cNvSpPr>
            <a:spLocks noGrp="1"/>
          </p:cNvSpPr>
          <p:nvPr>
            <p:ph sz="half" idx="2"/>
          </p:nvPr>
        </p:nvSpPr>
        <p:spPr>
          <a:xfrm>
            <a:off x="371064" y="3316529"/>
            <a:ext cx="5631304" cy="2782109"/>
          </a:xfrm>
        </p:spPr>
        <p:txBody>
          <a:bodyPr>
            <a:normAutofit/>
          </a:bodyPr>
          <a:lstStyle/>
          <a:p>
            <a:r>
              <a:rPr lang="en-US" dirty="0"/>
              <a:t>Pre-deployment of resources </a:t>
            </a:r>
          </a:p>
          <a:p>
            <a:r>
              <a:rPr lang="en-US" dirty="0"/>
              <a:t>Staff knowledge &amp; command </a:t>
            </a:r>
          </a:p>
          <a:p>
            <a:r>
              <a:rPr lang="en-US" dirty="0"/>
              <a:t>Patient movement</a:t>
            </a:r>
          </a:p>
          <a:p>
            <a:r>
              <a:rPr lang="en-US" dirty="0"/>
              <a:t>Everbridge &amp; Webex coordination</a:t>
            </a:r>
          </a:p>
          <a:p>
            <a:r>
              <a:rPr lang="en-US" dirty="0"/>
              <a:t>Recent Level B activation</a:t>
            </a:r>
          </a:p>
        </p:txBody>
      </p:sp>
    </p:spTree>
    <p:extLst>
      <p:ext uri="{BB962C8B-B14F-4D97-AF65-F5344CB8AC3E}">
        <p14:creationId xmlns:p14="http://schemas.microsoft.com/office/powerpoint/2010/main" val="2607183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40E5-CEE4-457F-82EC-FA808BB4D9FA}"/>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5DB30052-C358-450B-AB42-1FE1D0E0FC20}"/>
              </a:ext>
            </a:extLst>
          </p:cNvPr>
          <p:cNvSpPr>
            <a:spLocks noGrp="1"/>
          </p:cNvSpPr>
          <p:nvPr>
            <p:ph idx="1"/>
          </p:nvPr>
        </p:nvSpPr>
        <p:spPr>
          <a:xfrm>
            <a:off x="371064" y="2905760"/>
            <a:ext cx="11458709" cy="3263394"/>
          </a:xfrm>
        </p:spPr>
        <p:txBody>
          <a:bodyPr>
            <a:normAutofit/>
          </a:bodyPr>
          <a:lstStyle/>
          <a:p>
            <a:pPr marL="0" indent="0" algn="ctr">
              <a:buNone/>
            </a:pPr>
            <a:r>
              <a:rPr lang="en-US" sz="3733" b="1" dirty="0"/>
              <a:t>Alexandra Lahm, MS, CEM </a:t>
            </a:r>
          </a:p>
          <a:p>
            <a:pPr marL="0" indent="0" algn="ctr">
              <a:buNone/>
            </a:pPr>
            <a:r>
              <a:rPr lang="en-US" sz="3733" dirty="0"/>
              <a:t>Associate Director, Emergency Management </a:t>
            </a:r>
          </a:p>
          <a:p>
            <a:pPr marL="0" indent="0" algn="ctr">
              <a:buNone/>
            </a:pPr>
            <a:r>
              <a:rPr lang="en-US" sz="3733" dirty="0"/>
              <a:t>lahma@nychhc.org </a:t>
            </a:r>
          </a:p>
        </p:txBody>
      </p:sp>
    </p:spTree>
    <p:extLst>
      <p:ext uri="{BB962C8B-B14F-4D97-AF65-F5344CB8AC3E}">
        <p14:creationId xmlns:p14="http://schemas.microsoft.com/office/powerpoint/2010/main" val="2235163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99E29B-BDEF-96E8-92A4-FAE538431020}"/>
              </a:ext>
            </a:extLst>
          </p:cNvPr>
          <p:cNvSpPr>
            <a:spLocks noGrp="1"/>
          </p:cNvSpPr>
          <p:nvPr>
            <p:ph type="subTitle" idx="1"/>
          </p:nvPr>
        </p:nvSpPr>
        <p:spPr/>
        <p:txBody>
          <a:bodyPr/>
          <a:lstStyle/>
          <a:p>
            <a:r>
              <a:rPr lang="en-US" dirty="0"/>
              <a:t>NYC Healthcare Coalition Meeting</a:t>
            </a:r>
          </a:p>
          <a:p>
            <a:r>
              <a:rPr lang="en-US" dirty="0"/>
              <a:t>11 May 2026</a:t>
            </a:r>
          </a:p>
        </p:txBody>
      </p:sp>
      <p:sp>
        <p:nvSpPr>
          <p:cNvPr id="4" name="Title 3">
            <a:extLst>
              <a:ext uri="{FF2B5EF4-FFF2-40B4-BE49-F238E27FC236}">
                <a16:creationId xmlns:a16="http://schemas.microsoft.com/office/drawing/2014/main" id="{C1CE99B2-4F59-CA12-DAF2-6BE1852BF813}"/>
              </a:ext>
            </a:extLst>
          </p:cNvPr>
          <p:cNvSpPr>
            <a:spLocks noGrp="1"/>
          </p:cNvSpPr>
          <p:nvPr>
            <p:ph type="ctrTitle"/>
          </p:nvPr>
        </p:nvSpPr>
        <p:spPr>
          <a:xfrm>
            <a:off x="660399" y="2070101"/>
            <a:ext cx="10751787" cy="2334687"/>
          </a:xfrm>
        </p:spPr>
        <p:txBody>
          <a:bodyPr anchor="ctr"/>
          <a:lstStyle/>
          <a:p>
            <a:r>
              <a:rPr lang="en-US" sz="6000" b="1" dirty="0">
                <a:solidFill>
                  <a:schemeClr val="bg1"/>
                </a:solidFill>
              </a:rPr>
              <a:t>Decentralizing Resilience</a:t>
            </a:r>
            <a:br>
              <a:rPr lang="en-US" b="1" dirty="0">
                <a:solidFill>
                  <a:schemeClr val="bg1"/>
                </a:solidFill>
              </a:rPr>
            </a:br>
            <a:r>
              <a:rPr lang="en-US" sz="3600" dirty="0">
                <a:solidFill>
                  <a:schemeClr val="bg1"/>
                </a:solidFill>
              </a:rPr>
              <a:t>A Multi-Level Crisis Management Strategy</a:t>
            </a:r>
            <a:endParaRPr lang="en-US" b="1" dirty="0">
              <a:solidFill>
                <a:schemeClr val="bg1"/>
              </a:solidFill>
            </a:endParaRPr>
          </a:p>
        </p:txBody>
      </p:sp>
    </p:spTree>
    <p:extLst>
      <p:ext uri="{BB962C8B-B14F-4D97-AF65-F5344CB8AC3E}">
        <p14:creationId xmlns:p14="http://schemas.microsoft.com/office/powerpoint/2010/main" val="1784177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743B61-4E23-6F36-C189-D3D722162386}"/>
              </a:ext>
            </a:extLst>
          </p:cNvPr>
          <p:cNvSpPr>
            <a:spLocks noGrp="1"/>
          </p:cNvSpPr>
          <p:nvPr>
            <p:ph type="sldNum" sz="quarter" idx="4"/>
          </p:nvPr>
        </p:nvSpPr>
        <p:spPr/>
        <p:txBody>
          <a:bodyPr/>
          <a:lstStyle/>
          <a:p>
            <a:fld id="{2441C0E6-2A71-4EB3-9E92-A3D15D26B6CA}" type="slidenum">
              <a:rPr lang="en-US"/>
              <a:pPr/>
              <a:t>2</a:t>
            </a:fld>
            <a:endParaRPr lang="en-US"/>
          </a:p>
        </p:txBody>
      </p:sp>
      <p:sp>
        <p:nvSpPr>
          <p:cNvPr id="5" name="Google Shape;1182;p43">
            <a:extLst>
              <a:ext uri="{FF2B5EF4-FFF2-40B4-BE49-F238E27FC236}">
                <a16:creationId xmlns:a16="http://schemas.microsoft.com/office/drawing/2014/main" id="{3D25C3A8-3F6A-CD39-2B42-B89DAB629A43}"/>
              </a:ext>
            </a:extLst>
          </p:cNvPr>
          <p:cNvSpPr txBox="1">
            <a:spLocks noGrp="1"/>
          </p:cNvSpPr>
          <p:nvPr>
            <p:ph type="title"/>
          </p:nvPr>
        </p:nvSpPr>
        <p:spPr>
          <a:xfrm>
            <a:off x="0" y="385514"/>
            <a:ext cx="12192000" cy="1018133"/>
          </a:xfrm>
          <a:prstGeom prst="rect">
            <a:avLst/>
          </a:prstGeom>
        </p:spPr>
        <p:txBody>
          <a:bodyPr spcFirstLastPara="1" wrap="square" lIns="162533" tIns="162533" rIns="162533" bIns="162533" anchor="t" anchorCtr="0">
            <a:noAutofit/>
          </a:bodyPr>
          <a:lstStyle/>
          <a:p>
            <a:pPr algn="ctr"/>
            <a:r>
              <a:rPr lang="en" b="1" dirty="0">
                <a:solidFill>
                  <a:schemeClr val="bg1"/>
                </a:solidFill>
                <a:latin typeface="Calibri" panose="020F0502020204030204" pitchFamily="34" charset="0"/>
                <a:cs typeface="Calibri" panose="020F0502020204030204" pitchFamily="34" charset="0"/>
              </a:rPr>
              <a:t>Agenda</a:t>
            </a:r>
            <a:endParaRPr b="1" dirty="0">
              <a:solidFill>
                <a:schemeClr val="bg1"/>
              </a:solidFill>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F90C87AC-092D-38C6-72CD-6B70AFBED09B}"/>
              </a:ext>
            </a:extLst>
          </p:cNvPr>
          <p:cNvGraphicFramePr>
            <a:graphicFrameLocks noGrp="1"/>
          </p:cNvGraphicFramePr>
          <p:nvPr>
            <p:extLst>
              <p:ext uri="{D42A27DB-BD31-4B8C-83A1-F6EECF244321}">
                <p14:modId xmlns:p14="http://schemas.microsoft.com/office/powerpoint/2010/main" val="152809750"/>
              </p:ext>
            </p:extLst>
          </p:nvPr>
        </p:nvGraphicFramePr>
        <p:xfrm>
          <a:off x="936071" y="1744161"/>
          <a:ext cx="10319858" cy="4111061"/>
        </p:xfrm>
        <a:graphic>
          <a:graphicData uri="http://schemas.openxmlformats.org/drawingml/2006/table">
            <a:tbl>
              <a:tblPr firstRow="1" bandRow="1">
                <a:tableStyleId>{5C22544A-7EE6-4342-B048-85BDC9FD1C3A}</a:tableStyleId>
              </a:tblPr>
              <a:tblGrid>
                <a:gridCol w="1285877">
                  <a:extLst>
                    <a:ext uri="{9D8B030D-6E8A-4147-A177-3AD203B41FA5}">
                      <a16:colId xmlns:a16="http://schemas.microsoft.com/office/drawing/2014/main" val="3050226169"/>
                    </a:ext>
                  </a:extLst>
                </a:gridCol>
                <a:gridCol w="3874052">
                  <a:extLst>
                    <a:ext uri="{9D8B030D-6E8A-4147-A177-3AD203B41FA5}">
                      <a16:colId xmlns:a16="http://schemas.microsoft.com/office/drawing/2014/main" val="397247869"/>
                    </a:ext>
                  </a:extLst>
                </a:gridCol>
                <a:gridCol w="1293743">
                  <a:extLst>
                    <a:ext uri="{9D8B030D-6E8A-4147-A177-3AD203B41FA5}">
                      <a16:colId xmlns:a16="http://schemas.microsoft.com/office/drawing/2014/main" val="1165084569"/>
                    </a:ext>
                  </a:extLst>
                </a:gridCol>
                <a:gridCol w="3866186">
                  <a:extLst>
                    <a:ext uri="{9D8B030D-6E8A-4147-A177-3AD203B41FA5}">
                      <a16:colId xmlns:a16="http://schemas.microsoft.com/office/drawing/2014/main" val="583395987"/>
                    </a:ext>
                  </a:extLst>
                </a:gridCol>
              </a:tblGrid>
              <a:tr h="1293507">
                <a:tc>
                  <a:txBody>
                    <a:bodyPr/>
                    <a:lstStyle/>
                    <a:p>
                      <a:pPr algn="ctr"/>
                      <a:r>
                        <a:rPr lang="en-US" sz="4500" b="1">
                          <a:solidFill>
                            <a:srgbClr val="54FFE9"/>
                          </a:solidFill>
                          <a:latin typeface="+mj-lt"/>
                          <a:cs typeface="Calibri" panose="020F0502020204030204" pitchFamily="34" charset="0"/>
                        </a:rPr>
                        <a:t>01</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000" b="1" dirty="0">
                          <a:solidFill>
                            <a:schemeClr val="bg1"/>
                          </a:solidFill>
                          <a:latin typeface="+mj-lt"/>
                          <a:cs typeface="Calibri"/>
                        </a:rPr>
                        <a:t>Enterprise Resilience Program</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500" b="1">
                          <a:solidFill>
                            <a:srgbClr val="53FFE9"/>
                          </a:solidFill>
                          <a:latin typeface="+mj-lt"/>
                          <a:cs typeface="Calibri" panose="020F0502020204030204" pitchFamily="34" charset="0"/>
                        </a:rPr>
                        <a:t>04</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000" b="1" dirty="0">
                          <a:solidFill>
                            <a:schemeClr val="bg1"/>
                          </a:solidFill>
                          <a:latin typeface="+mj-lt"/>
                          <a:cs typeface="Calibri" panose="020F0502020204030204" pitchFamily="34" charset="0"/>
                        </a:rPr>
                        <a:t>Organizational Resilience</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2821650"/>
                  </a:ext>
                </a:extLst>
              </a:tr>
              <a:tr h="1408777">
                <a:tc>
                  <a:txBody>
                    <a:bodyPr/>
                    <a:lstStyle/>
                    <a:p>
                      <a:pPr algn="ctr"/>
                      <a:r>
                        <a:rPr lang="en-US" sz="4500" b="1">
                          <a:solidFill>
                            <a:srgbClr val="54FFE9"/>
                          </a:solidFill>
                          <a:latin typeface="+mj-lt"/>
                          <a:cs typeface="Calibri" panose="020F0502020204030204" pitchFamily="34" charset="0"/>
                        </a:rPr>
                        <a:t>02</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000" b="1">
                          <a:solidFill>
                            <a:schemeClr val="bg1"/>
                          </a:solidFill>
                          <a:latin typeface="+mj-lt"/>
                          <a:cs typeface="Calibri" panose="020F0502020204030204" pitchFamily="34" charset="0"/>
                        </a:rPr>
                        <a:t>Frontline Preparedness</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500" b="1" dirty="0">
                          <a:solidFill>
                            <a:srgbClr val="53FFE9"/>
                          </a:solidFill>
                          <a:latin typeface="+mj-lt"/>
                          <a:cs typeface="Calibri" panose="020F0502020204030204" pitchFamily="34" charset="0"/>
                        </a:rPr>
                        <a:t>05</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000" b="1" kern="1200" dirty="0">
                          <a:solidFill>
                            <a:schemeClr val="bg1"/>
                          </a:solidFill>
                          <a:latin typeface="+mn-lt"/>
                          <a:ea typeface="+mn-ea"/>
                          <a:cs typeface="Calibri" panose="020F0502020204030204" pitchFamily="34" charset="0"/>
                        </a:rPr>
                        <a:t>Lessons Learned</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2469356"/>
                  </a:ext>
                </a:extLst>
              </a:tr>
              <a:tr h="1408777">
                <a:tc>
                  <a:txBody>
                    <a:bodyPr/>
                    <a:lstStyle/>
                    <a:p>
                      <a:pPr algn="ctr"/>
                      <a:r>
                        <a:rPr lang="en-US" sz="4500" b="1" dirty="0">
                          <a:solidFill>
                            <a:srgbClr val="54FFE9"/>
                          </a:solidFill>
                          <a:latin typeface="+mj-lt"/>
                          <a:cs typeface="Calibri" panose="020F0502020204030204" pitchFamily="34" charset="0"/>
                        </a:rPr>
                        <a:t>03</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000" b="1" dirty="0">
                          <a:solidFill>
                            <a:schemeClr val="bg1"/>
                          </a:solidFill>
                          <a:latin typeface="+mj-lt"/>
                          <a:cs typeface="Calibri" panose="020F0502020204030204" pitchFamily="34" charset="0"/>
                        </a:rPr>
                        <a:t>Departmental Continuity</a:t>
                      </a: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500" b="1" dirty="0">
                        <a:solidFill>
                          <a:srgbClr val="53FFE9"/>
                        </a:solidFill>
                        <a:latin typeface="+mj-lt"/>
                        <a:cs typeface="Calibri" panose="020F0502020204030204" pitchFamily="34" charset="0"/>
                      </a:endParaRP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000" b="1" dirty="0">
                        <a:solidFill>
                          <a:schemeClr val="bg1"/>
                        </a:solidFill>
                        <a:latin typeface="+mj-lt"/>
                        <a:cs typeface="Calibri" panose="020F0502020204030204" pitchFamily="34" charset="0"/>
                      </a:endParaRPr>
                    </a:p>
                  </a:txBody>
                  <a:tcPr marL="111999" marR="111999" marT="56000" marB="5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92876"/>
                  </a:ext>
                </a:extLst>
              </a:tr>
            </a:tbl>
          </a:graphicData>
        </a:graphic>
      </p:graphicFrame>
    </p:spTree>
    <p:extLst>
      <p:ext uri="{BB962C8B-B14F-4D97-AF65-F5344CB8AC3E}">
        <p14:creationId xmlns:p14="http://schemas.microsoft.com/office/powerpoint/2010/main" val="396500568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A04B6D-6D0A-F732-041F-EAA01607B08F}"/>
              </a:ext>
            </a:extLst>
          </p:cNvPr>
          <p:cNvSpPr txBox="1">
            <a:spLocks/>
          </p:cNvSpPr>
          <p:nvPr/>
        </p:nvSpPr>
        <p:spPr>
          <a:xfrm>
            <a:off x="3285067" y="2148620"/>
            <a:ext cx="6676416" cy="2899425"/>
          </a:xfrm>
          <a:prstGeom prst="rect">
            <a:avLst/>
          </a:prstGeom>
        </p:spPr>
        <p:txBody>
          <a:bodyPr vert="horz" lIns="0" tIns="0" rIns="0" bIns="0" rtlCol="0" anchor="t" anchorCtr="0">
            <a:noAutofit/>
          </a:bodyPr>
          <a:lstStyle>
            <a:lvl1pPr algn="l" defTabSz="685800" rtl="0" eaLnBrk="1" latinLnBrk="0" hangingPunct="1">
              <a:lnSpc>
                <a:spcPct val="85000"/>
              </a:lnSpc>
              <a:spcBef>
                <a:spcPct val="0"/>
              </a:spcBef>
              <a:buNone/>
              <a:defRPr sz="4500" b="0" kern="1200">
                <a:solidFill>
                  <a:schemeClr val="bg2"/>
                </a:solidFill>
                <a:latin typeface="+mj-lt"/>
                <a:ea typeface="+mj-ea"/>
                <a:cs typeface="+mj-cs"/>
              </a:defRPr>
            </a:lvl1pPr>
          </a:lstStyle>
          <a:p>
            <a:endParaRPr lang="en-US" sz="6000"/>
          </a:p>
        </p:txBody>
      </p:sp>
      <p:graphicFrame>
        <p:nvGraphicFramePr>
          <p:cNvPr id="6" name="Table 5">
            <a:extLst>
              <a:ext uri="{FF2B5EF4-FFF2-40B4-BE49-F238E27FC236}">
                <a16:creationId xmlns:a16="http://schemas.microsoft.com/office/drawing/2014/main" id="{32A297C5-DD0C-871F-81AC-ADE891BFB5CE}"/>
              </a:ext>
            </a:extLst>
          </p:cNvPr>
          <p:cNvGraphicFramePr>
            <a:graphicFrameLocks noGrp="1"/>
          </p:cNvGraphicFramePr>
          <p:nvPr>
            <p:extLst>
              <p:ext uri="{D42A27DB-BD31-4B8C-83A1-F6EECF244321}">
                <p14:modId xmlns:p14="http://schemas.microsoft.com/office/powerpoint/2010/main" val="2134331094"/>
              </p:ext>
            </p:extLst>
          </p:nvPr>
        </p:nvGraphicFramePr>
        <p:xfrm>
          <a:off x="1363133" y="2316480"/>
          <a:ext cx="9906549" cy="2316480"/>
        </p:xfrm>
        <a:graphic>
          <a:graphicData uri="http://schemas.openxmlformats.org/drawingml/2006/table">
            <a:tbl>
              <a:tblPr firstRow="1" bandRow="1">
                <a:tableStyleId>{5C22544A-7EE6-4342-B048-85BDC9FD1C3A}</a:tableStyleId>
              </a:tblPr>
              <a:tblGrid>
                <a:gridCol w="2311528">
                  <a:extLst>
                    <a:ext uri="{9D8B030D-6E8A-4147-A177-3AD203B41FA5}">
                      <a16:colId xmlns:a16="http://schemas.microsoft.com/office/drawing/2014/main" val="4148404478"/>
                    </a:ext>
                  </a:extLst>
                </a:gridCol>
                <a:gridCol w="7595021">
                  <a:extLst>
                    <a:ext uri="{9D8B030D-6E8A-4147-A177-3AD203B41FA5}">
                      <a16:colId xmlns:a16="http://schemas.microsoft.com/office/drawing/2014/main" val="1365410865"/>
                    </a:ext>
                  </a:extLst>
                </a:gridCol>
              </a:tblGrid>
              <a:tr h="2316480">
                <a:tc>
                  <a:txBody>
                    <a:bodyPr/>
                    <a:lstStyle/>
                    <a:p>
                      <a:pPr algn="ctr"/>
                      <a:r>
                        <a:rPr lang="en-US" sz="10700" b="1">
                          <a:solidFill>
                            <a:srgbClr val="54FFE9"/>
                          </a:solidFill>
                        </a:rPr>
                        <a:t>01</a:t>
                      </a:r>
                      <a:r>
                        <a:rPr lang="en-US" sz="10700"/>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6000" dirty="0"/>
                        <a:t>Enterprise Resilience Program</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64480"/>
                  </a:ext>
                </a:extLst>
              </a:tr>
            </a:tbl>
          </a:graphicData>
        </a:graphic>
      </p:graphicFrame>
    </p:spTree>
    <p:extLst>
      <p:ext uri="{BB962C8B-B14F-4D97-AF65-F5344CB8AC3E}">
        <p14:creationId xmlns:p14="http://schemas.microsoft.com/office/powerpoint/2010/main" val="3635408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8EA4D-6786-D232-1310-27F35BA237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17680-9AE2-1E90-0986-E8EDB3A65338}"/>
              </a:ext>
            </a:extLst>
          </p:cNvPr>
          <p:cNvSpPr>
            <a:spLocks noGrp="1"/>
          </p:cNvSpPr>
          <p:nvPr>
            <p:ph type="sldNum" sz="quarter" idx="4"/>
          </p:nvPr>
        </p:nvSpPr>
        <p:spPr/>
        <p:txBody>
          <a:bodyPr/>
          <a:lstStyle/>
          <a:p>
            <a:fld id="{2441C0E6-2A71-4EB3-9E92-A3D15D26B6CA}" type="slidenum">
              <a:rPr lang="en-US"/>
              <a:pPr/>
              <a:t>4</a:t>
            </a:fld>
            <a:endParaRPr lang="en-US"/>
          </a:p>
        </p:txBody>
      </p:sp>
      <p:sp>
        <p:nvSpPr>
          <p:cNvPr id="29" name="TextBox 28">
            <a:extLst>
              <a:ext uri="{FF2B5EF4-FFF2-40B4-BE49-F238E27FC236}">
                <a16:creationId xmlns:a16="http://schemas.microsoft.com/office/drawing/2014/main" id="{FB6FE638-9692-7E42-D433-4E0649FBE238}"/>
              </a:ext>
            </a:extLst>
          </p:cNvPr>
          <p:cNvSpPr txBox="1"/>
          <p:nvPr/>
        </p:nvSpPr>
        <p:spPr>
          <a:xfrm>
            <a:off x="5075584" y="589426"/>
            <a:ext cx="1800089" cy="805285"/>
          </a:xfrm>
          <a:prstGeom prst="rect">
            <a:avLst/>
          </a:prstGeom>
          <a:noFill/>
        </p:spPr>
        <p:txBody>
          <a:bodyPr wrap="square" rtlCol="0">
            <a:spAutoFit/>
          </a:bodyPr>
          <a:lstStyle/>
          <a:p>
            <a:pPr algn="ctr"/>
            <a:r>
              <a:rPr lang="en-US" sz="2500" b="1">
                <a:solidFill>
                  <a:srgbClr val="54FFE9"/>
                </a:solidFill>
                <a:latin typeface="Calibri" panose="020F0502020204030204" pitchFamily="34" charset="0"/>
                <a:cs typeface="Calibri" panose="020F0502020204030204" pitchFamily="34" charset="0"/>
              </a:rPr>
              <a:t>47,000+</a:t>
            </a:r>
          </a:p>
          <a:p>
            <a:pPr algn="ctr"/>
            <a:r>
              <a:rPr lang="en-US" sz="2133">
                <a:solidFill>
                  <a:schemeClr val="bg1"/>
                </a:solidFill>
                <a:latin typeface="Calibri" panose="020F0502020204030204" pitchFamily="34" charset="0"/>
                <a:cs typeface="Calibri" panose="020F0502020204030204" pitchFamily="34" charset="0"/>
              </a:rPr>
              <a:t>Employees</a:t>
            </a:r>
          </a:p>
        </p:txBody>
      </p:sp>
      <p:sp>
        <p:nvSpPr>
          <p:cNvPr id="30" name="TextBox 29">
            <a:extLst>
              <a:ext uri="{FF2B5EF4-FFF2-40B4-BE49-F238E27FC236}">
                <a16:creationId xmlns:a16="http://schemas.microsoft.com/office/drawing/2014/main" id="{8E4A1116-C6A9-BCBE-CD96-3D4D17E417E3}"/>
              </a:ext>
            </a:extLst>
          </p:cNvPr>
          <p:cNvSpPr txBox="1"/>
          <p:nvPr/>
        </p:nvSpPr>
        <p:spPr>
          <a:xfrm>
            <a:off x="9576667" y="2048161"/>
            <a:ext cx="1771687" cy="800219"/>
          </a:xfrm>
          <a:prstGeom prst="rect">
            <a:avLst/>
          </a:prstGeom>
          <a:noFill/>
        </p:spPr>
        <p:txBody>
          <a:bodyPr wrap="square" lIns="91440" tIns="45720" rIns="91440" bIns="45720" rtlCol="0" anchor="t">
            <a:spAutoFit/>
          </a:bodyPr>
          <a:lstStyle/>
          <a:p>
            <a:pPr algn="ctr"/>
            <a:r>
              <a:rPr lang="en-US" sz="2500" b="1" dirty="0">
                <a:solidFill>
                  <a:srgbClr val="54FFE9"/>
                </a:solidFill>
                <a:latin typeface="Calibri"/>
                <a:cs typeface="Calibri"/>
              </a:rPr>
              <a:t>300+</a:t>
            </a:r>
            <a:r>
              <a:rPr lang="en-US" sz="2100" dirty="0">
                <a:solidFill>
                  <a:schemeClr val="bg1"/>
                </a:solidFill>
                <a:latin typeface="Calibri"/>
                <a:cs typeface="Calibri"/>
              </a:rPr>
              <a:t> </a:t>
            </a:r>
          </a:p>
          <a:p>
            <a:pPr algn="ctr"/>
            <a:r>
              <a:rPr lang="en-US" sz="2100" dirty="0">
                <a:solidFill>
                  <a:schemeClr val="bg1"/>
                </a:solidFill>
                <a:latin typeface="Calibri"/>
                <a:cs typeface="Calibri"/>
              </a:rPr>
              <a:t>Offsites</a:t>
            </a:r>
            <a:endParaRPr lang="en-US" sz="2100" dirty="0">
              <a:solidFill>
                <a:schemeClr val="bg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2FCD1013-0F5B-43E2-7EF9-D08E0645FACD}"/>
              </a:ext>
            </a:extLst>
          </p:cNvPr>
          <p:cNvSpPr txBox="1"/>
          <p:nvPr/>
        </p:nvSpPr>
        <p:spPr>
          <a:xfrm>
            <a:off x="640935" y="2051736"/>
            <a:ext cx="1797372" cy="800219"/>
          </a:xfrm>
          <a:prstGeom prst="rect">
            <a:avLst/>
          </a:prstGeom>
          <a:noFill/>
        </p:spPr>
        <p:txBody>
          <a:bodyPr wrap="square" lIns="91440" tIns="45720" rIns="91440" bIns="45720" rtlCol="0" anchor="t">
            <a:spAutoFit/>
          </a:bodyPr>
          <a:lstStyle/>
          <a:p>
            <a:pPr algn="ctr"/>
            <a:r>
              <a:rPr lang="en-US" sz="2500" b="1" dirty="0">
                <a:solidFill>
                  <a:srgbClr val="54FFE9"/>
                </a:solidFill>
                <a:latin typeface="Calibri"/>
                <a:cs typeface="Calibri"/>
              </a:rPr>
              <a:t>5</a:t>
            </a:r>
            <a:r>
              <a:rPr lang="en-US" sz="2500" b="1" dirty="0">
                <a:solidFill>
                  <a:schemeClr val="bg1"/>
                </a:solidFill>
                <a:latin typeface="Calibri"/>
                <a:cs typeface="Calibri"/>
              </a:rPr>
              <a:t> </a:t>
            </a:r>
          </a:p>
          <a:p>
            <a:pPr algn="ctr"/>
            <a:r>
              <a:rPr lang="en-US" sz="2100" dirty="0">
                <a:solidFill>
                  <a:schemeClr val="bg1"/>
                </a:solidFill>
                <a:latin typeface="Calibri"/>
                <a:cs typeface="Calibri"/>
              </a:rPr>
              <a:t>Hospitals</a:t>
            </a:r>
          </a:p>
        </p:txBody>
      </p:sp>
      <p:sp>
        <p:nvSpPr>
          <p:cNvPr id="32" name="TextBox 31">
            <a:extLst>
              <a:ext uri="{FF2B5EF4-FFF2-40B4-BE49-F238E27FC236}">
                <a16:creationId xmlns:a16="http://schemas.microsoft.com/office/drawing/2014/main" id="{A795D5A0-B6A0-9894-561C-91E285BA3C97}"/>
              </a:ext>
            </a:extLst>
          </p:cNvPr>
          <p:cNvSpPr txBox="1"/>
          <p:nvPr/>
        </p:nvSpPr>
        <p:spPr>
          <a:xfrm>
            <a:off x="285712" y="4743867"/>
            <a:ext cx="1780863" cy="1133515"/>
          </a:xfrm>
          <a:prstGeom prst="rect">
            <a:avLst/>
          </a:prstGeom>
          <a:noFill/>
        </p:spPr>
        <p:txBody>
          <a:bodyPr wrap="square" rtlCol="0">
            <a:spAutoFit/>
          </a:bodyPr>
          <a:lstStyle/>
          <a:p>
            <a:pPr algn="ctr"/>
            <a:r>
              <a:rPr lang="en-US" sz="2500" b="1" dirty="0">
                <a:solidFill>
                  <a:srgbClr val="54FFE9"/>
                </a:solidFill>
                <a:latin typeface="Calibri" panose="020F0502020204030204" pitchFamily="34" charset="0"/>
                <a:cs typeface="Calibri" panose="020F0502020204030204" pitchFamily="34" charset="0"/>
              </a:rPr>
              <a:t>1,000+ </a:t>
            </a:r>
          </a:p>
          <a:p>
            <a:pPr algn="ctr"/>
            <a:r>
              <a:rPr lang="en-US" sz="2133" dirty="0">
                <a:solidFill>
                  <a:schemeClr val="bg1"/>
                </a:solidFill>
                <a:latin typeface="Calibri" panose="020F0502020204030204" pitchFamily="34" charset="0"/>
                <a:cs typeface="Calibri" panose="020F0502020204030204" pitchFamily="34" charset="0"/>
              </a:rPr>
              <a:t>Research </a:t>
            </a:r>
          </a:p>
          <a:p>
            <a:pPr algn="ctr"/>
            <a:r>
              <a:rPr lang="en-US" sz="2133" dirty="0">
                <a:solidFill>
                  <a:schemeClr val="bg1"/>
                </a:solidFill>
                <a:latin typeface="Calibri" panose="020F0502020204030204" pitchFamily="34" charset="0"/>
                <a:cs typeface="Calibri" panose="020F0502020204030204" pitchFamily="34" charset="0"/>
              </a:rPr>
              <a:t>Faculty</a:t>
            </a:r>
          </a:p>
        </p:txBody>
      </p:sp>
      <p:sp>
        <p:nvSpPr>
          <p:cNvPr id="33" name="TextBox 32">
            <a:extLst>
              <a:ext uri="{FF2B5EF4-FFF2-40B4-BE49-F238E27FC236}">
                <a16:creationId xmlns:a16="http://schemas.microsoft.com/office/drawing/2014/main" id="{3D0DACB7-9F96-A0D6-DBAF-530F5598C140}"/>
              </a:ext>
            </a:extLst>
          </p:cNvPr>
          <p:cNvSpPr txBox="1"/>
          <p:nvPr/>
        </p:nvSpPr>
        <p:spPr>
          <a:xfrm>
            <a:off x="9883665" y="4743867"/>
            <a:ext cx="1786891" cy="1133515"/>
          </a:xfrm>
          <a:prstGeom prst="rect">
            <a:avLst/>
          </a:prstGeom>
          <a:noFill/>
        </p:spPr>
        <p:txBody>
          <a:bodyPr wrap="square" rtlCol="0">
            <a:spAutoFit/>
          </a:bodyPr>
          <a:lstStyle/>
          <a:p>
            <a:pPr algn="ctr"/>
            <a:r>
              <a:rPr lang="en-US" sz="2500" b="1" dirty="0">
                <a:solidFill>
                  <a:srgbClr val="54FFE9"/>
                </a:solidFill>
                <a:latin typeface="Calibri" panose="020F0502020204030204" pitchFamily="34" charset="0"/>
                <a:cs typeface="Calibri" panose="020F0502020204030204" pitchFamily="34" charset="0"/>
              </a:rPr>
              <a:t>2</a:t>
            </a:r>
          </a:p>
          <a:p>
            <a:pPr algn="ctr"/>
            <a:r>
              <a:rPr lang="en-US" sz="2133" dirty="0">
                <a:solidFill>
                  <a:schemeClr val="bg1"/>
                </a:solidFill>
                <a:latin typeface="Calibri" panose="020F0502020204030204" pitchFamily="34" charset="0"/>
                <a:cs typeface="Calibri" panose="020F0502020204030204" pitchFamily="34" charset="0"/>
              </a:rPr>
              <a:t>Medical Schools</a:t>
            </a:r>
          </a:p>
        </p:txBody>
      </p:sp>
      <p:sp>
        <p:nvSpPr>
          <p:cNvPr id="5" name="Title 4">
            <a:extLst>
              <a:ext uri="{FF2B5EF4-FFF2-40B4-BE49-F238E27FC236}">
                <a16:creationId xmlns:a16="http://schemas.microsoft.com/office/drawing/2014/main" id="{26A94914-9260-529D-DF21-41E69E5304CD}"/>
              </a:ext>
            </a:extLst>
          </p:cNvPr>
          <p:cNvSpPr>
            <a:spLocks noGrp="1"/>
          </p:cNvSpPr>
          <p:nvPr>
            <p:ph type="title"/>
          </p:nvPr>
        </p:nvSpPr>
        <p:spPr>
          <a:xfrm>
            <a:off x="4343341" y="5270219"/>
            <a:ext cx="3264574" cy="1034919"/>
          </a:xfrm>
        </p:spPr>
        <p:txBody>
          <a:bodyPr/>
          <a:lstStyle/>
          <a:p>
            <a:pPr algn="ctr"/>
            <a:r>
              <a:rPr lang="en" sz="4200" b="1">
                <a:latin typeface="Calibri" panose="020F0502020204030204" pitchFamily="34" charset="0"/>
                <a:cs typeface="Calibri" panose="020F0502020204030204" pitchFamily="34" charset="0"/>
              </a:rPr>
              <a:t>NYU Langone Health</a:t>
            </a:r>
            <a:endParaRPr lang="en-US" sz="4200"/>
          </a:p>
        </p:txBody>
      </p:sp>
      <p:grpSp>
        <p:nvGrpSpPr>
          <p:cNvPr id="3" name="Google Shape;2532;p57">
            <a:extLst>
              <a:ext uri="{FF2B5EF4-FFF2-40B4-BE49-F238E27FC236}">
                <a16:creationId xmlns:a16="http://schemas.microsoft.com/office/drawing/2014/main" id="{A568BF93-E8A3-472E-714B-6DDC723865B7}"/>
              </a:ext>
            </a:extLst>
          </p:cNvPr>
          <p:cNvGrpSpPr/>
          <p:nvPr/>
        </p:nvGrpSpPr>
        <p:grpSpPr>
          <a:xfrm>
            <a:off x="1833393" y="1388604"/>
            <a:ext cx="7961245" cy="9271650"/>
            <a:chOff x="849068" y="3200400"/>
            <a:chExt cx="1017551" cy="1185038"/>
          </a:xfrm>
        </p:grpSpPr>
        <p:sp>
          <p:nvSpPr>
            <p:cNvPr id="4" name="Google Shape;2533;p57">
              <a:extLst>
                <a:ext uri="{FF2B5EF4-FFF2-40B4-BE49-F238E27FC236}">
                  <a16:creationId xmlns:a16="http://schemas.microsoft.com/office/drawing/2014/main" id="{336B9D14-BD0B-E4AB-4F9B-C845D29F395C}"/>
                </a:ext>
              </a:extLst>
            </p:cNvPr>
            <p:cNvSpPr/>
            <p:nvPr/>
          </p:nvSpPr>
          <p:spPr>
            <a:xfrm rot="-5400000">
              <a:off x="894200" y="3416738"/>
              <a:ext cx="968700" cy="968700"/>
            </a:xfrm>
            <a:prstGeom prst="arc">
              <a:avLst>
                <a:gd name="adj1" fmla="val 16200000"/>
                <a:gd name="adj2" fmla="val 548197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6" name="Google Shape;2534;p57">
              <a:extLst>
                <a:ext uri="{FF2B5EF4-FFF2-40B4-BE49-F238E27FC236}">
                  <a16:creationId xmlns:a16="http://schemas.microsoft.com/office/drawing/2014/main" id="{5B39CFE5-B1BA-0FBF-BD27-3D3DFAB41BA9}"/>
                </a:ext>
              </a:extLst>
            </p:cNvPr>
            <p:cNvSpPr/>
            <p:nvPr/>
          </p:nvSpPr>
          <p:spPr>
            <a:xfrm>
              <a:off x="957900" y="3480538"/>
              <a:ext cx="841200" cy="841200"/>
            </a:xfrm>
            <a:prstGeom prst="blockArc">
              <a:avLst>
                <a:gd name="adj1" fmla="val 10800000"/>
                <a:gd name="adj2" fmla="val 73138"/>
                <a:gd name="adj3" fmla="val 14731"/>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7" name="Google Shape;2535;p57">
              <a:extLst>
                <a:ext uri="{FF2B5EF4-FFF2-40B4-BE49-F238E27FC236}">
                  <a16:creationId xmlns:a16="http://schemas.microsoft.com/office/drawing/2014/main" id="{6908C547-C237-62B6-2007-FDB4676675F6}"/>
                </a:ext>
              </a:extLst>
            </p:cNvPr>
            <p:cNvGrpSpPr/>
            <p:nvPr/>
          </p:nvGrpSpPr>
          <p:grpSpPr>
            <a:xfrm>
              <a:off x="1335344" y="3200400"/>
              <a:ext cx="86400" cy="255000"/>
              <a:chOff x="1335344" y="3200400"/>
              <a:chExt cx="86400" cy="255000"/>
            </a:xfrm>
          </p:grpSpPr>
          <p:sp>
            <p:nvSpPr>
              <p:cNvPr id="37" name="Google Shape;2536;p57">
                <a:extLst>
                  <a:ext uri="{FF2B5EF4-FFF2-40B4-BE49-F238E27FC236}">
                    <a16:creationId xmlns:a16="http://schemas.microsoft.com/office/drawing/2014/main" id="{901D827A-4D13-A5E4-851B-F7B014179737}"/>
                  </a:ext>
                </a:extLst>
              </p:cNvPr>
              <p:cNvSpPr/>
              <p:nvPr/>
            </p:nvSpPr>
            <p:spPr>
              <a:xfrm>
                <a:off x="1335344" y="3369000"/>
                <a:ext cx="86400" cy="86400"/>
              </a:xfrm>
              <a:prstGeom prst="ellipse">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38" name="Google Shape;2537;p57">
                <a:extLst>
                  <a:ext uri="{FF2B5EF4-FFF2-40B4-BE49-F238E27FC236}">
                    <a16:creationId xmlns:a16="http://schemas.microsoft.com/office/drawing/2014/main" id="{DBC10E50-0877-62EB-5688-1DBA071D3F99}"/>
                  </a:ext>
                </a:extLst>
              </p:cNvPr>
              <p:cNvCxnSpPr>
                <a:stCxn id="37" idx="0"/>
              </p:cNvCxnSpPr>
              <p:nvPr/>
            </p:nvCxnSpPr>
            <p:spPr>
              <a:xfrm rot="10800000">
                <a:off x="1378544" y="3200400"/>
                <a:ext cx="0" cy="168600"/>
              </a:xfrm>
              <a:prstGeom prst="straightConnector1">
                <a:avLst/>
              </a:prstGeom>
              <a:noFill/>
              <a:ln w="19050" cap="flat" cmpd="sng">
                <a:solidFill>
                  <a:schemeClr val="bg1"/>
                </a:solidFill>
                <a:prstDash val="solid"/>
                <a:round/>
                <a:headEnd type="none" w="med" len="med"/>
                <a:tailEnd type="none" w="med" len="med"/>
              </a:ln>
            </p:spPr>
          </p:cxnSp>
        </p:grpSp>
        <p:grpSp>
          <p:nvGrpSpPr>
            <p:cNvPr id="8" name="Google Shape;2539;p57">
              <a:extLst>
                <a:ext uri="{FF2B5EF4-FFF2-40B4-BE49-F238E27FC236}">
                  <a16:creationId xmlns:a16="http://schemas.microsoft.com/office/drawing/2014/main" id="{A3601045-DE90-94A4-7D5A-C12351643E68}"/>
                </a:ext>
              </a:extLst>
            </p:cNvPr>
            <p:cNvGrpSpPr/>
            <p:nvPr/>
          </p:nvGrpSpPr>
          <p:grpSpPr>
            <a:xfrm>
              <a:off x="1613944" y="3325788"/>
              <a:ext cx="252600" cy="216000"/>
              <a:chOff x="1613944" y="3325788"/>
              <a:chExt cx="252600" cy="216000"/>
            </a:xfrm>
          </p:grpSpPr>
          <p:sp>
            <p:nvSpPr>
              <p:cNvPr id="35" name="Google Shape;2540;p57">
                <a:extLst>
                  <a:ext uri="{FF2B5EF4-FFF2-40B4-BE49-F238E27FC236}">
                    <a16:creationId xmlns:a16="http://schemas.microsoft.com/office/drawing/2014/main" id="{138A868B-9732-D3D6-4094-357148B8FD01}"/>
                  </a:ext>
                </a:extLst>
              </p:cNvPr>
              <p:cNvSpPr/>
              <p:nvPr/>
            </p:nvSpPr>
            <p:spPr>
              <a:xfrm>
                <a:off x="1613944" y="3455388"/>
                <a:ext cx="86400" cy="86400"/>
              </a:xfrm>
              <a:prstGeom prst="ellipse">
                <a:avLst/>
              </a:prstGeom>
              <a:solidFill>
                <a:srgbClr val="54FFE9"/>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36" name="Google Shape;2541;p57">
                <a:extLst>
                  <a:ext uri="{FF2B5EF4-FFF2-40B4-BE49-F238E27FC236}">
                    <a16:creationId xmlns:a16="http://schemas.microsoft.com/office/drawing/2014/main" id="{F6C16879-8401-680C-2E1B-8AEE30430BA3}"/>
                  </a:ext>
                </a:extLst>
              </p:cNvPr>
              <p:cNvCxnSpPr>
                <a:stCxn id="35" idx="0"/>
              </p:cNvCxnSpPr>
              <p:nvPr/>
            </p:nvCxnSpPr>
            <p:spPr>
              <a:xfrm rot="-5400000">
                <a:off x="1697044" y="3285888"/>
                <a:ext cx="129600" cy="209400"/>
              </a:xfrm>
              <a:prstGeom prst="bentConnector2">
                <a:avLst/>
              </a:prstGeom>
              <a:noFill/>
              <a:ln w="19050" cap="flat" cmpd="sng">
                <a:solidFill>
                  <a:schemeClr val="bg1"/>
                </a:solidFill>
                <a:prstDash val="solid"/>
                <a:round/>
                <a:headEnd type="none" w="med" len="med"/>
                <a:tailEnd type="none" w="med" len="med"/>
              </a:ln>
            </p:spPr>
          </p:cxnSp>
        </p:grpSp>
        <p:sp>
          <p:nvSpPr>
            <p:cNvPr id="16" name="Google Shape;2544;p57">
              <a:extLst>
                <a:ext uri="{FF2B5EF4-FFF2-40B4-BE49-F238E27FC236}">
                  <a16:creationId xmlns:a16="http://schemas.microsoft.com/office/drawing/2014/main" id="{4A79A6A8-6609-E2D8-127B-1E0E170C44B6}"/>
                </a:ext>
              </a:extLst>
            </p:cNvPr>
            <p:cNvSpPr/>
            <p:nvPr/>
          </p:nvSpPr>
          <p:spPr>
            <a:xfrm>
              <a:off x="1780219" y="3669663"/>
              <a:ext cx="86400" cy="86400"/>
            </a:xfrm>
            <a:prstGeom prst="ellipse">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0" name="Google Shape;2547;p57">
              <a:extLst>
                <a:ext uri="{FF2B5EF4-FFF2-40B4-BE49-F238E27FC236}">
                  <a16:creationId xmlns:a16="http://schemas.microsoft.com/office/drawing/2014/main" id="{A95FA316-A7D3-FCFA-BFC3-F7C3FFFDD183}"/>
                </a:ext>
              </a:extLst>
            </p:cNvPr>
            <p:cNvGrpSpPr/>
            <p:nvPr/>
          </p:nvGrpSpPr>
          <p:grpSpPr>
            <a:xfrm>
              <a:off x="890544" y="3325788"/>
              <a:ext cx="252600" cy="216000"/>
              <a:chOff x="890544" y="3325788"/>
              <a:chExt cx="252600" cy="216000"/>
            </a:xfrm>
          </p:grpSpPr>
          <p:sp>
            <p:nvSpPr>
              <p:cNvPr id="14" name="Google Shape;2548;p57">
                <a:extLst>
                  <a:ext uri="{FF2B5EF4-FFF2-40B4-BE49-F238E27FC236}">
                    <a16:creationId xmlns:a16="http://schemas.microsoft.com/office/drawing/2014/main" id="{67953ABF-C706-2AB8-0BD1-F1D0940A55BA}"/>
                  </a:ext>
                </a:extLst>
              </p:cNvPr>
              <p:cNvSpPr/>
              <p:nvPr/>
            </p:nvSpPr>
            <p:spPr>
              <a:xfrm>
                <a:off x="1056744" y="3455388"/>
                <a:ext cx="86400" cy="86400"/>
              </a:xfrm>
              <a:prstGeom prst="ellipse">
                <a:avLst/>
              </a:prstGeom>
              <a:solidFill>
                <a:srgbClr val="54FFE9"/>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15" name="Google Shape;2549;p57">
                <a:extLst>
                  <a:ext uri="{FF2B5EF4-FFF2-40B4-BE49-F238E27FC236}">
                    <a16:creationId xmlns:a16="http://schemas.microsoft.com/office/drawing/2014/main" id="{41586ABC-CE62-5EAC-A1ED-42E602D7A62D}"/>
                  </a:ext>
                </a:extLst>
              </p:cNvPr>
              <p:cNvCxnSpPr>
                <a:stCxn id="14" idx="0"/>
              </p:cNvCxnSpPr>
              <p:nvPr/>
            </p:nvCxnSpPr>
            <p:spPr>
              <a:xfrm rot="5400000" flipH="1">
                <a:off x="930444" y="3285888"/>
                <a:ext cx="129600" cy="209400"/>
              </a:xfrm>
              <a:prstGeom prst="bentConnector2">
                <a:avLst/>
              </a:prstGeom>
              <a:noFill/>
              <a:ln w="19050" cap="flat" cmpd="sng">
                <a:solidFill>
                  <a:schemeClr val="bg1"/>
                </a:solidFill>
                <a:prstDash val="solid"/>
                <a:round/>
                <a:headEnd type="none" w="med" len="med"/>
                <a:tailEnd type="none" w="med" len="med"/>
              </a:ln>
            </p:spPr>
          </p:cxnSp>
        </p:grpSp>
        <p:grpSp>
          <p:nvGrpSpPr>
            <p:cNvPr id="11" name="Google Shape;2551;p57">
              <a:extLst>
                <a:ext uri="{FF2B5EF4-FFF2-40B4-BE49-F238E27FC236}">
                  <a16:creationId xmlns:a16="http://schemas.microsoft.com/office/drawing/2014/main" id="{40962869-E1C6-DFDE-9B8A-EF578205F78F}"/>
                </a:ext>
              </a:extLst>
            </p:cNvPr>
            <p:cNvGrpSpPr/>
            <p:nvPr/>
          </p:nvGrpSpPr>
          <p:grpSpPr>
            <a:xfrm>
              <a:off x="849068" y="3669663"/>
              <a:ext cx="127701" cy="86400"/>
              <a:chOff x="849068" y="3669663"/>
              <a:chExt cx="127701" cy="86400"/>
            </a:xfrm>
          </p:grpSpPr>
          <p:sp>
            <p:nvSpPr>
              <p:cNvPr id="12" name="Google Shape;2552;p57">
                <a:extLst>
                  <a:ext uri="{FF2B5EF4-FFF2-40B4-BE49-F238E27FC236}">
                    <a16:creationId xmlns:a16="http://schemas.microsoft.com/office/drawing/2014/main" id="{0DC3928F-1C63-F5DD-AB8C-1137027BB9E0}"/>
                  </a:ext>
                </a:extLst>
              </p:cNvPr>
              <p:cNvSpPr/>
              <p:nvPr/>
            </p:nvSpPr>
            <p:spPr>
              <a:xfrm>
                <a:off x="890369" y="3669663"/>
                <a:ext cx="86400" cy="86400"/>
              </a:xfrm>
              <a:prstGeom prst="ellipse">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13" name="Google Shape;2553;p57">
                <a:extLst>
                  <a:ext uri="{FF2B5EF4-FFF2-40B4-BE49-F238E27FC236}">
                    <a16:creationId xmlns:a16="http://schemas.microsoft.com/office/drawing/2014/main" id="{1C727BA4-B071-B464-0BB9-14B204E48E61}"/>
                  </a:ext>
                </a:extLst>
              </p:cNvPr>
              <p:cNvCxnSpPr>
                <a:cxnSpLocks/>
                <a:stCxn id="12" idx="2"/>
              </p:cNvCxnSpPr>
              <p:nvPr/>
            </p:nvCxnSpPr>
            <p:spPr>
              <a:xfrm rot="10800000">
                <a:off x="849068" y="3712863"/>
                <a:ext cx="41301" cy="0"/>
              </a:xfrm>
              <a:prstGeom prst="bentConnector3">
                <a:avLst>
                  <a:gd name="adj1" fmla="val 50000"/>
                </a:avLst>
              </a:prstGeom>
              <a:noFill/>
              <a:ln w="19050" cap="flat" cmpd="sng">
                <a:solidFill>
                  <a:schemeClr val="bg1"/>
                </a:solidFill>
                <a:prstDash val="solid"/>
                <a:round/>
                <a:headEnd type="none" w="med" len="med"/>
                <a:tailEnd type="none" w="med" len="med"/>
              </a:ln>
            </p:spPr>
          </p:cxnSp>
        </p:grpSp>
      </p:grpSp>
      <p:cxnSp>
        <p:nvCxnSpPr>
          <p:cNvPr id="41" name="Google Shape;2553;p57">
            <a:extLst>
              <a:ext uri="{FF2B5EF4-FFF2-40B4-BE49-F238E27FC236}">
                <a16:creationId xmlns:a16="http://schemas.microsoft.com/office/drawing/2014/main" id="{B4025BFF-0061-C5B1-CEAB-3E531921C55D}"/>
              </a:ext>
            </a:extLst>
          </p:cNvPr>
          <p:cNvCxnSpPr>
            <a:cxnSpLocks/>
          </p:cNvCxnSpPr>
          <p:nvPr/>
        </p:nvCxnSpPr>
        <p:spPr>
          <a:xfrm rot="10800000">
            <a:off x="9806733" y="5400927"/>
            <a:ext cx="323136" cy="0"/>
          </a:xfrm>
          <a:prstGeom prst="bentConnector3">
            <a:avLst>
              <a:gd name="adj1" fmla="val 50000"/>
            </a:avLst>
          </a:prstGeom>
          <a:noFill/>
          <a:ln w="19050" cap="flat" cmpd="sng">
            <a:solidFill>
              <a:schemeClr val="bg1"/>
            </a:solidFill>
            <a:prstDash val="solid"/>
            <a:round/>
            <a:headEnd type="none" w="med" len="med"/>
            <a:tailEnd type="none" w="med" len="med"/>
          </a:ln>
        </p:spPr>
      </p:cxnSp>
    </p:spTree>
    <p:extLst>
      <p:ext uri="{BB962C8B-B14F-4D97-AF65-F5344CB8AC3E}">
        <p14:creationId xmlns:p14="http://schemas.microsoft.com/office/powerpoint/2010/main" val="413143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5E9F92-4EE5-C8EC-1C33-8555D1EA75D4}"/>
              </a:ext>
            </a:extLst>
          </p:cNvPr>
          <p:cNvSpPr>
            <a:spLocks noGrp="1"/>
          </p:cNvSpPr>
          <p:nvPr>
            <p:ph type="sldNum" sz="quarter" idx="4"/>
          </p:nvPr>
        </p:nvSpPr>
        <p:spPr/>
        <p:txBody>
          <a:bodyPr/>
          <a:lstStyle/>
          <a:p>
            <a:fld id="{2441C0E6-2A71-4EB3-9E92-A3D15D26B6CA}" type="slidenum">
              <a:rPr lang="en-US"/>
              <a:pPr/>
              <a:t>5</a:t>
            </a:fld>
            <a:endParaRPr lang="en-US"/>
          </a:p>
        </p:txBody>
      </p:sp>
      <p:sp>
        <p:nvSpPr>
          <p:cNvPr id="3" name="Footer Placeholder 2">
            <a:extLst>
              <a:ext uri="{FF2B5EF4-FFF2-40B4-BE49-F238E27FC236}">
                <a16:creationId xmlns:a16="http://schemas.microsoft.com/office/drawing/2014/main" id="{3E8EDCF1-740F-4F31-529D-5AF06969D854}"/>
              </a:ext>
            </a:extLst>
          </p:cNvPr>
          <p:cNvSpPr>
            <a:spLocks noGrp="1"/>
          </p:cNvSpPr>
          <p:nvPr>
            <p:ph type="ftr" sz="quarter" idx="4294967295"/>
          </p:nvPr>
        </p:nvSpPr>
        <p:spPr>
          <a:xfrm>
            <a:off x="7315200" y="6048534"/>
            <a:ext cx="3606800" cy="184665"/>
          </a:xfrm>
          <a:prstGeom prst="rect">
            <a:avLst/>
          </a:prstGeom>
        </p:spPr>
        <p:txBody>
          <a:bodyPr/>
          <a:lstStyle/>
          <a:p>
            <a:r>
              <a:rPr lang="en-US"/>
              <a:t>Division/Department Name</a:t>
            </a:r>
          </a:p>
        </p:txBody>
      </p:sp>
      <p:pic>
        <p:nvPicPr>
          <p:cNvPr id="5" name="Picture 4">
            <a:extLst>
              <a:ext uri="{FF2B5EF4-FFF2-40B4-BE49-F238E27FC236}">
                <a16:creationId xmlns:a16="http://schemas.microsoft.com/office/drawing/2014/main" id="{B59114AB-60E2-88D4-7A22-AD30E7D911F7}"/>
              </a:ext>
            </a:extLst>
          </p:cNvPr>
          <p:cNvPicPr>
            <a:picLocks noChangeAspect="1"/>
          </p:cNvPicPr>
          <p:nvPr/>
        </p:nvPicPr>
        <p:blipFill rotWithShape="1">
          <a:blip r:embed="R40059841432544f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Box 15">
            <a:extLst>
              <a:ext uri="{FF2B5EF4-FFF2-40B4-BE49-F238E27FC236}">
                <a16:creationId xmlns:a16="http://schemas.microsoft.com/office/drawing/2014/main" id="{EA0086B0-1826-29A7-C8D9-96A5480975B9}"/>
              </a:ext>
            </a:extLst>
          </p:cNvPr>
          <p:cNvSpPr txBox="1"/>
          <p:nvPr/>
        </p:nvSpPr>
        <p:spPr>
          <a:xfrm>
            <a:off x="1114738" y="496385"/>
            <a:ext cx="9962525" cy="686022"/>
          </a:xfrm>
          <a:prstGeom prst="rect">
            <a:avLst/>
          </a:prstGeom>
        </p:spPr>
        <p:txBody>
          <a:bodyPr lIns="0" tIns="0" rIns="0" bIns="0" rtlCol="0" anchor="t">
            <a:spAutoFit/>
          </a:bodyPr>
          <a:lstStyle/>
          <a:p>
            <a:pPr algn="ctr">
              <a:lnSpc>
                <a:spcPts val="5973"/>
              </a:lnSpc>
            </a:pPr>
            <a:r>
              <a:rPr lang="en-US" sz="3500" b="1" dirty="0">
                <a:solidFill>
                  <a:schemeClr val="bg1"/>
                </a:solidFill>
                <a:latin typeface="+mj-lt"/>
              </a:rPr>
              <a:t>Enterprise Resilience Program Mission</a:t>
            </a:r>
          </a:p>
        </p:txBody>
      </p:sp>
      <p:sp>
        <p:nvSpPr>
          <p:cNvPr id="7" name="TextBox 6">
            <a:extLst>
              <a:ext uri="{FF2B5EF4-FFF2-40B4-BE49-F238E27FC236}">
                <a16:creationId xmlns:a16="http://schemas.microsoft.com/office/drawing/2014/main" id="{75B32D16-58D5-14EB-497D-224A94B29755}"/>
              </a:ext>
            </a:extLst>
          </p:cNvPr>
          <p:cNvSpPr txBox="1"/>
          <p:nvPr/>
        </p:nvSpPr>
        <p:spPr>
          <a:xfrm>
            <a:off x="2006852" y="2412741"/>
            <a:ext cx="8338241" cy="200106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lnSpc>
                <a:spcPct val="150000"/>
              </a:lnSpc>
            </a:pPr>
            <a:r>
              <a:rPr lang="en-US" sz="2100">
                <a:solidFill>
                  <a:schemeClr val="tx1">
                    <a:lumMod val="50000"/>
                  </a:schemeClr>
                </a:solidFill>
              </a:rPr>
              <a:t>Empower managers and staff to </a:t>
            </a:r>
            <a:r>
              <a:rPr lang="en-US" sz="2100" b="1">
                <a:solidFill>
                  <a:schemeClr val="tx1">
                    <a:lumMod val="50000"/>
                  </a:schemeClr>
                </a:solidFill>
              </a:rPr>
              <a:t>take action</a:t>
            </a:r>
            <a:r>
              <a:rPr lang="en-US" sz="2100">
                <a:solidFill>
                  <a:schemeClr val="tx1">
                    <a:lumMod val="50000"/>
                  </a:schemeClr>
                </a:solidFill>
              </a:rPr>
              <a:t>, </a:t>
            </a:r>
            <a:r>
              <a:rPr lang="en-US" sz="2100" b="1">
                <a:solidFill>
                  <a:schemeClr val="tx1">
                    <a:lumMod val="50000"/>
                  </a:schemeClr>
                </a:solidFill>
              </a:rPr>
              <a:t>improve outcomes</a:t>
            </a:r>
            <a:r>
              <a:rPr lang="en-US" sz="2100">
                <a:solidFill>
                  <a:schemeClr val="tx1">
                    <a:lumMod val="50000"/>
                  </a:schemeClr>
                </a:solidFill>
              </a:rPr>
              <a:t>, and </a:t>
            </a:r>
            <a:r>
              <a:rPr lang="en-US" sz="2100" b="1">
                <a:solidFill>
                  <a:schemeClr val="tx1">
                    <a:lumMod val="50000"/>
                  </a:schemeClr>
                </a:solidFill>
              </a:rPr>
              <a:t>shorten timelines to restoration</a:t>
            </a:r>
            <a:r>
              <a:rPr lang="en-US" sz="2100">
                <a:solidFill>
                  <a:schemeClr val="tx1">
                    <a:lumMod val="50000"/>
                  </a:schemeClr>
                </a:solidFill>
              </a:rPr>
              <a:t> during a disruption to essential services by equipping them with </a:t>
            </a:r>
            <a:r>
              <a:rPr lang="en-US" sz="2100" b="1">
                <a:solidFill>
                  <a:schemeClr val="tx1">
                    <a:lumMod val="50000"/>
                  </a:schemeClr>
                </a:solidFill>
              </a:rPr>
              <a:t>crisis management skills</a:t>
            </a:r>
            <a:r>
              <a:rPr lang="en-US" sz="2100">
                <a:solidFill>
                  <a:schemeClr val="tx1">
                    <a:lumMod val="50000"/>
                  </a:schemeClr>
                </a:solidFill>
              </a:rPr>
              <a:t>, </a:t>
            </a:r>
            <a:r>
              <a:rPr lang="en-US" sz="2100" b="1">
                <a:solidFill>
                  <a:schemeClr val="tx1">
                    <a:lumMod val="50000"/>
                  </a:schemeClr>
                </a:solidFill>
              </a:rPr>
              <a:t>business continuity plans</a:t>
            </a:r>
            <a:r>
              <a:rPr lang="en-US" sz="2100">
                <a:solidFill>
                  <a:schemeClr val="tx1">
                    <a:lumMod val="50000"/>
                  </a:schemeClr>
                </a:solidFill>
              </a:rPr>
              <a:t>, and </a:t>
            </a:r>
            <a:r>
              <a:rPr lang="en-US" sz="2100" b="1">
                <a:solidFill>
                  <a:schemeClr val="tx1">
                    <a:lumMod val="50000"/>
                  </a:schemeClr>
                </a:solidFill>
              </a:rPr>
              <a:t>communication tools</a:t>
            </a:r>
            <a:r>
              <a:rPr lang="en-US" sz="2100">
                <a:solidFill>
                  <a:schemeClr val="tx1">
                    <a:lumMod val="50000"/>
                  </a:schemeClr>
                </a:solidFill>
              </a:rPr>
              <a:t>.</a:t>
            </a:r>
          </a:p>
        </p:txBody>
      </p:sp>
    </p:spTree>
    <p:extLst>
      <p:ext uri="{BB962C8B-B14F-4D97-AF65-F5344CB8AC3E}">
        <p14:creationId xmlns:p14="http://schemas.microsoft.com/office/powerpoint/2010/main" val="3031155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E68C0-233B-B771-EB56-93BF481EA971}"/>
            </a:ext>
          </a:extLst>
        </p:cNvPr>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D7304D7E-A219-079D-CB2B-56E044859A2A}"/>
              </a:ext>
            </a:extLst>
          </p:cNvPr>
          <p:cNvSpPr>
            <a:spLocks noGrp="1"/>
          </p:cNvSpPr>
          <p:nvPr>
            <p:ph type="sldNum" sz="quarter" idx="4"/>
          </p:nvPr>
        </p:nvSpPr>
        <p:spPr>
          <a:xfrm>
            <a:off x="11358484" y="6190204"/>
            <a:ext cx="382129" cy="184665"/>
          </a:xfrm>
        </p:spPr>
        <p:txBody>
          <a:bodyPr/>
          <a:lstStyle/>
          <a:p>
            <a:fld id="{2441C0E6-2A71-4EB3-9E92-A3D15D26B6CA}" type="slidenum">
              <a:rPr lang="en-US"/>
              <a:pPr/>
              <a:t>6</a:t>
            </a:fld>
            <a:endParaRPr lang="en-US"/>
          </a:p>
        </p:txBody>
      </p:sp>
      <p:grpSp>
        <p:nvGrpSpPr>
          <p:cNvPr id="13" name="Group 12">
            <a:extLst>
              <a:ext uri="{FF2B5EF4-FFF2-40B4-BE49-F238E27FC236}">
                <a16:creationId xmlns:a16="http://schemas.microsoft.com/office/drawing/2014/main" id="{B4E5C61B-9173-6AA3-8B0E-793F0470E343}"/>
              </a:ext>
            </a:extLst>
          </p:cNvPr>
          <p:cNvGrpSpPr>
            <a:grpSpLocks noChangeAspect="1"/>
          </p:cNvGrpSpPr>
          <p:nvPr/>
        </p:nvGrpSpPr>
        <p:grpSpPr>
          <a:xfrm>
            <a:off x="1517291" y="2078129"/>
            <a:ext cx="9157418" cy="3129252"/>
            <a:chOff x="1114738" y="2264492"/>
            <a:chExt cx="7876535" cy="2691552"/>
          </a:xfrm>
        </p:grpSpPr>
        <p:sp>
          <p:nvSpPr>
            <p:cNvPr id="5" name="Freeform 5">
              <a:extLst>
                <a:ext uri="{FF2B5EF4-FFF2-40B4-BE49-F238E27FC236}">
                  <a16:creationId xmlns:a16="http://schemas.microsoft.com/office/drawing/2014/main" id="{15406974-7831-998B-AC33-AC9C63B3BD0E}"/>
                </a:ext>
              </a:extLst>
            </p:cNvPr>
            <p:cNvSpPr/>
            <p:nvPr/>
          </p:nvSpPr>
          <p:spPr>
            <a:xfrm>
              <a:off x="7539280" y="2264492"/>
              <a:ext cx="1273365" cy="1273365"/>
            </a:xfrm>
            <a:custGeom>
              <a:avLst/>
              <a:gdLst/>
              <a:ahLst/>
              <a:cxnLst/>
              <a:rect l="l" t="t" r="r" b="b"/>
              <a:pathLst>
                <a:path w="1910048" h="1910048">
                  <a:moveTo>
                    <a:pt x="0" y="0"/>
                  </a:moveTo>
                  <a:lnTo>
                    <a:pt x="1910048" y="0"/>
                  </a:lnTo>
                  <a:lnTo>
                    <a:pt x="1910048" y="1910049"/>
                  </a:lnTo>
                  <a:lnTo>
                    <a:pt x="0" y="1910049"/>
                  </a:lnTo>
                  <a:lnTo>
                    <a:pt x="0" y="0"/>
                  </a:lnTo>
                  <a:close/>
                </a:path>
              </a:pathLst>
            </a:custGeom>
            <a:blipFill>
              <a:blip r:embed="Rec68566f8eb14788"/>
              <a:stretch>
                <a:fillRect/>
              </a:stretch>
            </a:blipFill>
            <a:ln>
              <a:noFill/>
            </a:ln>
          </p:spPr>
          <p:txBody>
            <a:bodyPr/>
            <a:lstStyle/>
            <a:p>
              <a:endParaRPr lang="en-US" sz="1867">
                <a:solidFill>
                  <a:srgbClr val="53FFE9"/>
                </a:solidFill>
              </a:endParaRPr>
            </a:p>
          </p:txBody>
        </p:sp>
        <p:sp>
          <p:nvSpPr>
            <p:cNvPr id="14" name="TextBox 14">
              <a:extLst>
                <a:ext uri="{FF2B5EF4-FFF2-40B4-BE49-F238E27FC236}">
                  <a16:creationId xmlns:a16="http://schemas.microsoft.com/office/drawing/2014/main" id="{81859491-B93C-0A90-26C0-63575292FB5E}"/>
                </a:ext>
              </a:extLst>
            </p:cNvPr>
            <p:cNvSpPr txBox="1"/>
            <p:nvPr/>
          </p:nvSpPr>
          <p:spPr>
            <a:xfrm>
              <a:off x="7360652" y="3882979"/>
              <a:ext cx="1630621" cy="1041952"/>
            </a:xfrm>
            <a:prstGeom prst="rect">
              <a:avLst/>
            </a:prstGeom>
          </p:spPr>
          <p:txBody>
            <a:bodyPr lIns="0" tIns="0" rIns="0" bIns="0" rtlCol="0" anchor="t">
              <a:spAutoFit/>
            </a:bodyPr>
            <a:lstStyle/>
            <a:p>
              <a:pPr algn="ctr">
                <a:lnSpc>
                  <a:spcPts val="2800"/>
                </a:lnSpc>
              </a:pPr>
              <a:r>
                <a:rPr lang="en-US" sz="1867" b="1">
                  <a:solidFill>
                    <a:schemeClr val="bg1"/>
                  </a:solidFill>
                </a:rPr>
                <a:t>Resilience </a:t>
              </a:r>
            </a:p>
            <a:p>
              <a:pPr algn="ctr">
                <a:lnSpc>
                  <a:spcPts val="2800"/>
                </a:lnSpc>
              </a:pPr>
              <a:r>
                <a:rPr lang="en-US" sz="1867" b="1">
                  <a:solidFill>
                    <a:schemeClr val="bg1"/>
                  </a:solidFill>
                </a:rPr>
                <a:t>as a </a:t>
              </a:r>
            </a:p>
            <a:p>
              <a:pPr algn="ctr">
                <a:lnSpc>
                  <a:spcPts val="2800"/>
                </a:lnSpc>
                <a:spcBef>
                  <a:spcPct val="0"/>
                </a:spcBef>
              </a:pPr>
              <a:r>
                <a:rPr lang="en-US" sz="1867" b="1">
                  <a:solidFill>
                    <a:schemeClr val="bg1"/>
                  </a:solidFill>
                </a:rPr>
                <a:t>Service</a:t>
              </a:r>
            </a:p>
          </p:txBody>
        </p:sp>
        <p:sp>
          <p:nvSpPr>
            <p:cNvPr id="8" name="Freeform 8">
              <a:extLst>
                <a:ext uri="{FF2B5EF4-FFF2-40B4-BE49-F238E27FC236}">
                  <a16:creationId xmlns:a16="http://schemas.microsoft.com/office/drawing/2014/main" id="{18E42AF9-2161-8E6E-F65B-ED3A9042344E}"/>
                </a:ext>
              </a:extLst>
            </p:cNvPr>
            <p:cNvSpPr/>
            <p:nvPr/>
          </p:nvSpPr>
          <p:spPr>
            <a:xfrm>
              <a:off x="5471211" y="2273699"/>
              <a:ext cx="1282573" cy="1282572"/>
            </a:xfrm>
            <a:custGeom>
              <a:avLst/>
              <a:gdLst/>
              <a:ahLst/>
              <a:cxnLst/>
              <a:rect l="l" t="t" r="r" b="b"/>
              <a:pathLst>
                <a:path w="2565145" h="2565145">
                  <a:moveTo>
                    <a:pt x="0" y="0"/>
                  </a:moveTo>
                  <a:lnTo>
                    <a:pt x="2565145" y="0"/>
                  </a:lnTo>
                  <a:lnTo>
                    <a:pt x="2565145" y="2565145"/>
                  </a:lnTo>
                  <a:lnTo>
                    <a:pt x="0" y="2565145"/>
                  </a:lnTo>
                  <a:lnTo>
                    <a:pt x="0" y="0"/>
                  </a:lnTo>
                  <a:close/>
                </a:path>
              </a:pathLst>
            </a:custGeom>
            <a:blipFill>
              <a:blip r:embed="R9fec769060a94686"/>
              <a:stretch>
                <a:fillRect/>
              </a:stretch>
            </a:blipFill>
            <a:ln>
              <a:noFill/>
            </a:ln>
          </p:spPr>
          <p:txBody>
            <a:bodyPr/>
            <a:lstStyle/>
            <a:p>
              <a:endParaRPr lang="en-US" sz="1867">
                <a:solidFill>
                  <a:srgbClr val="53FFE9"/>
                </a:solidFill>
              </a:endParaRPr>
            </a:p>
          </p:txBody>
        </p:sp>
        <p:sp>
          <p:nvSpPr>
            <p:cNvPr id="9" name="TextBox 9">
              <a:extLst>
                <a:ext uri="{FF2B5EF4-FFF2-40B4-BE49-F238E27FC236}">
                  <a16:creationId xmlns:a16="http://schemas.microsoft.com/office/drawing/2014/main" id="{F1F60025-6569-FBEB-2AC9-FE6DFF684F22}"/>
                </a:ext>
              </a:extLst>
            </p:cNvPr>
            <p:cNvSpPr txBox="1"/>
            <p:nvPr/>
          </p:nvSpPr>
          <p:spPr>
            <a:xfrm>
              <a:off x="5297187" y="3914092"/>
              <a:ext cx="1630621" cy="1041952"/>
            </a:xfrm>
            <a:prstGeom prst="rect">
              <a:avLst/>
            </a:prstGeom>
          </p:spPr>
          <p:txBody>
            <a:bodyPr lIns="0" tIns="0" rIns="0" bIns="0" rtlCol="0" anchor="t">
              <a:spAutoFit/>
            </a:bodyPr>
            <a:lstStyle/>
            <a:p>
              <a:pPr algn="ctr">
                <a:lnSpc>
                  <a:spcPts val="2800"/>
                </a:lnSpc>
                <a:spcBef>
                  <a:spcPct val="0"/>
                </a:spcBef>
              </a:pPr>
              <a:r>
                <a:rPr lang="en-US" sz="1867" b="1">
                  <a:solidFill>
                    <a:schemeClr val="bg1"/>
                  </a:solidFill>
                </a:rPr>
                <a:t>Staff Notification App</a:t>
              </a:r>
            </a:p>
          </p:txBody>
        </p:sp>
        <p:sp>
          <p:nvSpPr>
            <p:cNvPr id="11" name="Freeform 11">
              <a:extLst>
                <a:ext uri="{FF2B5EF4-FFF2-40B4-BE49-F238E27FC236}">
                  <a16:creationId xmlns:a16="http://schemas.microsoft.com/office/drawing/2014/main" id="{9D192415-6CF5-C623-6221-832F1324CBEC}"/>
                </a:ext>
              </a:extLst>
            </p:cNvPr>
            <p:cNvSpPr/>
            <p:nvPr/>
          </p:nvSpPr>
          <p:spPr>
            <a:xfrm>
              <a:off x="3406323" y="2273699"/>
              <a:ext cx="1279392" cy="1279392"/>
            </a:xfrm>
            <a:custGeom>
              <a:avLst/>
              <a:gdLst/>
              <a:ahLst/>
              <a:cxnLst/>
              <a:rect l="l" t="t" r="r" b="b"/>
              <a:pathLst>
                <a:path w="2558784" h="2558784">
                  <a:moveTo>
                    <a:pt x="0" y="0"/>
                  </a:moveTo>
                  <a:lnTo>
                    <a:pt x="2558783" y="0"/>
                  </a:lnTo>
                  <a:lnTo>
                    <a:pt x="2558783" y="2558784"/>
                  </a:lnTo>
                  <a:lnTo>
                    <a:pt x="0" y="2558784"/>
                  </a:lnTo>
                  <a:lnTo>
                    <a:pt x="0" y="0"/>
                  </a:lnTo>
                  <a:close/>
                </a:path>
              </a:pathLst>
            </a:custGeom>
            <a:blipFill>
              <a:blip r:embed="Re75382e280d6428b"/>
              <a:stretch>
                <a:fillRect/>
              </a:stretch>
            </a:blipFill>
            <a:ln>
              <a:noFill/>
            </a:ln>
          </p:spPr>
          <p:txBody>
            <a:bodyPr/>
            <a:lstStyle/>
            <a:p>
              <a:endParaRPr lang="en-US" sz="1867">
                <a:solidFill>
                  <a:srgbClr val="54FFE9"/>
                </a:solidFill>
              </a:endParaRPr>
            </a:p>
          </p:txBody>
        </p:sp>
        <p:sp>
          <p:nvSpPr>
            <p:cNvPr id="12" name="TextBox 12">
              <a:extLst>
                <a:ext uri="{FF2B5EF4-FFF2-40B4-BE49-F238E27FC236}">
                  <a16:creationId xmlns:a16="http://schemas.microsoft.com/office/drawing/2014/main" id="{08D7DF6D-2608-6A20-04CB-07943EA1621A}"/>
                </a:ext>
              </a:extLst>
            </p:cNvPr>
            <p:cNvSpPr txBox="1"/>
            <p:nvPr/>
          </p:nvSpPr>
          <p:spPr>
            <a:xfrm>
              <a:off x="3230708" y="3910912"/>
              <a:ext cx="1630621" cy="1041952"/>
            </a:xfrm>
            <a:prstGeom prst="rect">
              <a:avLst/>
            </a:prstGeom>
          </p:spPr>
          <p:txBody>
            <a:bodyPr lIns="0" tIns="0" rIns="0" bIns="0" rtlCol="0" anchor="t">
              <a:spAutoFit/>
            </a:bodyPr>
            <a:lstStyle/>
            <a:p>
              <a:pPr algn="ctr">
                <a:lnSpc>
                  <a:spcPts val="2800"/>
                </a:lnSpc>
              </a:pPr>
              <a:r>
                <a:rPr lang="en-US" sz="1867" b="1" dirty="0">
                  <a:solidFill>
                    <a:schemeClr val="bg1"/>
                  </a:solidFill>
                </a:rPr>
                <a:t>Business  Continuity </a:t>
              </a:r>
            </a:p>
            <a:p>
              <a:pPr algn="ctr">
                <a:lnSpc>
                  <a:spcPts val="2800"/>
                </a:lnSpc>
                <a:spcBef>
                  <a:spcPct val="0"/>
                </a:spcBef>
              </a:pPr>
              <a:r>
                <a:rPr lang="en-US" sz="1867" b="1" dirty="0">
                  <a:solidFill>
                    <a:schemeClr val="bg1"/>
                  </a:solidFill>
                </a:rPr>
                <a:t>Planning</a:t>
              </a:r>
            </a:p>
          </p:txBody>
        </p:sp>
        <p:sp>
          <p:nvSpPr>
            <p:cNvPr id="4" name="Freeform 4">
              <a:extLst>
                <a:ext uri="{FF2B5EF4-FFF2-40B4-BE49-F238E27FC236}">
                  <a16:creationId xmlns:a16="http://schemas.microsoft.com/office/drawing/2014/main" id="{FFA0D741-9DC1-994D-19F5-5A0CDEFAC28C}"/>
                </a:ext>
              </a:extLst>
            </p:cNvPr>
            <p:cNvSpPr/>
            <p:nvPr/>
          </p:nvSpPr>
          <p:spPr>
            <a:xfrm>
              <a:off x="1288762" y="2264492"/>
              <a:ext cx="1282573" cy="1282573"/>
            </a:xfrm>
            <a:custGeom>
              <a:avLst/>
              <a:gdLst/>
              <a:ahLst/>
              <a:cxnLst/>
              <a:rect l="l" t="t" r="r" b="b"/>
              <a:pathLst>
                <a:path w="1923859" h="1923859">
                  <a:moveTo>
                    <a:pt x="0" y="0"/>
                  </a:moveTo>
                  <a:lnTo>
                    <a:pt x="1923859" y="0"/>
                  </a:lnTo>
                  <a:lnTo>
                    <a:pt x="1923859" y="1923859"/>
                  </a:lnTo>
                  <a:lnTo>
                    <a:pt x="0" y="1923859"/>
                  </a:lnTo>
                  <a:lnTo>
                    <a:pt x="0" y="0"/>
                  </a:lnTo>
                  <a:close/>
                </a:path>
              </a:pathLst>
            </a:custGeom>
            <a:blipFill>
              <a:blip r:embed="R6b92f0a64142429e"/>
              <a:stretch>
                <a:fillRect/>
              </a:stretch>
            </a:blipFill>
            <a:ln>
              <a:noFill/>
            </a:ln>
          </p:spPr>
          <p:txBody>
            <a:bodyPr/>
            <a:lstStyle/>
            <a:p>
              <a:endParaRPr lang="en-US" sz="1867">
                <a:solidFill>
                  <a:srgbClr val="54FFE9"/>
                </a:solidFill>
              </a:endParaRPr>
            </a:p>
          </p:txBody>
        </p:sp>
        <p:sp>
          <p:nvSpPr>
            <p:cNvPr id="6" name="TextBox 6">
              <a:extLst>
                <a:ext uri="{FF2B5EF4-FFF2-40B4-BE49-F238E27FC236}">
                  <a16:creationId xmlns:a16="http://schemas.microsoft.com/office/drawing/2014/main" id="{FEA6942F-C55C-E2C4-AA0E-DE3A41FA4CF9}"/>
                </a:ext>
              </a:extLst>
            </p:cNvPr>
            <p:cNvSpPr txBox="1"/>
            <p:nvPr/>
          </p:nvSpPr>
          <p:spPr>
            <a:xfrm>
              <a:off x="1114738" y="3892186"/>
              <a:ext cx="1630621" cy="1041952"/>
            </a:xfrm>
            <a:prstGeom prst="rect">
              <a:avLst/>
            </a:prstGeom>
          </p:spPr>
          <p:txBody>
            <a:bodyPr lIns="0" tIns="0" rIns="0" bIns="0" rtlCol="0" anchor="t">
              <a:spAutoFit/>
            </a:bodyPr>
            <a:lstStyle/>
            <a:p>
              <a:pPr algn="ctr">
                <a:lnSpc>
                  <a:spcPts val="2800"/>
                </a:lnSpc>
                <a:spcBef>
                  <a:spcPct val="0"/>
                </a:spcBef>
              </a:pPr>
              <a:r>
                <a:rPr lang="en-US" sz="1867" b="1">
                  <a:solidFill>
                    <a:schemeClr val="bg1"/>
                  </a:solidFill>
                </a:rPr>
                <a:t>Crisis Management Drills</a:t>
              </a:r>
            </a:p>
          </p:txBody>
        </p:sp>
      </p:grpSp>
      <p:sp>
        <p:nvSpPr>
          <p:cNvPr id="2" name="Title 5">
            <a:extLst>
              <a:ext uri="{FF2B5EF4-FFF2-40B4-BE49-F238E27FC236}">
                <a16:creationId xmlns:a16="http://schemas.microsoft.com/office/drawing/2014/main" id="{344573BC-CA66-D1E9-14C5-B648FE04EECE}"/>
              </a:ext>
            </a:extLst>
          </p:cNvPr>
          <p:cNvSpPr txBox="1">
            <a:spLocks/>
          </p:cNvSpPr>
          <p:nvPr/>
        </p:nvSpPr>
        <p:spPr>
          <a:xfrm>
            <a:off x="0" y="386149"/>
            <a:ext cx="12192000" cy="512064"/>
          </a:xfrm>
          <a:prstGeom prst="rect">
            <a:avLst/>
          </a:prstGeom>
        </p:spPr>
        <p:txBody>
          <a:bodyPr/>
          <a:lstStyle>
            <a:lvl1pPr algn="l" defTabSz="914377" rtl="0" eaLnBrk="1" latinLnBrk="0" hangingPunct="1">
              <a:lnSpc>
                <a:spcPct val="100000"/>
              </a:lnSpc>
              <a:spcBef>
                <a:spcPct val="0"/>
              </a:spcBef>
              <a:buNone/>
              <a:defRPr sz="3200" b="0" kern="1200">
                <a:solidFill>
                  <a:schemeClr val="bg1"/>
                </a:solidFill>
                <a:latin typeface="+mj-lt"/>
                <a:ea typeface="+mj-ea"/>
                <a:cs typeface="+mj-cs"/>
              </a:defRPr>
            </a:lvl1pPr>
          </a:lstStyle>
          <a:p>
            <a:pPr algn="ctr">
              <a:buClrTx/>
              <a:buFontTx/>
            </a:pPr>
            <a:r>
              <a:rPr lang="en-US" b="1" dirty="0"/>
              <a:t>Enterprise Resilience Program</a:t>
            </a:r>
          </a:p>
        </p:txBody>
      </p:sp>
    </p:spTree>
    <p:extLst>
      <p:ext uri="{BB962C8B-B14F-4D97-AF65-F5344CB8AC3E}">
        <p14:creationId xmlns:p14="http://schemas.microsoft.com/office/powerpoint/2010/main" val="3331161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C502E-71CC-5155-0D44-C6840E1766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0A39AE-794A-811A-199B-DE7E7D23C997}"/>
              </a:ext>
            </a:extLst>
          </p:cNvPr>
          <p:cNvSpPr txBox="1">
            <a:spLocks/>
          </p:cNvSpPr>
          <p:nvPr/>
        </p:nvSpPr>
        <p:spPr>
          <a:xfrm>
            <a:off x="3285067" y="2148620"/>
            <a:ext cx="6676416" cy="2899425"/>
          </a:xfrm>
          <a:prstGeom prst="rect">
            <a:avLst/>
          </a:prstGeom>
        </p:spPr>
        <p:txBody>
          <a:bodyPr vert="horz" lIns="0" tIns="0" rIns="0" bIns="0" rtlCol="0" anchor="t" anchorCtr="0">
            <a:noAutofit/>
          </a:bodyPr>
          <a:lstStyle>
            <a:lvl1pPr algn="l" defTabSz="685800" rtl="0" eaLnBrk="1" latinLnBrk="0" hangingPunct="1">
              <a:lnSpc>
                <a:spcPct val="85000"/>
              </a:lnSpc>
              <a:spcBef>
                <a:spcPct val="0"/>
              </a:spcBef>
              <a:buNone/>
              <a:defRPr sz="4500" b="0" kern="1200">
                <a:solidFill>
                  <a:schemeClr val="bg2"/>
                </a:solidFill>
                <a:latin typeface="+mj-lt"/>
                <a:ea typeface="+mj-ea"/>
                <a:cs typeface="+mj-cs"/>
              </a:defRPr>
            </a:lvl1pPr>
          </a:lstStyle>
          <a:p>
            <a:endParaRPr lang="en-US" sz="6000"/>
          </a:p>
        </p:txBody>
      </p:sp>
      <p:graphicFrame>
        <p:nvGraphicFramePr>
          <p:cNvPr id="6" name="Table 5">
            <a:extLst>
              <a:ext uri="{FF2B5EF4-FFF2-40B4-BE49-F238E27FC236}">
                <a16:creationId xmlns:a16="http://schemas.microsoft.com/office/drawing/2014/main" id="{04E6B6E6-034D-AB8D-7042-5EF9BE3A1431}"/>
              </a:ext>
            </a:extLst>
          </p:cNvPr>
          <p:cNvGraphicFramePr>
            <a:graphicFrameLocks noGrp="1"/>
          </p:cNvGraphicFramePr>
          <p:nvPr>
            <p:extLst>
              <p:ext uri="{D42A27DB-BD31-4B8C-83A1-F6EECF244321}">
                <p14:modId xmlns:p14="http://schemas.microsoft.com/office/powerpoint/2010/main" val="4080860179"/>
              </p:ext>
            </p:extLst>
          </p:nvPr>
        </p:nvGraphicFramePr>
        <p:xfrm>
          <a:off x="1363134" y="1859280"/>
          <a:ext cx="9465734" cy="3230880"/>
        </p:xfrm>
        <a:graphic>
          <a:graphicData uri="http://schemas.openxmlformats.org/drawingml/2006/table">
            <a:tbl>
              <a:tblPr firstRow="1" bandRow="1">
                <a:tableStyleId>{5C22544A-7EE6-4342-B048-85BDC9FD1C3A}</a:tableStyleId>
              </a:tblPr>
              <a:tblGrid>
                <a:gridCol w="2208671">
                  <a:extLst>
                    <a:ext uri="{9D8B030D-6E8A-4147-A177-3AD203B41FA5}">
                      <a16:colId xmlns:a16="http://schemas.microsoft.com/office/drawing/2014/main" val="4148404478"/>
                    </a:ext>
                  </a:extLst>
                </a:gridCol>
                <a:gridCol w="7257063">
                  <a:extLst>
                    <a:ext uri="{9D8B030D-6E8A-4147-A177-3AD203B41FA5}">
                      <a16:colId xmlns:a16="http://schemas.microsoft.com/office/drawing/2014/main" val="1365410865"/>
                    </a:ext>
                  </a:extLst>
                </a:gridCol>
              </a:tblGrid>
              <a:tr h="3230880">
                <a:tc>
                  <a:txBody>
                    <a:bodyPr/>
                    <a:lstStyle/>
                    <a:p>
                      <a:pPr algn="ctr"/>
                      <a:r>
                        <a:rPr lang="en-US" sz="10700" b="1">
                          <a:solidFill>
                            <a:srgbClr val="54FFE9"/>
                          </a:solidFill>
                        </a:rPr>
                        <a:t>02</a:t>
                      </a:r>
                      <a:r>
                        <a:rPr lang="en-US" sz="10700"/>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0"/>
                        <a:t>Frontline Preparedness</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64480"/>
                  </a:ext>
                </a:extLst>
              </a:tr>
            </a:tbl>
          </a:graphicData>
        </a:graphic>
      </p:graphicFrame>
    </p:spTree>
    <p:extLst>
      <p:ext uri="{BB962C8B-B14F-4D97-AF65-F5344CB8AC3E}">
        <p14:creationId xmlns:p14="http://schemas.microsoft.com/office/powerpoint/2010/main" val="424425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4A76B-7FBC-BE94-D332-A628DE6DAB62}"/>
              </a:ext>
            </a:extLst>
          </p:cNvPr>
          <p:cNvSpPr>
            <a:spLocks noGrp="1"/>
          </p:cNvSpPr>
          <p:nvPr>
            <p:ph type="sldNum" sz="quarter" idx="4"/>
          </p:nvPr>
        </p:nvSpPr>
        <p:spPr>
          <a:xfrm>
            <a:off x="11127072" y="6017270"/>
            <a:ext cx="382129" cy="184665"/>
          </a:xfrm>
        </p:spPr>
        <p:txBody>
          <a:bodyPr/>
          <a:lstStyle/>
          <a:p>
            <a:fld id="{2441C0E6-2A71-4EB3-9E92-A3D15D26B6CA}" type="slidenum">
              <a:rPr lang="en-US"/>
              <a:pPr/>
              <a:t>8</a:t>
            </a:fld>
            <a:endParaRPr lang="en-US"/>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0" y="441820"/>
            <a:ext cx="12192000" cy="512064"/>
          </a:xfrm>
        </p:spPr>
        <p:txBody>
          <a:bodyPr/>
          <a:lstStyle/>
          <a:p>
            <a:pPr algn="ctr"/>
            <a:r>
              <a:rPr lang="en-US" b="1" dirty="0"/>
              <a:t>Crisis Management Drills</a:t>
            </a:r>
          </a:p>
        </p:txBody>
      </p:sp>
      <p:sp>
        <p:nvSpPr>
          <p:cNvPr id="3" name="Google Shape;968;p35">
            <a:extLst>
              <a:ext uri="{FF2B5EF4-FFF2-40B4-BE49-F238E27FC236}">
                <a16:creationId xmlns:a16="http://schemas.microsoft.com/office/drawing/2014/main" id="{33377E04-FF62-6881-1A24-C05F4B79A5C2}"/>
              </a:ext>
            </a:extLst>
          </p:cNvPr>
          <p:cNvSpPr txBox="1">
            <a:spLocks/>
          </p:cNvSpPr>
          <p:nvPr/>
        </p:nvSpPr>
        <p:spPr>
          <a:xfrm>
            <a:off x="2619177" y="1940709"/>
            <a:ext cx="7695254" cy="763600"/>
          </a:xfrm>
          <a:prstGeom prst="rect">
            <a:avLst/>
          </a:prstGeom>
          <a:ln>
            <a:noFill/>
          </a:ln>
        </p:spPr>
        <p:txBody>
          <a:bodyPr spcFirstLastPara="1" wrap="square" lIns="121900" tIns="121900" rIns="121900" bIns="121900"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800" b="0" dirty="0">
                <a:solidFill>
                  <a:schemeClr val="bg1"/>
                </a:solidFill>
                <a:latin typeface="Calibri"/>
                <a:ea typeface="Calibri"/>
                <a:cs typeface="Calibri"/>
              </a:rPr>
              <a:t>Clearly define and communicate staff roles, responsibilities, and tasks, and encourage action in the face of crisis. </a:t>
            </a:r>
          </a:p>
        </p:txBody>
      </p:sp>
      <p:sp>
        <p:nvSpPr>
          <p:cNvPr id="6" name="Google Shape;969;p35">
            <a:extLst>
              <a:ext uri="{FF2B5EF4-FFF2-40B4-BE49-F238E27FC236}">
                <a16:creationId xmlns:a16="http://schemas.microsoft.com/office/drawing/2014/main" id="{5EB1E177-8BAA-5B96-3C19-C9128E776877}"/>
              </a:ext>
            </a:extLst>
          </p:cNvPr>
          <p:cNvSpPr txBox="1">
            <a:spLocks/>
          </p:cNvSpPr>
          <p:nvPr/>
        </p:nvSpPr>
        <p:spPr>
          <a:xfrm>
            <a:off x="2619177" y="1465854"/>
            <a:ext cx="6717227" cy="646400"/>
          </a:xfrm>
          <a:prstGeom prst="rect">
            <a:avLst/>
          </a:prstGeom>
          <a:ln>
            <a:noFill/>
          </a:ln>
        </p:spPr>
        <p:txBody>
          <a:bodyPr spcFirstLastPara="1" wrap="square" lIns="121900" tIns="121900" rIns="121900" bIns="121900" anchor="b"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500" dirty="0">
                <a:solidFill>
                  <a:schemeClr val="bg1"/>
                </a:solidFill>
                <a:latin typeface="Calibri" panose="020F0502020204030204" pitchFamily="34" charset="0"/>
                <a:cs typeface="Calibri" panose="020F0502020204030204" pitchFamily="34" charset="0"/>
              </a:rPr>
              <a:t>Empower Frontline Staff </a:t>
            </a:r>
            <a:endParaRPr lang="en-US" sz="2500" dirty="0">
              <a:solidFill>
                <a:schemeClr val="bg1"/>
              </a:solidFill>
              <a:latin typeface="Calibri" panose="020F0502020204030204" pitchFamily="34" charset="0"/>
              <a:ea typeface="Calibri"/>
              <a:cs typeface="Calibri" panose="020F0502020204030204" pitchFamily="34" charset="0"/>
            </a:endParaRPr>
          </a:p>
        </p:txBody>
      </p:sp>
      <p:sp>
        <p:nvSpPr>
          <p:cNvPr id="9" name="Google Shape;970;p35">
            <a:extLst>
              <a:ext uri="{FF2B5EF4-FFF2-40B4-BE49-F238E27FC236}">
                <a16:creationId xmlns:a16="http://schemas.microsoft.com/office/drawing/2014/main" id="{124F2E06-B846-1BBC-8C3C-50D7F30DB6E1}"/>
              </a:ext>
            </a:extLst>
          </p:cNvPr>
          <p:cNvSpPr txBox="1">
            <a:spLocks/>
          </p:cNvSpPr>
          <p:nvPr/>
        </p:nvSpPr>
        <p:spPr>
          <a:xfrm>
            <a:off x="2619177" y="3395928"/>
            <a:ext cx="7609813" cy="763600"/>
          </a:xfrm>
          <a:prstGeom prst="rect">
            <a:avLst/>
          </a:prstGeom>
          <a:ln>
            <a:noFill/>
          </a:ln>
        </p:spPr>
        <p:txBody>
          <a:bodyPr spcFirstLastPara="1" wrap="square" lIns="121900" tIns="121900" rIns="121900" bIns="121900"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800" b="0" dirty="0">
                <a:solidFill>
                  <a:schemeClr val="bg1"/>
                </a:solidFill>
                <a:latin typeface="Calibri"/>
                <a:ea typeface="Calibri"/>
                <a:cs typeface="Calibri"/>
              </a:rPr>
              <a:t>Review and ensure existing plans, procedures, and resources are understood before an emergency occurs. </a:t>
            </a:r>
          </a:p>
        </p:txBody>
      </p:sp>
      <p:sp>
        <p:nvSpPr>
          <p:cNvPr id="37" name="Google Shape;971;p35">
            <a:extLst>
              <a:ext uri="{FF2B5EF4-FFF2-40B4-BE49-F238E27FC236}">
                <a16:creationId xmlns:a16="http://schemas.microsoft.com/office/drawing/2014/main" id="{0445B2A0-491D-C83C-4BCE-337F6AB1DD68}"/>
              </a:ext>
            </a:extLst>
          </p:cNvPr>
          <p:cNvSpPr txBox="1">
            <a:spLocks/>
          </p:cNvSpPr>
          <p:nvPr/>
        </p:nvSpPr>
        <p:spPr>
          <a:xfrm>
            <a:off x="2619177" y="2944692"/>
            <a:ext cx="6717227" cy="646400"/>
          </a:xfrm>
          <a:prstGeom prst="rect">
            <a:avLst/>
          </a:prstGeom>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6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2500" b="1" dirty="0">
                <a:latin typeface="Calibri" panose="020F0502020204030204" pitchFamily="34" charset="0"/>
                <a:cs typeface="Calibri" panose="020F0502020204030204" pitchFamily="34" charset="0"/>
              </a:rPr>
              <a:t>Reinforce Procedures and Resources</a:t>
            </a:r>
          </a:p>
        </p:txBody>
      </p:sp>
      <p:sp>
        <p:nvSpPr>
          <p:cNvPr id="38" name="Google Shape;972;p35">
            <a:extLst>
              <a:ext uri="{FF2B5EF4-FFF2-40B4-BE49-F238E27FC236}">
                <a16:creationId xmlns:a16="http://schemas.microsoft.com/office/drawing/2014/main" id="{0E7AE3D1-001B-DED1-FBE1-A90F7A7D2FDF}"/>
              </a:ext>
            </a:extLst>
          </p:cNvPr>
          <p:cNvSpPr txBox="1">
            <a:spLocks/>
          </p:cNvSpPr>
          <p:nvPr/>
        </p:nvSpPr>
        <p:spPr>
          <a:xfrm>
            <a:off x="2619177" y="4853281"/>
            <a:ext cx="7695254" cy="763600"/>
          </a:xfrm>
          <a:prstGeom prst="rect">
            <a:avLst/>
          </a:prstGeom>
          <a:ln>
            <a:noFill/>
          </a:ln>
        </p:spPr>
        <p:txBody>
          <a:bodyPr spcFirstLastPara="1" wrap="square" lIns="121900" tIns="121900" rIns="121900" bIns="121900"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800" b="0" dirty="0">
                <a:solidFill>
                  <a:schemeClr val="bg1"/>
                </a:solidFill>
                <a:latin typeface="Calibri"/>
                <a:ea typeface="Calibri"/>
                <a:cs typeface="Calibri"/>
              </a:rPr>
              <a:t>Immerse staff in simulated emergencies and work through key actions in a controlled environment.</a:t>
            </a:r>
          </a:p>
        </p:txBody>
      </p:sp>
      <p:sp>
        <p:nvSpPr>
          <p:cNvPr id="39" name="Google Shape;973;p35">
            <a:extLst>
              <a:ext uri="{FF2B5EF4-FFF2-40B4-BE49-F238E27FC236}">
                <a16:creationId xmlns:a16="http://schemas.microsoft.com/office/drawing/2014/main" id="{C05B708E-A3B6-64CE-33D3-B6D2BCD6DAE9}"/>
              </a:ext>
            </a:extLst>
          </p:cNvPr>
          <p:cNvSpPr txBox="1">
            <a:spLocks/>
          </p:cNvSpPr>
          <p:nvPr/>
        </p:nvSpPr>
        <p:spPr>
          <a:xfrm>
            <a:off x="2619177" y="4407837"/>
            <a:ext cx="7280024" cy="646400"/>
          </a:xfrm>
          <a:prstGeom prst="rect">
            <a:avLst/>
          </a:prstGeom>
          <a:ln>
            <a:noFill/>
          </a:ln>
        </p:spPr>
        <p:txBody>
          <a:bodyPr spcFirstLastPara="1" wrap="square" lIns="121900" tIns="121900" rIns="121900" bIns="121900" anchor="b"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500" dirty="0">
                <a:solidFill>
                  <a:schemeClr val="bg1"/>
                </a:solidFill>
                <a:latin typeface="Calibri" panose="020F0502020204030204" pitchFamily="34" charset="0"/>
                <a:cs typeface="Calibri" panose="020F0502020204030204" pitchFamily="34" charset="0"/>
              </a:rPr>
              <a:t>Build Crisis Decision Making Muscle Memory</a:t>
            </a:r>
          </a:p>
        </p:txBody>
      </p:sp>
      <p:grpSp>
        <p:nvGrpSpPr>
          <p:cNvPr id="5" name="Google Shape;6306;p68">
            <a:extLst>
              <a:ext uri="{FF2B5EF4-FFF2-40B4-BE49-F238E27FC236}">
                <a16:creationId xmlns:a16="http://schemas.microsoft.com/office/drawing/2014/main" id="{09A5CDE2-AFF0-18FB-8250-6FE5E06885FE}"/>
              </a:ext>
            </a:extLst>
          </p:cNvPr>
          <p:cNvGrpSpPr/>
          <p:nvPr/>
        </p:nvGrpSpPr>
        <p:grpSpPr>
          <a:xfrm>
            <a:off x="1318758" y="1689402"/>
            <a:ext cx="991375" cy="997977"/>
            <a:chOff x="6264500" y="4076475"/>
            <a:chExt cx="269600" cy="268125"/>
          </a:xfrm>
          <a:solidFill>
            <a:srgbClr val="54FFE9"/>
          </a:solidFill>
        </p:grpSpPr>
        <p:sp>
          <p:nvSpPr>
            <p:cNvPr id="7" name="Google Shape;6307;p68">
              <a:extLst>
                <a:ext uri="{FF2B5EF4-FFF2-40B4-BE49-F238E27FC236}">
                  <a16:creationId xmlns:a16="http://schemas.microsoft.com/office/drawing/2014/main" id="{9EC30B37-0273-0651-5899-FAFB0A6F4096}"/>
                </a:ext>
              </a:extLst>
            </p:cNvPr>
            <p:cNvSpPr/>
            <p:nvPr/>
          </p:nvSpPr>
          <p:spPr>
            <a:xfrm>
              <a:off x="6264500" y="4243375"/>
              <a:ext cx="118800" cy="101225"/>
            </a:xfrm>
            <a:custGeom>
              <a:avLst/>
              <a:gdLst/>
              <a:ahLst/>
              <a:cxnLst/>
              <a:rect l="l" t="t" r="r" b="b"/>
              <a:pathLst>
                <a:path w="4752" h="4049" extrusionOk="0">
                  <a:moveTo>
                    <a:pt x="2468" y="1"/>
                  </a:moveTo>
                  <a:cubicBezTo>
                    <a:pt x="2092" y="1"/>
                    <a:pt x="1700" y="153"/>
                    <a:pt x="1353" y="517"/>
                  </a:cubicBezTo>
                  <a:cubicBezTo>
                    <a:pt x="805" y="1065"/>
                    <a:pt x="114" y="3303"/>
                    <a:pt x="43" y="3684"/>
                  </a:cubicBezTo>
                  <a:cubicBezTo>
                    <a:pt x="0" y="3876"/>
                    <a:pt x="148" y="4049"/>
                    <a:pt x="334" y="4049"/>
                  </a:cubicBezTo>
                  <a:cubicBezTo>
                    <a:pt x="355" y="4049"/>
                    <a:pt x="378" y="4046"/>
                    <a:pt x="400" y="4041"/>
                  </a:cubicBezTo>
                  <a:cubicBezTo>
                    <a:pt x="781" y="3970"/>
                    <a:pt x="3020" y="3279"/>
                    <a:pt x="3567" y="2755"/>
                  </a:cubicBezTo>
                  <a:cubicBezTo>
                    <a:pt x="4751" y="1608"/>
                    <a:pt x="3692" y="1"/>
                    <a:pt x="24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8;p68">
              <a:extLst>
                <a:ext uri="{FF2B5EF4-FFF2-40B4-BE49-F238E27FC236}">
                  <a16:creationId xmlns:a16="http://schemas.microsoft.com/office/drawing/2014/main" id="{49CE3193-D260-8E92-045B-A804D1F51B20}"/>
                </a:ext>
              </a:extLst>
            </p:cNvPr>
            <p:cNvSpPr/>
            <p:nvPr/>
          </p:nvSpPr>
          <p:spPr>
            <a:xfrm>
              <a:off x="6328075" y="4140625"/>
              <a:ext cx="44675" cy="43050"/>
            </a:xfrm>
            <a:custGeom>
              <a:avLst/>
              <a:gdLst/>
              <a:ahLst/>
              <a:cxnLst/>
              <a:rect l="l" t="t" r="r" b="b"/>
              <a:pathLst>
                <a:path w="1787" h="1722" extrusionOk="0">
                  <a:moveTo>
                    <a:pt x="1630" y="1"/>
                  </a:moveTo>
                  <a:cubicBezTo>
                    <a:pt x="1068" y="1"/>
                    <a:pt x="536" y="234"/>
                    <a:pt x="143" y="626"/>
                  </a:cubicBezTo>
                  <a:cubicBezTo>
                    <a:pt x="0" y="745"/>
                    <a:pt x="0" y="959"/>
                    <a:pt x="143" y="1079"/>
                  </a:cubicBezTo>
                  <a:lnTo>
                    <a:pt x="762" y="1721"/>
                  </a:lnTo>
                  <a:cubicBezTo>
                    <a:pt x="1048" y="1102"/>
                    <a:pt x="1382" y="531"/>
                    <a:pt x="1786" y="7"/>
                  </a:cubicBezTo>
                  <a:cubicBezTo>
                    <a:pt x="1734" y="3"/>
                    <a:pt x="1682" y="1"/>
                    <a:pt x="1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09;p68">
              <a:extLst>
                <a:ext uri="{FF2B5EF4-FFF2-40B4-BE49-F238E27FC236}">
                  <a16:creationId xmlns:a16="http://schemas.microsoft.com/office/drawing/2014/main" id="{4D425EFE-B4FB-9D5E-33AA-1D2B30BF22D8}"/>
                </a:ext>
              </a:extLst>
            </p:cNvPr>
            <p:cNvSpPr/>
            <p:nvPr/>
          </p:nvSpPr>
          <p:spPr>
            <a:xfrm>
              <a:off x="6426900" y="4237225"/>
              <a:ext cx="43500" cy="43950"/>
            </a:xfrm>
            <a:custGeom>
              <a:avLst/>
              <a:gdLst/>
              <a:ahLst/>
              <a:cxnLst/>
              <a:rect l="l" t="t" r="r" b="b"/>
              <a:pathLst>
                <a:path w="1740" h="1758" extrusionOk="0">
                  <a:moveTo>
                    <a:pt x="1715" y="1"/>
                  </a:moveTo>
                  <a:lnTo>
                    <a:pt x="1715" y="1"/>
                  </a:lnTo>
                  <a:cubicBezTo>
                    <a:pt x="1167" y="406"/>
                    <a:pt x="596" y="739"/>
                    <a:pt x="1" y="1025"/>
                  </a:cubicBezTo>
                  <a:lnTo>
                    <a:pt x="620" y="1668"/>
                  </a:lnTo>
                  <a:cubicBezTo>
                    <a:pt x="679" y="1727"/>
                    <a:pt x="763" y="1757"/>
                    <a:pt x="846" y="1757"/>
                  </a:cubicBezTo>
                  <a:cubicBezTo>
                    <a:pt x="929" y="1757"/>
                    <a:pt x="1013" y="1727"/>
                    <a:pt x="1072" y="1668"/>
                  </a:cubicBezTo>
                  <a:cubicBezTo>
                    <a:pt x="1501" y="1215"/>
                    <a:pt x="1739" y="620"/>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10;p68">
              <a:extLst>
                <a:ext uri="{FF2B5EF4-FFF2-40B4-BE49-F238E27FC236}">
                  <a16:creationId xmlns:a16="http://schemas.microsoft.com/office/drawing/2014/main" id="{DFD55DE4-932E-3FD4-EA04-B02CB4BDC76E}"/>
                </a:ext>
              </a:extLst>
            </p:cNvPr>
            <p:cNvSpPr/>
            <p:nvPr/>
          </p:nvSpPr>
          <p:spPr>
            <a:xfrm>
              <a:off x="6455475" y="4076475"/>
              <a:ext cx="78625" cy="78025"/>
            </a:xfrm>
            <a:custGeom>
              <a:avLst/>
              <a:gdLst/>
              <a:ahLst/>
              <a:cxnLst/>
              <a:rect l="l" t="t" r="r" b="b"/>
              <a:pathLst>
                <a:path w="3145" h="3121" extrusionOk="0">
                  <a:moveTo>
                    <a:pt x="2811" y="1"/>
                  </a:moveTo>
                  <a:cubicBezTo>
                    <a:pt x="1834" y="1"/>
                    <a:pt x="882" y="191"/>
                    <a:pt x="1" y="596"/>
                  </a:cubicBezTo>
                  <a:lnTo>
                    <a:pt x="2525" y="3121"/>
                  </a:lnTo>
                  <a:cubicBezTo>
                    <a:pt x="2930" y="2239"/>
                    <a:pt x="3144" y="1263"/>
                    <a:pt x="3120" y="310"/>
                  </a:cubicBezTo>
                  <a:cubicBezTo>
                    <a:pt x="3120" y="120"/>
                    <a:pt x="2977" y="1"/>
                    <a:pt x="2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11;p68">
              <a:extLst>
                <a:ext uri="{FF2B5EF4-FFF2-40B4-BE49-F238E27FC236}">
                  <a16:creationId xmlns:a16="http://schemas.microsoft.com/office/drawing/2014/main" id="{06F8A757-A7A4-0508-4208-AAC4EF609DC2}"/>
                </a:ext>
              </a:extLst>
            </p:cNvPr>
            <p:cNvSpPr/>
            <p:nvPr/>
          </p:nvSpPr>
          <p:spPr>
            <a:xfrm>
              <a:off x="6426300" y="4165350"/>
              <a:ext cx="20875" cy="15350"/>
            </a:xfrm>
            <a:custGeom>
              <a:avLst/>
              <a:gdLst/>
              <a:ahLst/>
              <a:cxnLst/>
              <a:rect l="l" t="t" r="r" b="b"/>
              <a:pathLst>
                <a:path w="835" h="614" extrusionOk="0">
                  <a:moveTo>
                    <a:pt x="426" y="0"/>
                  </a:moveTo>
                  <a:cubicBezTo>
                    <a:pt x="346" y="0"/>
                    <a:pt x="263" y="30"/>
                    <a:pt x="191" y="90"/>
                  </a:cubicBezTo>
                  <a:cubicBezTo>
                    <a:pt x="1" y="280"/>
                    <a:pt x="144" y="613"/>
                    <a:pt x="429" y="613"/>
                  </a:cubicBezTo>
                  <a:cubicBezTo>
                    <a:pt x="715" y="613"/>
                    <a:pt x="834" y="280"/>
                    <a:pt x="644" y="90"/>
                  </a:cubicBezTo>
                  <a:cubicBezTo>
                    <a:pt x="584" y="30"/>
                    <a:pt x="507" y="0"/>
                    <a:pt x="4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12;p68">
              <a:extLst>
                <a:ext uri="{FF2B5EF4-FFF2-40B4-BE49-F238E27FC236}">
                  <a16:creationId xmlns:a16="http://schemas.microsoft.com/office/drawing/2014/main" id="{BE9AB761-ECBF-6F79-323C-5AE10B089FDC}"/>
                </a:ext>
              </a:extLst>
            </p:cNvPr>
            <p:cNvSpPr/>
            <p:nvPr/>
          </p:nvSpPr>
          <p:spPr>
            <a:xfrm>
              <a:off x="6366175" y="4099700"/>
              <a:ext cx="144700" cy="144100"/>
            </a:xfrm>
            <a:custGeom>
              <a:avLst/>
              <a:gdLst/>
              <a:ahLst/>
              <a:cxnLst/>
              <a:rect l="l" t="t" r="r" b="b"/>
              <a:pathLst>
                <a:path w="5788" h="5764" extrusionOk="0">
                  <a:moveTo>
                    <a:pt x="2841" y="1986"/>
                  </a:moveTo>
                  <a:cubicBezTo>
                    <a:pt x="3073" y="1986"/>
                    <a:pt x="3309" y="2071"/>
                    <a:pt x="3501" y="2263"/>
                  </a:cubicBezTo>
                  <a:cubicBezTo>
                    <a:pt x="3858" y="2644"/>
                    <a:pt x="3858" y="3239"/>
                    <a:pt x="3501" y="3597"/>
                  </a:cubicBezTo>
                  <a:cubicBezTo>
                    <a:pt x="3307" y="3791"/>
                    <a:pt x="3066" y="3879"/>
                    <a:pt x="2831" y="3879"/>
                  </a:cubicBezTo>
                  <a:cubicBezTo>
                    <a:pt x="2346" y="3879"/>
                    <a:pt x="1882" y="3507"/>
                    <a:pt x="1882" y="2930"/>
                  </a:cubicBezTo>
                  <a:cubicBezTo>
                    <a:pt x="1882" y="2365"/>
                    <a:pt x="2352" y="1986"/>
                    <a:pt x="2841" y="1986"/>
                  </a:cubicBezTo>
                  <a:close/>
                  <a:moveTo>
                    <a:pt x="2977" y="1"/>
                  </a:moveTo>
                  <a:cubicBezTo>
                    <a:pt x="1715" y="787"/>
                    <a:pt x="691" y="1906"/>
                    <a:pt x="0" y="3216"/>
                  </a:cubicBezTo>
                  <a:lnTo>
                    <a:pt x="2549" y="5764"/>
                  </a:lnTo>
                  <a:cubicBezTo>
                    <a:pt x="3882" y="5073"/>
                    <a:pt x="5002" y="4049"/>
                    <a:pt x="5787" y="2787"/>
                  </a:cubicBezTo>
                  <a:lnTo>
                    <a:pt x="2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13;p68">
              <a:extLst>
                <a:ext uri="{FF2B5EF4-FFF2-40B4-BE49-F238E27FC236}">
                  <a16:creationId xmlns:a16="http://schemas.microsoft.com/office/drawing/2014/main" id="{8B2E3937-9822-2E93-0244-C40854563095}"/>
                </a:ext>
              </a:extLst>
            </p:cNvPr>
            <p:cNvSpPr/>
            <p:nvPr/>
          </p:nvSpPr>
          <p:spPr>
            <a:xfrm>
              <a:off x="6339375" y="4195550"/>
              <a:ext cx="75650" cy="74300"/>
            </a:xfrm>
            <a:custGeom>
              <a:avLst/>
              <a:gdLst/>
              <a:ahLst/>
              <a:cxnLst/>
              <a:rect l="l" t="t" r="r" b="b"/>
              <a:pathLst>
                <a:path w="3026" h="2972" extrusionOk="0">
                  <a:moveTo>
                    <a:pt x="787" y="1"/>
                  </a:moveTo>
                  <a:lnTo>
                    <a:pt x="120" y="668"/>
                  </a:lnTo>
                  <a:cubicBezTo>
                    <a:pt x="1" y="787"/>
                    <a:pt x="1" y="977"/>
                    <a:pt x="120" y="1096"/>
                  </a:cubicBezTo>
                  <a:lnTo>
                    <a:pt x="1906" y="2882"/>
                  </a:lnTo>
                  <a:cubicBezTo>
                    <a:pt x="1966" y="2942"/>
                    <a:pt x="2049" y="2972"/>
                    <a:pt x="2132" y="2972"/>
                  </a:cubicBezTo>
                  <a:cubicBezTo>
                    <a:pt x="2216" y="2972"/>
                    <a:pt x="2299" y="2942"/>
                    <a:pt x="2358" y="2882"/>
                  </a:cubicBezTo>
                  <a:lnTo>
                    <a:pt x="3025" y="2216"/>
                  </a:lnTo>
                  <a:lnTo>
                    <a:pt x="7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265;p62">
            <a:extLst>
              <a:ext uri="{FF2B5EF4-FFF2-40B4-BE49-F238E27FC236}">
                <a16:creationId xmlns:a16="http://schemas.microsoft.com/office/drawing/2014/main" id="{34A960E6-4359-712E-5F18-86191705A625}"/>
              </a:ext>
            </a:extLst>
          </p:cNvPr>
          <p:cNvGrpSpPr/>
          <p:nvPr/>
        </p:nvGrpSpPr>
        <p:grpSpPr>
          <a:xfrm>
            <a:off x="1352530" y="3124651"/>
            <a:ext cx="1005720" cy="1003741"/>
            <a:chOff x="-31094350" y="3194000"/>
            <a:chExt cx="292225" cy="291650"/>
          </a:xfrm>
          <a:solidFill>
            <a:srgbClr val="54FFE9"/>
          </a:solidFill>
        </p:grpSpPr>
        <p:sp>
          <p:nvSpPr>
            <p:cNvPr id="25" name="Google Shape;4266;p62">
              <a:extLst>
                <a:ext uri="{FF2B5EF4-FFF2-40B4-BE49-F238E27FC236}">
                  <a16:creationId xmlns:a16="http://schemas.microsoft.com/office/drawing/2014/main" id="{59F37BB7-A0C6-C392-08FE-3C5464981FFE}"/>
                </a:ext>
              </a:extLst>
            </p:cNvPr>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67;p62">
              <a:extLst>
                <a:ext uri="{FF2B5EF4-FFF2-40B4-BE49-F238E27FC236}">
                  <a16:creationId xmlns:a16="http://schemas.microsoft.com/office/drawing/2014/main" id="{A705F4F4-7331-7254-0060-6E36EA912D74}"/>
                </a:ext>
              </a:extLst>
            </p:cNvPr>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68;p62">
              <a:extLst>
                <a:ext uri="{FF2B5EF4-FFF2-40B4-BE49-F238E27FC236}">
                  <a16:creationId xmlns:a16="http://schemas.microsoft.com/office/drawing/2014/main" id="{CEF72BC5-8805-A394-CB35-580C185B5869}"/>
                </a:ext>
              </a:extLst>
            </p:cNvPr>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69;p62">
              <a:extLst>
                <a:ext uri="{FF2B5EF4-FFF2-40B4-BE49-F238E27FC236}">
                  <a16:creationId xmlns:a16="http://schemas.microsoft.com/office/drawing/2014/main" id="{5132ED89-042A-1E14-157F-A37E6D942677}"/>
                </a:ext>
              </a:extLst>
            </p:cNvPr>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70;p62">
              <a:extLst>
                <a:ext uri="{FF2B5EF4-FFF2-40B4-BE49-F238E27FC236}">
                  <a16:creationId xmlns:a16="http://schemas.microsoft.com/office/drawing/2014/main" id="{7D5AF3CB-18EE-1B9F-E0C5-CB597DB252E2}"/>
                </a:ext>
              </a:extLst>
            </p:cNvPr>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71;p62">
              <a:extLst>
                <a:ext uri="{FF2B5EF4-FFF2-40B4-BE49-F238E27FC236}">
                  <a16:creationId xmlns:a16="http://schemas.microsoft.com/office/drawing/2014/main" id="{A9A98B15-F77D-831C-AD0F-7863AE302C2F}"/>
                </a:ext>
              </a:extLst>
            </p:cNvPr>
            <p:cNvSpPr/>
            <p:nvPr/>
          </p:nvSpPr>
          <p:spPr>
            <a:xfrm>
              <a:off x="-30853350" y="3295000"/>
              <a:ext cx="51225" cy="104000"/>
            </a:xfrm>
            <a:custGeom>
              <a:avLst/>
              <a:gdLst/>
              <a:ahLst/>
              <a:cxnLst/>
              <a:rect l="l" t="t" r="r" b="b"/>
              <a:pathLst>
                <a:path w="2049" h="4160" extrusionOk="0">
                  <a:moveTo>
                    <a:pt x="1" y="1"/>
                  </a:moveTo>
                  <a:lnTo>
                    <a:pt x="1" y="4160"/>
                  </a:lnTo>
                  <a:lnTo>
                    <a:pt x="2049" y="4160"/>
                  </a:lnTo>
                  <a:lnTo>
                    <a:pt x="20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72;p62">
              <a:extLst>
                <a:ext uri="{FF2B5EF4-FFF2-40B4-BE49-F238E27FC236}">
                  <a16:creationId xmlns:a16="http://schemas.microsoft.com/office/drawing/2014/main" id="{66074C60-7F6A-E1F2-FE7C-6807D28811D4}"/>
                </a:ext>
              </a:extLst>
            </p:cNvPr>
            <p:cNvSpPr/>
            <p:nvPr/>
          </p:nvSpPr>
          <p:spPr>
            <a:xfrm>
              <a:off x="-30853350"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73;p62">
              <a:extLst>
                <a:ext uri="{FF2B5EF4-FFF2-40B4-BE49-F238E27FC236}">
                  <a16:creationId xmlns:a16="http://schemas.microsoft.com/office/drawing/2014/main" id="{C7B0DF91-3B1D-7D84-2CC8-045DC47BE59C}"/>
                </a:ext>
              </a:extLst>
            </p:cNvPr>
            <p:cNvSpPr/>
            <p:nvPr/>
          </p:nvSpPr>
          <p:spPr>
            <a:xfrm>
              <a:off x="-30851775"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6923;p71">
            <a:extLst>
              <a:ext uri="{FF2B5EF4-FFF2-40B4-BE49-F238E27FC236}">
                <a16:creationId xmlns:a16="http://schemas.microsoft.com/office/drawing/2014/main" id="{7C0298E3-18D4-3E4D-8C80-73704C76A3A7}"/>
              </a:ext>
            </a:extLst>
          </p:cNvPr>
          <p:cNvGrpSpPr/>
          <p:nvPr/>
        </p:nvGrpSpPr>
        <p:grpSpPr>
          <a:xfrm>
            <a:off x="1325673" y="4505656"/>
            <a:ext cx="936327" cy="1097161"/>
            <a:chOff x="2813050" y="2365425"/>
            <a:chExt cx="228650" cy="267925"/>
          </a:xfrm>
          <a:solidFill>
            <a:srgbClr val="54FFE9"/>
          </a:solidFill>
        </p:grpSpPr>
        <p:sp>
          <p:nvSpPr>
            <p:cNvPr id="47" name="Google Shape;6924;p71">
              <a:extLst>
                <a:ext uri="{FF2B5EF4-FFF2-40B4-BE49-F238E27FC236}">
                  <a16:creationId xmlns:a16="http://schemas.microsoft.com/office/drawing/2014/main" id="{62B55952-2BE4-14E9-CBA7-0018C463D5E9}"/>
                </a:ext>
              </a:extLst>
            </p:cNvPr>
            <p:cNvSpPr/>
            <p:nvPr/>
          </p:nvSpPr>
          <p:spPr>
            <a:xfrm>
              <a:off x="2919625" y="2365425"/>
              <a:ext cx="15500" cy="30975"/>
            </a:xfrm>
            <a:custGeom>
              <a:avLst/>
              <a:gdLst/>
              <a:ahLst/>
              <a:cxnLst/>
              <a:rect l="l" t="t" r="r" b="b"/>
              <a:pathLst>
                <a:path w="620" h="1239" extrusionOk="0">
                  <a:moveTo>
                    <a:pt x="310" y="0"/>
                  </a:moveTo>
                  <a:cubicBezTo>
                    <a:pt x="161" y="0"/>
                    <a:pt x="12" y="96"/>
                    <a:pt x="0" y="286"/>
                  </a:cubicBezTo>
                  <a:lnTo>
                    <a:pt x="0" y="929"/>
                  </a:lnTo>
                  <a:cubicBezTo>
                    <a:pt x="0" y="1096"/>
                    <a:pt x="143" y="1239"/>
                    <a:pt x="310" y="1239"/>
                  </a:cubicBezTo>
                  <a:cubicBezTo>
                    <a:pt x="477" y="1239"/>
                    <a:pt x="620" y="1096"/>
                    <a:pt x="620" y="929"/>
                  </a:cubicBezTo>
                  <a:lnTo>
                    <a:pt x="620" y="286"/>
                  </a:lnTo>
                  <a:cubicBezTo>
                    <a:pt x="608" y="96"/>
                    <a:pt x="459" y="0"/>
                    <a:pt x="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25;p71">
              <a:extLst>
                <a:ext uri="{FF2B5EF4-FFF2-40B4-BE49-F238E27FC236}">
                  <a16:creationId xmlns:a16="http://schemas.microsoft.com/office/drawing/2014/main" id="{668A5D47-D980-908A-AAA7-FD9FDBF42204}"/>
                </a:ext>
              </a:extLst>
            </p:cNvPr>
            <p:cNvSpPr/>
            <p:nvPr/>
          </p:nvSpPr>
          <p:spPr>
            <a:xfrm>
              <a:off x="3008325" y="2469025"/>
              <a:ext cx="33375" cy="16100"/>
            </a:xfrm>
            <a:custGeom>
              <a:avLst/>
              <a:gdLst/>
              <a:ahLst/>
              <a:cxnLst/>
              <a:rect l="l" t="t" r="r" b="b"/>
              <a:pathLst>
                <a:path w="1335" h="644" extrusionOk="0">
                  <a:moveTo>
                    <a:pt x="310" y="0"/>
                  </a:moveTo>
                  <a:cubicBezTo>
                    <a:pt x="144" y="0"/>
                    <a:pt x="1" y="143"/>
                    <a:pt x="1" y="334"/>
                  </a:cubicBezTo>
                  <a:cubicBezTo>
                    <a:pt x="25" y="500"/>
                    <a:pt x="144" y="643"/>
                    <a:pt x="310" y="643"/>
                  </a:cubicBezTo>
                  <a:lnTo>
                    <a:pt x="953" y="643"/>
                  </a:lnTo>
                  <a:cubicBezTo>
                    <a:pt x="1334" y="595"/>
                    <a:pt x="1334" y="48"/>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926;p71">
              <a:extLst>
                <a:ext uri="{FF2B5EF4-FFF2-40B4-BE49-F238E27FC236}">
                  <a16:creationId xmlns:a16="http://schemas.microsoft.com/office/drawing/2014/main" id="{4C780BA0-9F2A-2EC0-BC07-3FD6EFA6C736}"/>
                </a:ext>
              </a:extLst>
            </p:cNvPr>
            <p:cNvSpPr/>
            <p:nvPr/>
          </p:nvSpPr>
          <p:spPr>
            <a:xfrm>
              <a:off x="2813050" y="2469550"/>
              <a:ext cx="36575" cy="15625"/>
            </a:xfrm>
            <a:custGeom>
              <a:avLst/>
              <a:gdLst/>
              <a:ahLst/>
              <a:cxnLst/>
              <a:rect l="l" t="t" r="r" b="b"/>
              <a:pathLst>
                <a:path w="1463" h="625" extrusionOk="0">
                  <a:moveTo>
                    <a:pt x="1067" y="1"/>
                  </a:moveTo>
                  <a:cubicBezTo>
                    <a:pt x="1053" y="1"/>
                    <a:pt x="1039" y="1"/>
                    <a:pt x="1025" y="3"/>
                  </a:cubicBezTo>
                  <a:lnTo>
                    <a:pt x="382" y="3"/>
                  </a:lnTo>
                  <a:cubicBezTo>
                    <a:pt x="1" y="27"/>
                    <a:pt x="1" y="598"/>
                    <a:pt x="382" y="622"/>
                  </a:cubicBezTo>
                  <a:lnTo>
                    <a:pt x="1025" y="622"/>
                  </a:lnTo>
                  <a:cubicBezTo>
                    <a:pt x="1039" y="624"/>
                    <a:pt x="1053" y="624"/>
                    <a:pt x="1067" y="624"/>
                  </a:cubicBezTo>
                  <a:cubicBezTo>
                    <a:pt x="1463" y="624"/>
                    <a:pt x="1463" y="1"/>
                    <a:pt x="10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927;p71">
              <a:extLst>
                <a:ext uri="{FF2B5EF4-FFF2-40B4-BE49-F238E27FC236}">
                  <a16:creationId xmlns:a16="http://schemas.microsoft.com/office/drawing/2014/main" id="{6FF85668-84A5-05E7-ACC4-5271E4AB2EF1}"/>
                </a:ext>
              </a:extLst>
            </p:cNvPr>
            <p:cNvSpPr/>
            <p:nvPr/>
          </p:nvSpPr>
          <p:spPr>
            <a:xfrm>
              <a:off x="2992450" y="2417175"/>
              <a:ext cx="37100" cy="23900"/>
            </a:xfrm>
            <a:custGeom>
              <a:avLst/>
              <a:gdLst/>
              <a:ahLst/>
              <a:cxnLst/>
              <a:rect l="l" t="t" r="r" b="b"/>
              <a:pathLst>
                <a:path w="1484" h="956" extrusionOk="0">
                  <a:moveTo>
                    <a:pt x="1038" y="1"/>
                  </a:moveTo>
                  <a:cubicBezTo>
                    <a:pt x="987" y="1"/>
                    <a:pt x="931" y="16"/>
                    <a:pt x="874" y="50"/>
                  </a:cubicBezTo>
                  <a:lnTo>
                    <a:pt x="326" y="360"/>
                  </a:lnTo>
                  <a:cubicBezTo>
                    <a:pt x="1" y="499"/>
                    <a:pt x="129" y="956"/>
                    <a:pt x="445" y="956"/>
                  </a:cubicBezTo>
                  <a:cubicBezTo>
                    <a:pt x="453" y="956"/>
                    <a:pt x="461" y="955"/>
                    <a:pt x="469" y="955"/>
                  </a:cubicBezTo>
                  <a:cubicBezTo>
                    <a:pt x="541" y="955"/>
                    <a:pt x="588" y="931"/>
                    <a:pt x="636" y="907"/>
                  </a:cubicBezTo>
                  <a:lnTo>
                    <a:pt x="1184" y="574"/>
                  </a:lnTo>
                  <a:cubicBezTo>
                    <a:pt x="1484" y="414"/>
                    <a:pt x="1313" y="1"/>
                    <a:pt x="10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928;p71">
              <a:extLst>
                <a:ext uri="{FF2B5EF4-FFF2-40B4-BE49-F238E27FC236}">
                  <a16:creationId xmlns:a16="http://schemas.microsoft.com/office/drawing/2014/main" id="{3C43FC8F-734F-B31A-5C4A-C2824171D79B}"/>
                </a:ext>
              </a:extLst>
            </p:cNvPr>
            <p:cNvSpPr/>
            <p:nvPr/>
          </p:nvSpPr>
          <p:spPr>
            <a:xfrm>
              <a:off x="2963075" y="2379100"/>
              <a:ext cx="26150" cy="29100"/>
            </a:xfrm>
            <a:custGeom>
              <a:avLst/>
              <a:gdLst/>
              <a:ahLst/>
              <a:cxnLst/>
              <a:rect l="l" t="t" r="r" b="b"/>
              <a:pathLst>
                <a:path w="1046" h="1164" extrusionOk="0">
                  <a:moveTo>
                    <a:pt x="640" y="1"/>
                  </a:moveTo>
                  <a:cubicBezTo>
                    <a:pt x="549" y="1"/>
                    <a:pt x="454" y="43"/>
                    <a:pt x="382" y="144"/>
                  </a:cubicBezTo>
                  <a:lnTo>
                    <a:pt x="72" y="692"/>
                  </a:lnTo>
                  <a:cubicBezTo>
                    <a:pt x="1" y="835"/>
                    <a:pt x="49" y="1025"/>
                    <a:pt x="191" y="1120"/>
                  </a:cubicBezTo>
                  <a:cubicBezTo>
                    <a:pt x="236" y="1150"/>
                    <a:pt x="288" y="1164"/>
                    <a:pt x="340" y="1164"/>
                  </a:cubicBezTo>
                  <a:cubicBezTo>
                    <a:pt x="455" y="1164"/>
                    <a:pt x="571" y="1099"/>
                    <a:pt x="620" y="1001"/>
                  </a:cubicBezTo>
                  <a:lnTo>
                    <a:pt x="930" y="454"/>
                  </a:lnTo>
                  <a:cubicBezTo>
                    <a:pt x="1046" y="221"/>
                    <a:pt x="850" y="1"/>
                    <a:pt x="6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929;p71">
              <a:extLst>
                <a:ext uri="{FF2B5EF4-FFF2-40B4-BE49-F238E27FC236}">
                  <a16:creationId xmlns:a16="http://schemas.microsoft.com/office/drawing/2014/main" id="{CE2F81FE-32C4-AD9E-98ED-5FBA3DBEE341}"/>
                </a:ext>
              </a:extLst>
            </p:cNvPr>
            <p:cNvSpPr/>
            <p:nvPr/>
          </p:nvSpPr>
          <p:spPr>
            <a:xfrm>
              <a:off x="2865100" y="2379100"/>
              <a:ext cx="26575" cy="29225"/>
            </a:xfrm>
            <a:custGeom>
              <a:avLst/>
              <a:gdLst/>
              <a:ahLst/>
              <a:cxnLst/>
              <a:rect l="l" t="t" r="r" b="b"/>
              <a:pathLst>
                <a:path w="1063" h="1169" extrusionOk="0">
                  <a:moveTo>
                    <a:pt x="418" y="1"/>
                  </a:moveTo>
                  <a:cubicBezTo>
                    <a:pt x="203" y="1"/>
                    <a:pt x="1" y="221"/>
                    <a:pt x="133" y="454"/>
                  </a:cubicBezTo>
                  <a:lnTo>
                    <a:pt x="443" y="1001"/>
                  </a:lnTo>
                  <a:cubicBezTo>
                    <a:pt x="491" y="1097"/>
                    <a:pt x="610" y="1168"/>
                    <a:pt x="705" y="1168"/>
                  </a:cubicBezTo>
                  <a:cubicBezTo>
                    <a:pt x="776" y="1168"/>
                    <a:pt x="824" y="1144"/>
                    <a:pt x="872" y="1120"/>
                  </a:cubicBezTo>
                  <a:cubicBezTo>
                    <a:pt x="1015" y="1025"/>
                    <a:pt x="1062" y="835"/>
                    <a:pt x="991" y="692"/>
                  </a:cubicBezTo>
                  <a:lnTo>
                    <a:pt x="681" y="144"/>
                  </a:lnTo>
                  <a:cubicBezTo>
                    <a:pt x="609" y="43"/>
                    <a:pt x="512"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930;p71">
              <a:extLst>
                <a:ext uri="{FF2B5EF4-FFF2-40B4-BE49-F238E27FC236}">
                  <a16:creationId xmlns:a16="http://schemas.microsoft.com/office/drawing/2014/main" id="{0E02A71C-33E2-6879-8A41-79F22DD3E392}"/>
                </a:ext>
              </a:extLst>
            </p:cNvPr>
            <p:cNvSpPr/>
            <p:nvPr/>
          </p:nvSpPr>
          <p:spPr>
            <a:xfrm>
              <a:off x="2824350" y="2416775"/>
              <a:ext cx="35175" cy="24275"/>
            </a:xfrm>
            <a:custGeom>
              <a:avLst/>
              <a:gdLst/>
              <a:ahLst/>
              <a:cxnLst/>
              <a:rect l="l" t="t" r="r" b="b"/>
              <a:pathLst>
                <a:path w="1407" h="971" extrusionOk="0">
                  <a:moveTo>
                    <a:pt x="461" y="1"/>
                  </a:moveTo>
                  <a:cubicBezTo>
                    <a:pt x="185" y="1"/>
                    <a:pt x="0" y="437"/>
                    <a:pt x="335" y="614"/>
                  </a:cubicBezTo>
                  <a:lnTo>
                    <a:pt x="882" y="923"/>
                  </a:lnTo>
                  <a:cubicBezTo>
                    <a:pt x="930" y="947"/>
                    <a:pt x="978" y="947"/>
                    <a:pt x="1025" y="971"/>
                  </a:cubicBezTo>
                  <a:cubicBezTo>
                    <a:pt x="1144" y="971"/>
                    <a:pt x="1263" y="899"/>
                    <a:pt x="1311" y="804"/>
                  </a:cubicBezTo>
                  <a:cubicBezTo>
                    <a:pt x="1406" y="661"/>
                    <a:pt x="1359" y="447"/>
                    <a:pt x="1192" y="376"/>
                  </a:cubicBezTo>
                  <a:lnTo>
                    <a:pt x="644" y="66"/>
                  </a:lnTo>
                  <a:cubicBezTo>
                    <a:pt x="582" y="20"/>
                    <a:pt x="519" y="1"/>
                    <a:pt x="4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931;p71">
              <a:extLst>
                <a:ext uri="{FF2B5EF4-FFF2-40B4-BE49-F238E27FC236}">
                  <a16:creationId xmlns:a16="http://schemas.microsoft.com/office/drawing/2014/main" id="{758E51D7-A2B1-00E3-66B6-0677BC8164D8}"/>
                </a:ext>
              </a:extLst>
            </p:cNvPr>
            <p:cNvSpPr/>
            <p:nvPr/>
          </p:nvSpPr>
          <p:spPr>
            <a:xfrm>
              <a:off x="2914850" y="2552950"/>
              <a:ext cx="25050" cy="16100"/>
            </a:xfrm>
            <a:custGeom>
              <a:avLst/>
              <a:gdLst/>
              <a:ahLst/>
              <a:cxnLst/>
              <a:rect l="l" t="t" r="r" b="b"/>
              <a:pathLst>
                <a:path w="1002" h="644" extrusionOk="0">
                  <a:moveTo>
                    <a:pt x="1" y="1"/>
                  </a:moveTo>
                  <a:lnTo>
                    <a:pt x="215" y="644"/>
                  </a:lnTo>
                  <a:lnTo>
                    <a:pt x="811" y="644"/>
                  </a:lnTo>
                  <a:lnTo>
                    <a:pt x="10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932;p71">
              <a:extLst>
                <a:ext uri="{FF2B5EF4-FFF2-40B4-BE49-F238E27FC236}">
                  <a16:creationId xmlns:a16="http://schemas.microsoft.com/office/drawing/2014/main" id="{F87A9A80-D308-D2FA-EDCC-58A3A1C000E8}"/>
                </a:ext>
              </a:extLst>
            </p:cNvPr>
            <p:cNvSpPr/>
            <p:nvPr/>
          </p:nvSpPr>
          <p:spPr>
            <a:xfrm>
              <a:off x="2910100" y="2584525"/>
              <a:ext cx="33950" cy="48250"/>
            </a:xfrm>
            <a:custGeom>
              <a:avLst/>
              <a:gdLst/>
              <a:ahLst/>
              <a:cxnLst/>
              <a:rect l="l" t="t" r="r" b="b"/>
              <a:pathLst>
                <a:path w="1358" h="1930" extrusionOk="0">
                  <a:moveTo>
                    <a:pt x="429" y="0"/>
                  </a:moveTo>
                  <a:lnTo>
                    <a:pt x="0" y="1929"/>
                  </a:lnTo>
                  <a:lnTo>
                    <a:pt x="1358" y="1929"/>
                  </a:lnTo>
                  <a:lnTo>
                    <a:pt x="9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933;p71">
              <a:extLst>
                <a:ext uri="{FF2B5EF4-FFF2-40B4-BE49-F238E27FC236}">
                  <a16:creationId xmlns:a16="http://schemas.microsoft.com/office/drawing/2014/main" id="{602214E7-2BA4-F3EF-B5AE-72080BAFABC8}"/>
                </a:ext>
              </a:extLst>
            </p:cNvPr>
            <p:cNvSpPr/>
            <p:nvPr/>
          </p:nvSpPr>
          <p:spPr>
            <a:xfrm>
              <a:off x="2814850" y="2552950"/>
              <a:ext cx="91100" cy="79825"/>
            </a:xfrm>
            <a:custGeom>
              <a:avLst/>
              <a:gdLst/>
              <a:ahLst/>
              <a:cxnLst/>
              <a:rect l="l" t="t" r="r" b="b"/>
              <a:pathLst>
                <a:path w="3644" h="3193" extrusionOk="0">
                  <a:moveTo>
                    <a:pt x="3167" y="1"/>
                  </a:moveTo>
                  <a:lnTo>
                    <a:pt x="1596" y="453"/>
                  </a:lnTo>
                  <a:cubicBezTo>
                    <a:pt x="1143" y="596"/>
                    <a:pt x="738" y="858"/>
                    <a:pt x="453" y="1239"/>
                  </a:cubicBezTo>
                  <a:cubicBezTo>
                    <a:pt x="143" y="1620"/>
                    <a:pt x="0" y="2097"/>
                    <a:pt x="0" y="2573"/>
                  </a:cubicBezTo>
                  <a:lnTo>
                    <a:pt x="0" y="2859"/>
                  </a:lnTo>
                  <a:cubicBezTo>
                    <a:pt x="0" y="3049"/>
                    <a:pt x="143" y="3192"/>
                    <a:pt x="310" y="3192"/>
                  </a:cubicBezTo>
                  <a:lnTo>
                    <a:pt x="3167" y="3192"/>
                  </a:lnTo>
                  <a:lnTo>
                    <a:pt x="3644" y="954"/>
                  </a:lnTo>
                  <a:lnTo>
                    <a:pt x="33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934;p71">
              <a:extLst>
                <a:ext uri="{FF2B5EF4-FFF2-40B4-BE49-F238E27FC236}">
                  <a16:creationId xmlns:a16="http://schemas.microsoft.com/office/drawing/2014/main" id="{87172EBF-8AC0-8B6E-C829-14671A33CE87}"/>
                </a:ext>
              </a:extLst>
            </p:cNvPr>
            <p:cNvSpPr/>
            <p:nvPr/>
          </p:nvSpPr>
          <p:spPr>
            <a:xfrm>
              <a:off x="2948800" y="2553550"/>
              <a:ext cx="91100" cy="79800"/>
            </a:xfrm>
            <a:custGeom>
              <a:avLst/>
              <a:gdLst/>
              <a:ahLst/>
              <a:cxnLst/>
              <a:rect l="l" t="t" r="r" b="b"/>
              <a:pathLst>
                <a:path w="3644" h="3192" extrusionOk="0">
                  <a:moveTo>
                    <a:pt x="310" y="1"/>
                  </a:moveTo>
                  <a:lnTo>
                    <a:pt x="0" y="953"/>
                  </a:lnTo>
                  <a:lnTo>
                    <a:pt x="477" y="3192"/>
                  </a:lnTo>
                  <a:lnTo>
                    <a:pt x="3334" y="3192"/>
                  </a:lnTo>
                  <a:cubicBezTo>
                    <a:pt x="3501" y="3192"/>
                    <a:pt x="3644" y="3049"/>
                    <a:pt x="3644" y="2858"/>
                  </a:cubicBezTo>
                  <a:lnTo>
                    <a:pt x="3644" y="2573"/>
                  </a:lnTo>
                  <a:cubicBezTo>
                    <a:pt x="3644" y="2096"/>
                    <a:pt x="3477" y="1620"/>
                    <a:pt x="3191" y="1239"/>
                  </a:cubicBezTo>
                  <a:cubicBezTo>
                    <a:pt x="2906" y="858"/>
                    <a:pt x="2501" y="596"/>
                    <a:pt x="2048" y="453"/>
                  </a:cubicBezTo>
                  <a:lnTo>
                    <a:pt x="4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35;p71">
              <a:extLst>
                <a:ext uri="{FF2B5EF4-FFF2-40B4-BE49-F238E27FC236}">
                  <a16:creationId xmlns:a16="http://schemas.microsoft.com/office/drawing/2014/main" id="{098041EA-47A8-EA18-9975-E4A6830976A9}"/>
                </a:ext>
              </a:extLst>
            </p:cNvPr>
            <p:cNvSpPr/>
            <p:nvPr/>
          </p:nvSpPr>
          <p:spPr>
            <a:xfrm>
              <a:off x="2841025" y="2411850"/>
              <a:ext cx="172700" cy="125650"/>
            </a:xfrm>
            <a:custGeom>
              <a:avLst/>
              <a:gdLst/>
              <a:ahLst/>
              <a:cxnLst/>
              <a:rect l="l" t="t" r="r" b="b"/>
              <a:pathLst>
                <a:path w="6908" h="5026" extrusionOk="0">
                  <a:moveTo>
                    <a:pt x="3454" y="1"/>
                  </a:moveTo>
                  <a:cubicBezTo>
                    <a:pt x="1192" y="1"/>
                    <a:pt x="1" y="2668"/>
                    <a:pt x="1501" y="4359"/>
                  </a:cubicBezTo>
                  <a:cubicBezTo>
                    <a:pt x="1668" y="4549"/>
                    <a:pt x="1811" y="4788"/>
                    <a:pt x="1858" y="5026"/>
                  </a:cubicBezTo>
                  <a:lnTo>
                    <a:pt x="3144" y="5026"/>
                  </a:lnTo>
                  <a:lnTo>
                    <a:pt x="3144" y="3383"/>
                  </a:lnTo>
                  <a:lnTo>
                    <a:pt x="2621" y="2835"/>
                  </a:lnTo>
                  <a:cubicBezTo>
                    <a:pt x="2384" y="2617"/>
                    <a:pt x="2591" y="2302"/>
                    <a:pt x="2830" y="2302"/>
                  </a:cubicBezTo>
                  <a:cubicBezTo>
                    <a:pt x="2904" y="2302"/>
                    <a:pt x="2981" y="2333"/>
                    <a:pt x="3049" y="2406"/>
                  </a:cubicBezTo>
                  <a:lnTo>
                    <a:pt x="3454" y="2811"/>
                  </a:lnTo>
                  <a:lnTo>
                    <a:pt x="3859" y="2406"/>
                  </a:lnTo>
                  <a:cubicBezTo>
                    <a:pt x="3932" y="2333"/>
                    <a:pt x="4013" y="2302"/>
                    <a:pt x="4088" y="2302"/>
                  </a:cubicBezTo>
                  <a:cubicBezTo>
                    <a:pt x="4332" y="2302"/>
                    <a:pt x="4529" y="2617"/>
                    <a:pt x="4311" y="2835"/>
                  </a:cubicBezTo>
                  <a:lnTo>
                    <a:pt x="3787" y="3383"/>
                  </a:lnTo>
                  <a:lnTo>
                    <a:pt x="3787" y="5026"/>
                  </a:lnTo>
                  <a:lnTo>
                    <a:pt x="5073" y="5026"/>
                  </a:lnTo>
                  <a:cubicBezTo>
                    <a:pt x="5121" y="4788"/>
                    <a:pt x="5240" y="4549"/>
                    <a:pt x="5407" y="4359"/>
                  </a:cubicBezTo>
                  <a:cubicBezTo>
                    <a:pt x="6907" y="2668"/>
                    <a:pt x="5716" y="1"/>
                    <a:pt x="3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326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55607" rIns="0" bIns="0" rtlCol="0" vert="horz">
            <a:spAutoFit/>
          </a:bodyPr>
          <a:lstStyle/>
          <a:p>
            <a:pPr marL="959485">
              <a:lnSpc>
                <a:spcPct val="100000"/>
              </a:lnSpc>
              <a:spcBef>
                <a:spcPts val="105"/>
              </a:spcBef>
            </a:pPr>
            <a:r>
              <a:rPr dirty="0"/>
              <a:t>High</a:t>
            </a:r>
            <a:r>
              <a:rPr dirty="0" spc="-110"/>
              <a:t> </a:t>
            </a:r>
            <a:r>
              <a:rPr dirty="0"/>
              <a:t>Volume,</a:t>
            </a:r>
            <a:r>
              <a:rPr dirty="0" spc="-105"/>
              <a:t> </a:t>
            </a:r>
            <a:r>
              <a:rPr dirty="0"/>
              <a:t>High</a:t>
            </a:r>
            <a:r>
              <a:rPr dirty="0" spc="-95"/>
              <a:t> </a:t>
            </a:r>
            <a:r>
              <a:rPr dirty="0" spc="-10"/>
              <a:t>Acuity</a:t>
            </a:r>
          </a:p>
        </p:txBody>
      </p:sp>
      <p:grpSp>
        <p:nvGrpSpPr>
          <p:cNvPr id="3" name="object 3" descr=""/>
          <p:cNvGrpSpPr/>
          <p:nvPr/>
        </p:nvGrpSpPr>
        <p:grpSpPr>
          <a:xfrm>
            <a:off x="544068" y="1366010"/>
            <a:ext cx="10933430" cy="31750"/>
            <a:chOff x="544068" y="1366010"/>
            <a:chExt cx="10933430" cy="31750"/>
          </a:xfrm>
        </p:grpSpPr>
        <p:pic>
          <p:nvPicPr>
            <p:cNvPr id="4" name="object 4" descr=""/>
            <p:cNvPicPr/>
            <p:nvPr/>
          </p:nvPicPr>
          <p:blipFill>
            <a:blip r:embed="R8d5f89c838044247" cstate="print"/>
            <a:stretch>
              <a:fillRect/>
            </a:stretch>
          </p:blipFill>
          <p:spPr>
            <a:xfrm>
              <a:off x="544068" y="1383791"/>
              <a:ext cx="10933175" cy="13715"/>
            </a:xfrm>
            <a:prstGeom prst="rect">
              <a:avLst/>
            </a:prstGeom>
          </p:spPr>
        </p:pic>
        <p:sp>
          <p:nvSpPr>
            <p:cNvPr id="5" name="object 5" descr=""/>
            <p:cNvSpPr/>
            <p:nvPr/>
          </p:nvSpPr>
          <p:spPr>
            <a:xfrm>
              <a:off x="546265" y="1370773"/>
              <a:ext cx="10925810" cy="0"/>
            </a:xfrm>
            <a:custGeom>
              <a:avLst/>
              <a:gdLst/>
              <a:ahLst/>
              <a:cxnLst/>
              <a:rect l="l" t="t" r="r" b="b"/>
              <a:pathLst>
                <a:path w="10925810" h="0">
                  <a:moveTo>
                    <a:pt x="0" y="0"/>
                  </a:moveTo>
                  <a:lnTo>
                    <a:pt x="10925302" y="0"/>
                  </a:lnTo>
                </a:path>
              </a:pathLst>
            </a:custGeom>
            <a:ln w="9525">
              <a:solidFill>
                <a:srgbClr val="042B48"/>
              </a:solidFill>
            </a:ln>
          </p:spPr>
          <p:txBody>
            <a:bodyPr wrap="square" lIns="0" tIns="0" rIns="0" bIns="0" rtlCol="0"/>
            <a:lstStyle/>
            <a:p/>
          </p:txBody>
        </p:sp>
      </p:grpSp>
      <p:grpSp>
        <p:nvGrpSpPr>
          <p:cNvPr id="6" name="object 6" descr=""/>
          <p:cNvGrpSpPr/>
          <p:nvPr/>
        </p:nvGrpSpPr>
        <p:grpSpPr>
          <a:xfrm>
            <a:off x="202692" y="1495044"/>
            <a:ext cx="11727180" cy="4895215"/>
            <a:chOff x="202692" y="1495044"/>
            <a:chExt cx="11727180" cy="4895215"/>
          </a:xfrm>
        </p:grpSpPr>
        <p:pic>
          <p:nvPicPr>
            <p:cNvPr id="7" name="object 7"/>
            <p:cNvPicPr/>
            <p:nvPr/>
          </p:nvPicPr>
          <p:blipFill>
            <a:blip r:embed="R702266dc522b4fe4" cstate="print"/>
            <a:stretch>
              <a:fillRect/>
            </a:stretch>
          </p:blipFill>
          <p:spPr>
            <a:xfrm>
              <a:off x="202692" y="1495044"/>
              <a:ext cx="6623303" cy="2295143"/>
            </a:xfrm>
            <a:prstGeom prst="rect">
              <a:avLst/>
            </a:prstGeom>
          </p:spPr>
        </p:pic>
        <p:pic>
          <p:nvPicPr>
            <p:cNvPr id="8" name="object 8"/>
            <p:cNvPicPr/>
            <p:nvPr/>
          </p:nvPicPr>
          <p:blipFill>
            <a:blip r:embed="Re26b92f0d64c4c9c" cstate="print"/>
            <a:stretch>
              <a:fillRect/>
            </a:stretch>
          </p:blipFill>
          <p:spPr>
            <a:xfrm>
              <a:off x="6754368" y="1536192"/>
              <a:ext cx="5175502" cy="4853939"/>
            </a:xfrm>
            <a:prstGeom prst="rect">
              <a:avLst/>
            </a:prstGeom>
          </p:spPr>
        </p:pic>
      </p:grpSp>
      <p:sp>
        <p:nvSpPr>
          <p:cNvPr id="9" name="object 9" descr=""/>
          <p:cNvSpPr txBox="1"/>
          <p:nvPr/>
        </p:nvSpPr>
        <p:spPr>
          <a:xfrm>
            <a:off x="381904" y="3798690"/>
            <a:ext cx="4115435" cy="1419860"/>
          </a:xfrm>
          <a:prstGeom prst="rect">
            <a:avLst/>
          </a:prstGeom>
        </p:spPr>
        <p:txBody>
          <a:bodyPr wrap="square" lIns="0" tIns="50800" rIns="0" bIns="0" rtlCol="0" vert="horz">
            <a:spAutoFit/>
          </a:bodyPr>
          <a:lstStyle/>
          <a:p>
            <a:pPr marL="469900" indent="-457200">
              <a:lnSpc>
                <a:spcPct val="100000"/>
              </a:lnSpc>
              <a:spcBef>
                <a:spcPts val="400"/>
              </a:spcBef>
              <a:buFont typeface="Arial MT"/>
              <a:buChar char="•"/>
              <a:tabLst>
                <a:tab pos="469900" algn="l"/>
              </a:tabLst>
            </a:pPr>
            <a:r>
              <a:rPr dirty="0" sz="2800" b="1">
                <a:solidFill>
                  <a:srgbClr val="292B2C"/>
                </a:solidFill>
                <a:latin typeface="Calibri"/>
                <a:cs typeface="Calibri"/>
              </a:rPr>
              <a:t>Running</a:t>
            </a:r>
            <a:r>
              <a:rPr dirty="0" sz="2800" spc="-20" b="1">
                <a:solidFill>
                  <a:srgbClr val="292B2C"/>
                </a:solidFill>
                <a:latin typeface="Calibri"/>
                <a:cs typeface="Calibri"/>
              </a:rPr>
              <a:t> </a:t>
            </a:r>
            <a:r>
              <a:rPr dirty="0" sz="2800" b="1">
                <a:solidFill>
                  <a:srgbClr val="292B2C"/>
                </a:solidFill>
                <a:latin typeface="Calibri"/>
                <a:cs typeface="Calibri"/>
              </a:rPr>
              <a:t>out</a:t>
            </a:r>
            <a:r>
              <a:rPr dirty="0" sz="2800" spc="-25" b="1">
                <a:solidFill>
                  <a:srgbClr val="292B2C"/>
                </a:solidFill>
                <a:latin typeface="Calibri"/>
                <a:cs typeface="Calibri"/>
              </a:rPr>
              <a:t> </a:t>
            </a:r>
            <a:r>
              <a:rPr dirty="0" sz="2800" b="1">
                <a:solidFill>
                  <a:srgbClr val="292B2C"/>
                </a:solidFill>
                <a:latin typeface="Calibri"/>
                <a:cs typeface="Calibri"/>
              </a:rPr>
              <a:t>of</a:t>
            </a:r>
            <a:r>
              <a:rPr dirty="0" sz="2800" spc="-15" b="1">
                <a:solidFill>
                  <a:srgbClr val="292B2C"/>
                </a:solidFill>
                <a:latin typeface="Calibri"/>
                <a:cs typeface="Calibri"/>
              </a:rPr>
              <a:t> </a:t>
            </a:r>
            <a:r>
              <a:rPr dirty="0" sz="2800" spc="-20" b="1">
                <a:solidFill>
                  <a:srgbClr val="292B2C"/>
                </a:solidFill>
                <a:latin typeface="Calibri"/>
                <a:cs typeface="Calibri"/>
              </a:rPr>
              <a:t>Space</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Running</a:t>
            </a:r>
            <a:r>
              <a:rPr dirty="0" sz="2800" spc="-20" b="1">
                <a:solidFill>
                  <a:srgbClr val="292B2C"/>
                </a:solidFill>
                <a:latin typeface="Calibri"/>
                <a:cs typeface="Calibri"/>
              </a:rPr>
              <a:t> </a:t>
            </a:r>
            <a:r>
              <a:rPr dirty="0" sz="2800" b="1">
                <a:solidFill>
                  <a:srgbClr val="292B2C"/>
                </a:solidFill>
                <a:latin typeface="Calibri"/>
                <a:cs typeface="Calibri"/>
              </a:rPr>
              <a:t>out</a:t>
            </a:r>
            <a:r>
              <a:rPr dirty="0" sz="2800" spc="-20" b="1">
                <a:solidFill>
                  <a:srgbClr val="292B2C"/>
                </a:solidFill>
                <a:latin typeface="Calibri"/>
                <a:cs typeface="Calibri"/>
              </a:rPr>
              <a:t> </a:t>
            </a:r>
            <a:r>
              <a:rPr dirty="0" sz="2800" b="1">
                <a:solidFill>
                  <a:srgbClr val="292B2C"/>
                </a:solidFill>
                <a:latin typeface="Calibri"/>
                <a:cs typeface="Calibri"/>
              </a:rPr>
              <a:t>of</a:t>
            </a:r>
            <a:r>
              <a:rPr dirty="0" sz="2800" spc="-10" b="1">
                <a:solidFill>
                  <a:srgbClr val="292B2C"/>
                </a:solidFill>
                <a:latin typeface="Calibri"/>
                <a:cs typeface="Calibri"/>
              </a:rPr>
              <a:t> Supplies</a:t>
            </a:r>
            <a:endParaRPr sz="2800">
              <a:latin typeface="Calibri"/>
              <a:cs typeface="Calibri"/>
            </a:endParaRPr>
          </a:p>
          <a:p>
            <a:pPr marL="469900" indent="-457200">
              <a:lnSpc>
                <a:spcPct val="100000"/>
              </a:lnSpc>
              <a:spcBef>
                <a:spcPts val="300"/>
              </a:spcBef>
              <a:buFont typeface="Arial MT"/>
              <a:buChar char="•"/>
              <a:tabLst>
                <a:tab pos="469900" algn="l"/>
              </a:tabLst>
            </a:pPr>
            <a:r>
              <a:rPr dirty="0" sz="2800" b="1">
                <a:solidFill>
                  <a:srgbClr val="292B2C"/>
                </a:solidFill>
                <a:latin typeface="Calibri"/>
                <a:cs typeface="Calibri"/>
              </a:rPr>
              <a:t>Running</a:t>
            </a:r>
            <a:r>
              <a:rPr dirty="0" sz="2800" spc="-20" b="1">
                <a:solidFill>
                  <a:srgbClr val="292B2C"/>
                </a:solidFill>
                <a:latin typeface="Calibri"/>
                <a:cs typeface="Calibri"/>
              </a:rPr>
              <a:t> </a:t>
            </a:r>
            <a:r>
              <a:rPr dirty="0" sz="2800" b="1">
                <a:solidFill>
                  <a:srgbClr val="292B2C"/>
                </a:solidFill>
                <a:latin typeface="Calibri"/>
                <a:cs typeface="Calibri"/>
              </a:rPr>
              <a:t>out</a:t>
            </a:r>
            <a:r>
              <a:rPr dirty="0" sz="2800" spc="-25" b="1">
                <a:solidFill>
                  <a:srgbClr val="292B2C"/>
                </a:solidFill>
                <a:latin typeface="Calibri"/>
                <a:cs typeface="Calibri"/>
              </a:rPr>
              <a:t> </a:t>
            </a:r>
            <a:r>
              <a:rPr dirty="0" sz="2800" b="1">
                <a:solidFill>
                  <a:srgbClr val="292B2C"/>
                </a:solidFill>
                <a:latin typeface="Calibri"/>
                <a:cs typeface="Calibri"/>
              </a:rPr>
              <a:t>of</a:t>
            </a:r>
            <a:r>
              <a:rPr dirty="0" sz="2800" spc="-15" b="1">
                <a:solidFill>
                  <a:srgbClr val="292B2C"/>
                </a:solidFill>
                <a:latin typeface="Calibri"/>
                <a:cs typeface="Calibri"/>
              </a:rPr>
              <a:t> </a:t>
            </a:r>
            <a:r>
              <a:rPr dirty="0" sz="2800" spc="-10" b="1">
                <a:solidFill>
                  <a:srgbClr val="292B2C"/>
                </a:solidFill>
                <a:latin typeface="Calibri"/>
                <a:cs typeface="Calibri"/>
              </a:rPr>
              <a:t>Expertise</a:t>
            </a:r>
            <a:endParaRPr sz="2800">
              <a:latin typeface="Calibri"/>
              <a:cs typeface="Calibri"/>
            </a:endParaRPr>
          </a:p>
        </p:txBody>
      </p:sp>
      <p:sp>
        <p:nvSpPr>
          <p:cNvPr id="10" name="object 10" descr=""/>
          <p:cNvSpPr txBox="1"/>
          <p:nvPr/>
        </p:nvSpPr>
        <p:spPr>
          <a:xfrm>
            <a:off x="6125610" y="6390606"/>
            <a:ext cx="5474335" cy="276860"/>
          </a:xfrm>
          <a:prstGeom prst="rect">
            <a:avLst/>
          </a:prstGeom>
        </p:spPr>
        <p:txBody>
          <a:bodyPr wrap="square" lIns="0" tIns="0" rIns="0" bIns="0" rtlCol="0" vert="horz">
            <a:spAutoFit/>
          </a:bodyPr>
          <a:lstStyle/>
          <a:p>
            <a:pPr marL="2336165">
              <a:lnSpc>
                <a:spcPts val="955"/>
              </a:lnSpc>
            </a:pPr>
            <a:r>
              <a:rPr dirty="0" sz="900" b="1">
                <a:solidFill>
                  <a:srgbClr val="52555A"/>
                </a:solidFill>
                <a:latin typeface="Calibri"/>
                <a:cs typeface="Calibri"/>
              </a:rPr>
              <a:t>All</a:t>
            </a:r>
            <a:r>
              <a:rPr dirty="0" sz="900" spc="-20" b="1">
                <a:solidFill>
                  <a:srgbClr val="52555A"/>
                </a:solidFill>
                <a:latin typeface="Calibri"/>
                <a:cs typeface="Calibri"/>
              </a:rPr>
              <a:t> </a:t>
            </a:r>
            <a:r>
              <a:rPr dirty="0" sz="900" b="1">
                <a:solidFill>
                  <a:srgbClr val="52555A"/>
                </a:solidFill>
                <a:latin typeface="Calibri"/>
                <a:cs typeface="Calibri"/>
              </a:rPr>
              <a:t>Contents</a:t>
            </a:r>
            <a:r>
              <a:rPr dirty="0" sz="900" spc="-25" b="1">
                <a:solidFill>
                  <a:srgbClr val="52555A"/>
                </a:solidFill>
                <a:latin typeface="Calibri"/>
                <a:cs typeface="Calibri"/>
              </a:rPr>
              <a:t> </a:t>
            </a:r>
            <a:r>
              <a:rPr dirty="0" sz="900" b="1">
                <a:solidFill>
                  <a:srgbClr val="52555A"/>
                </a:solidFill>
                <a:latin typeface="Calibri"/>
                <a:cs typeface="Calibri"/>
              </a:rPr>
              <a:t>Considered</a:t>
            </a:r>
            <a:r>
              <a:rPr dirty="0" sz="900" spc="-15" b="1">
                <a:solidFill>
                  <a:srgbClr val="52555A"/>
                </a:solidFill>
                <a:latin typeface="Calibri"/>
                <a:cs typeface="Calibri"/>
              </a:rPr>
              <a:t> </a:t>
            </a:r>
            <a:r>
              <a:rPr dirty="0" sz="900" spc="-10" b="1">
                <a:solidFill>
                  <a:srgbClr val="52555A"/>
                </a:solidFill>
                <a:latin typeface="Calibri"/>
                <a:cs typeface="Calibri"/>
              </a:rPr>
              <a:t>Proprietary</a:t>
            </a:r>
            <a:r>
              <a:rPr dirty="0" sz="900" spc="-20" b="1">
                <a:solidFill>
                  <a:srgbClr val="52555A"/>
                </a:solidFill>
                <a:latin typeface="Calibri"/>
                <a:cs typeface="Calibri"/>
              </a:rPr>
              <a:t> </a:t>
            </a:r>
            <a:r>
              <a:rPr dirty="0" sz="900" b="1">
                <a:solidFill>
                  <a:srgbClr val="52555A"/>
                </a:solidFill>
                <a:latin typeface="Calibri"/>
                <a:cs typeface="Calibri"/>
              </a:rPr>
              <a:t>and</a:t>
            </a:r>
            <a:r>
              <a:rPr dirty="0" sz="900" spc="-25" b="1">
                <a:solidFill>
                  <a:srgbClr val="52555A"/>
                </a:solidFill>
                <a:latin typeface="Calibri"/>
                <a:cs typeface="Calibri"/>
              </a:rPr>
              <a:t> </a:t>
            </a:r>
            <a:r>
              <a:rPr dirty="0" sz="900" b="1">
                <a:solidFill>
                  <a:srgbClr val="52555A"/>
                </a:solidFill>
                <a:latin typeface="Calibri"/>
                <a:cs typeface="Calibri"/>
              </a:rPr>
              <a:t>Confidential </a:t>
            </a:r>
            <a:r>
              <a:rPr dirty="0" sz="900" spc="-10" b="1">
                <a:solidFill>
                  <a:srgbClr val="52555A"/>
                </a:solidFill>
                <a:latin typeface="Calibri"/>
                <a:cs typeface="Calibri"/>
              </a:rPr>
              <a:t>Information</a:t>
            </a:r>
            <a:endParaRPr sz="900">
              <a:latin typeface="Calibri"/>
              <a:cs typeface="Calibri"/>
            </a:endParaRPr>
          </a:p>
          <a:p>
            <a:pPr marL="12700">
              <a:lnSpc>
                <a:spcPct val="100000"/>
              </a:lnSpc>
            </a:pPr>
            <a:r>
              <a:rPr dirty="0" sz="900" b="1">
                <a:solidFill>
                  <a:srgbClr val="52555A"/>
                </a:solidFill>
                <a:latin typeface="Calibri"/>
                <a:cs typeface="Calibri"/>
              </a:rPr>
              <a:t>CONFIDENTIAL</a:t>
            </a:r>
            <a:r>
              <a:rPr dirty="0" sz="900" spc="-2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Education</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6527;</a:t>
            </a:r>
            <a:r>
              <a:rPr dirty="0" sz="900" spc="-35" b="1">
                <a:solidFill>
                  <a:srgbClr val="52555A"/>
                </a:solidFill>
                <a:latin typeface="Calibri"/>
                <a:cs typeface="Calibri"/>
              </a:rPr>
              <a:t> </a:t>
            </a:r>
            <a:r>
              <a:rPr dirty="0" sz="900" b="1">
                <a:solidFill>
                  <a:srgbClr val="52555A"/>
                </a:solidFill>
                <a:latin typeface="Calibri"/>
                <a:cs typeface="Calibri"/>
              </a:rPr>
              <a:t>N.Y.</a:t>
            </a:r>
            <a:r>
              <a:rPr dirty="0" sz="900" spc="-40" b="1">
                <a:solidFill>
                  <a:srgbClr val="52555A"/>
                </a:solidFill>
                <a:latin typeface="Calibri"/>
                <a:cs typeface="Calibri"/>
              </a:rPr>
              <a:t> </a:t>
            </a:r>
            <a:r>
              <a:rPr dirty="0" sz="900" b="1">
                <a:solidFill>
                  <a:srgbClr val="52555A"/>
                </a:solidFill>
                <a:latin typeface="Calibri"/>
                <a:cs typeface="Calibri"/>
              </a:rPr>
              <a:t>Public</a:t>
            </a:r>
            <a:r>
              <a:rPr dirty="0" sz="900" spc="15" b="1">
                <a:solidFill>
                  <a:srgbClr val="52555A"/>
                </a:solidFill>
                <a:latin typeface="Calibri"/>
                <a:cs typeface="Calibri"/>
              </a:rPr>
              <a:t> </a:t>
            </a:r>
            <a:r>
              <a:rPr dirty="0" sz="900" b="1">
                <a:solidFill>
                  <a:srgbClr val="52555A"/>
                </a:solidFill>
                <a:latin typeface="Calibri"/>
                <a:cs typeface="Calibri"/>
              </a:rPr>
              <a:t>Health</a:t>
            </a:r>
            <a:r>
              <a:rPr dirty="0" sz="900" spc="-2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b="1">
                <a:solidFill>
                  <a:srgbClr val="52555A"/>
                </a:solidFill>
                <a:latin typeface="Calibri"/>
                <a:cs typeface="Calibri"/>
              </a:rPr>
              <a:t>2805,</a:t>
            </a:r>
            <a:r>
              <a:rPr dirty="0" sz="900" spc="-35" b="1">
                <a:solidFill>
                  <a:srgbClr val="52555A"/>
                </a:solidFill>
                <a:latin typeface="Calibri"/>
                <a:cs typeface="Calibri"/>
              </a:rPr>
              <a:t> </a:t>
            </a:r>
            <a:r>
              <a:rPr dirty="0" sz="900" b="1">
                <a:solidFill>
                  <a:srgbClr val="52555A"/>
                </a:solidFill>
                <a:latin typeface="Calibri"/>
                <a:cs typeface="Calibri"/>
              </a:rPr>
              <a:t>J,</a:t>
            </a:r>
            <a:r>
              <a:rPr dirty="0" sz="900" spc="-20" b="1">
                <a:solidFill>
                  <a:srgbClr val="52555A"/>
                </a:solidFill>
                <a:latin typeface="Calibri"/>
                <a:cs typeface="Calibri"/>
              </a:rPr>
              <a:t> </a:t>
            </a:r>
            <a:r>
              <a:rPr dirty="0" sz="900" b="1">
                <a:solidFill>
                  <a:srgbClr val="52555A"/>
                </a:solidFill>
                <a:latin typeface="Calibri"/>
                <a:cs typeface="Calibri"/>
              </a:rPr>
              <a:t>K,</a:t>
            </a:r>
            <a:r>
              <a:rPr dirty="0" sz="900" spc="-20" b="1">
                <a:solidFill>
                  <a:srgbClr val="52555A"/>
                </a:solidFill>
                <a:latin typeface="Calibri"/>
                <a:cs typeface="Calibri"/>
              </a:rPr>
              <a:t> </a:t>
            </a:r>
            <a:r>
              <a:rPr dirty="0" sz="900" b="1">
                <a:solidFill>
                  <a:srgbClr val="52555A"/>
                </a:solidFill>
                <a:latin typeface="Calibri"/>
                <a:cs typeface="Calibri"/>
              </a:rPr>
              <a:t>L,</a:t>
            </a:r>
            <a:r>
              <a:rPr dirty="0" sz="900" spc="-20" b="1">
                <a:solidFill>
                  <a:srgbClr val="52555A"/>
                </a:solidFill>
                <a:latin typeface="Calibri"/>
                <a:cs typeface="Calibri"/>
              </a:rPr>
              <a:t> </a:t>
            </a:r>
            <a:r>
              <a:rPr dirty="0" sz="900" b="1">
                <a:solidFill>
                  <a:srgbClr val="52555A"/>
                </a:solidFill>
                <a:latin typeface="Calibri"/>
                <a:cs typeface="Calibri"/>
              </a:rPr>
              <a:t>M;</a:t>
            </a:r>
            <a:r>
              <a:rPr dirty="0" sz="900" spc="-25" b="1">
                <a:solidFill>
                  <a:srgbClr val="52555A"/>
                </a:solidFill>
                <a:latin typeface="Calibri"/>
                <a:cs typeface="Calibri"/>
              </a:rPr>
              <a:t> </a:t>
            </a:r>
            <a:r>
              <a:rPr dirty="0" sz="900" b="1">
                <a:solidFill>
                  <a:srgbClr val="52555A"/>
                </a:solidFill>
                <a:latin typeface="Calibri"/>
                <a:cs typeface="Calibri"/>
              </a:rPr>
              <a:t>N.Y.</a:t>
            </a:r>
            <a:r>
              <a:rPr dirty="0" sz="900" spc="-30" b="1">
                <a:solidFill>
                  <a:srgbClr val="52555A"/>
                </a:solidFill>
                <a:latin typeface="Calibri"/>
                <a:cs typeface="Calibri"/>
              </a:rPr>
              <a:t> </a:t>
            </a:r>
            <a:r>
              <a:rPr dirty="0" sz="900" b="1">
                <a:solidFill>
                  <a:srgbClr val="52555A"/>
                </a:solidFill>
                <a:latin typeface="Calibri"/>
                <a:cs typeface="Calibri"/>
              </a:rPr>
              <a:t>Public Health</a:t>
            </a:r>
            <a:r>
              <a:rPr dirty="0" sz="900" spc="-10" b="1">
                <a:solidFill>
                  <a:srgbClr val="52555A"/>
                </a:solidFill>
                <a:latin typeface="Calibri"/>
                <a:cs typeface="Calibri"/>
              </a:rPr>
              <a:t> </a:t>
            </a:r>
            <a:r>
              <a:rPr dirty="0" sz="900" b="1">
                <a:solidFill>
                  <a:srgbClr val="52555A"/>
                </a:solidFill>
                <a:latin typeface="Calibri"/>
                <a:cs typeface="Calibri"/>
              </a:rPr>
              <a:t>Law</a:t>
            </a:r>
            <a:r>
              <a:rPr dirty="0" sz="900" spc="-15" b="1">
                <a:solidFill>
                  <a:srgbClr val="52555A"/>
                </a:solidFill>
                <a:latin typeface="Calibri"/>
                <a:cs typeface="Calibri"/>
              </a:rPr>
              <a:t> </a:t>
            </a:r>
            <a:r>
              <a:rPr dirty="0" sz="900" b="1">
                <a:solidFill>
                  <a:srgbClr val="52555A"/>
                </a:solidFill>
                <a:latin typeface="Calibri"/>
                <a:cs typeface="Calibri"/>
              </a:rPr>
              <a:t>§</a:t>
            </a:r>
            <a:r>
              <a:rPr dirty="0" sz="900" spc="-20" b="1">
                <a:solidFill>
                  <a:srgbClr val="52555A"/>
                </a:solidFill>
                <a:latin typeface="Calibri"/>
                <a:cs typeface="Calibri"/>
              </a:rPr>
              <a:t> </a:t>
            </a:r>
            <a:r>
              <a:rPr dirty="0" sz="900" spc="-10" b="1">
                <a:solidFill>
                  <a:srgbClr val="52555A"/>
                </a:solidFill>
                <a:latin typeface="Calibri"/>
                <a:cs typeface="Calibri"/>
              </a:rPr>
              <a:t>300</a:t>
            </a:r>
            <a:r>
              <a:rPr dirty="0" sz="850" spc="-10">
                <a:solidFill>
                  <a:srgbClr val="52555A"/>
                </a:solidFill>
                <a:latin typeface="Calibri"/>
                <a:cs typeface="Calibri"/>
              </a:rPr>
              <a:t>5</a:t>
            </a:r>
            <a:r>
              <a:rPr dirty="0" sz="900" spc="-10" b="1">
                <a:solidFill>
                  <a:srgbClr val="52555A"/>
                </a:solidFill>
                <a:latin typeface="Calibri"/>
                <a:cs typeface="Calibri"/>
              </a:rPr>
              <a:t>6</a:t>
            </a:r>
            <a:endParaRPr sz="90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9D5B8-F1DD-1340-0285-66561A2ED25F}"/>
              </a:ext>
            </a:extLst>
          </p:cNvPr>
          <p:cNvSpPr>
            <a:spLocks noGrp="1"/>
          </p:cNvSpPr>
          <p:nvPr>
            <p:ph type="title"/>
          </p:nvPr>
        </p:nvSpPr>
        <p:spPr>
          <a:xfrm>
            <a:off x="0" y="450712"/>
            <a:ext cx="12189271" cy="512064"/>
          </a:xfrm>
        </p:spPr>
        <p:txBody>
          <a:bodyPr/>
          <a:lstStyle/>
          <a:p>
            <a:pPr algn="ctr"/>
            <a:r>
              <a:rPr lang="en-US" b="1" dirty="0"/>
              <a:t>Distribution Format: Clinical Units</a:t>
            </a:r>
          </a:p>
        </p:txBody>
      </p:sp>
      <p:grpSp>
        <p:nvGrpSpPr>
          <p:cNvPr id="18" name="Group 17">
            <a:extLst>
              <a:ext uri="{FF2B5EF4-FFF2-40B4-BE49-F238E27FC236}">
                <a16:creationId xmlns:a16="http://schemas.microsoft.com/office/drawing/2014/main" id="{C9DD73C1-4ABE-9C16-D226-21FE5F27C4CD}"/>
              </a:ext>
            </a:extLst>
          </p:cNvPr>
          <p:cNvGrpSpPr/>
          <p:nvPr/>
        </p:nvGrpSpPr>
        <p:grpSpPr>
          <a:xfrm>
            <a:off x="3512134" y="1755649"/>
            <a:ext cx="4827194" cy="3803904"/>
            <a:chOff x="3509925" y="1913298"/>
            <a:chExt cx="2124750" cy="2207525"/>
          </a:xfrm>
        </p:grpSpPr>
        <p:sp>
          <p:nvSpPr>
            <p:cNvPr id="4" name="Google Shape;1290;p61">
              <a:extLst>
                <a:ext uri="{FF2B5EF4-FFF2-40B4-BE49-F238E27FC236}">
                  <a16:creationId xmlns:a16="http://schemas.microsoft.com/office/drawing/2014/main" id="{F888D661-7FA5-DF56-738B-556BF3DA646E}"/>
                </a:ext>
              </a:extLst>
            </p:cNvPr>
            <p:cNvSpPr/>
            <p:nvPr/>
          </p:nvSpPr>
          <p:spPr>
            <a:xfrm>
              <a:off x="3509925" y="1913298"/>
              <a:ext cx="964800" cy="964800"/>
            </a:xfrm>
            <a:prstGeom prst="roundRect">
              <a:avLst/>
            </a:pr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91;p61">
              <a:extLst>
                <a:ext uri="{FF2B5EF4-FFF2-40B4-BE49-F238E27FC236}">
                  <a16:creationId xmlns:a16="http://schemas.microsoft.com/office/drawing/2014/main" id="{4C314CCF-A19A-A8F2-FD06-F3EF83221435}"/>
                </a:ext>
              </a:extLst>
            </p:cNvPr>
            <p:cNvSpPr/>
            <p:nvPr/>
          </p:nvSpPr>
          <p:spPr>
            <a:xfrm>
              <a:off x="4669275" y="1913298"/>
              <a:ext cx="964800" cy="964800"/>
            </a:xfrm>
            <a:prstGeom prst="roundRect">
              <a:avLst/>
            </a:pr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92;p61">
              <a:extLst>
                <a:ext uri="{FF2B5EF4-FFF2-40B4-BE49-F238E27FC236}">
                  <a16:creationId xmlns:a16="http://schemas.microsoft.com/office/drawing/2014/main" id="{F56CDB9C-D72D-2607-5D63-943E026BD3A2}"/>
                </a:ext>
              </a:extLst>
            </p:cNvPr>
            <p:cNvSpPr/>
            <p:nvPr/>
          </p:nvSpPr>
          <p:spPr>
            <a:xfrm>
              <a:off x="3509925" y="3156023"/>
              <a:ext cx="964800" cy="964800"/>
            </a:xfrm>
            <a:prstGeom prst="roundRect">
              <a:avLst/>
            </a:pr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93;p61">
              <a:extLst>
                <a:ext uri="{FF2B5EF4-FFF2-40B4-BE49-F238E27FC236}">
                  <a16:creationId xmlns:a16="http://schemas.microsoft.com/office/drawing/2014/main" id="{EB15EA18-9930-2076-F028-16F581DE0759}"/>
                </a:ext>
              </a:extLst>
            </p:cNvPr>
            <p:cNvSpPr/>
            <p:nvPr/>
          </p:nvSpPr>
          <p:spPr>
            <a:xfrm>
              <a:off x="4669275" y="3156023"/>
              <a:ext cx="964800" cy="964800"/>
            </a:xfrm>
            <a:prstGeom prst="roundRect">
              <a:avLst/>
            </a:pr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294;p61">
              <a:extLst>
                <a:ext uri="{FF2B5EF4-FFF2-40B4-BE49-F238E27FC236}">
                  <a16:creationId xmlns:a16="http://schemas.microsoft.com/office/drawing/2014/main" id="{8F3D795A-A2E2-30EA-3BEE-840D61B065C2}"/>
                </a:ext>
              </a:extLst>
            </p:cNvPr>
            <p:cNvCxnSpPr>
              <a:cxnSpLocks/>
            </p:cNvCxnSpPr>
            <p:nvPr/>
          </p:nvCxnSpPr>
          <p:spPr>
            <a:xfrm>
              <a:off x="3509925" y="2395698"/>
              <a:ext cx="600" cy="1242600"/>
            </a:xfrm>
            <a:prstGeom prst="bentConnector3">
              <a:avLst>
                <a:gd name="adj1" fmla="val -39687500"/>
              </a:avLst>
            </a:prstGeom>
            <a:noFill/>
            <a:ln w="38100" cap="flat" cmpd="sng">
              <a:solidFill>
                <a:schemeClr val="bg1"/>
              </a:solidFill>
              <a:prstDash val="solid"/>
              <a:miter lim="8000"/>
              <a:headEnd type="none" w="med" len="med"/>
              <a:tailEnd type="none" w="med" len="med"/>
            </a:ln>
          </p:spPr>
        </p:cxnSp>
        <p:cxnSp>
          <p:nvCxnSpPr>
            <p:cNvPr id="9" name="Google Shape;1295;p61">
              <a:extLst>
                <a:ext uri="{FF2B5EF4-FFF2-40B4-BE49-F238E27FC236}">
                  <a16:creationId xmlns:a16="http://schemas.microsoft.com/office/drawing/2014/main" id="{ACB181CC-6826-2AA6-D605-6B2390A2BF88}"/>
                </a:ext>
              </a:extLst>
            </p:cNvPr>
            <p:cNvCxnSpPr>
              <a:cxnSpLocks/>
            </p:cNvCxnSpPr>
            <p:nvPr/>
          </p:nvCxnSpPr>
          <p:spPr>
            <a:xfrm>
              <a:off x="5634075" y="2395698"/>
              <a:ext cx="600" cy="1242600"/>
            </a:xfrm>
            <a:prstGeom prst="bentConnector3">
              <a:avLst>
                <a:gd name="adj1" fmla="val 39687500"/>
              </a:avLst>
            </a:prstGeom>
            <a:noFill/>
            <a:ln w="38100" cap="flat" cmpd="sng">
              <a:solidFill>
                <a:schemeClr val="bg1"/>
              </a:solidFill>
              <a:prstDash val="solid"/>
              <a:miter lim="8000"/>
              <a:headEnd type="none" w="med" len="med"/>
              <a:tailEnd type="none" w="med" len="med"/>
            </a:ln>
          </p:spPr>
        </p:cxnSp>
        <p:cxnSp>
          <p:nvCxnSpPr>
            <p:cNvPr id="10" name="Google Shape;1296;p61">
              <a:extLst>
                <a:ext uri="{FF2B5EF4-FFF2-40B4-BE49-F238E27FC236}">
                  <a16:creationId xmlns:a16="http://schemas.microsoft.com/office/drawing/2014/main" id="{2DF92D04-3981-5CDC-0B4D-19797F664339}"/>
                </a:ext>
              </a:extLst>
            </p:cNvPr>
            <p:cNvCxnSpPr>
              <a:cxnSpLocks/>
            </p:cNvCxnSpPr>
            <p:nvPr/>
          </p:nvCxnSpPr>
          <p:spPr>
            <a:xfrm flipH="1">
              <a:off x="4474875" y="2395698"/>
              <a:ext cx="194400" cy="600"/>
            </a:xfrm>
            <a:prstGeom prst="bentConnector3">
              <a:avLst>
                <a:gd name="adj1" fmla="val 50039"/>
              </a:avLst>
            </a:prstGeom>
            <a:noFill/>
            <a:ln w="38100" cap="flat" cmpd="sng">
              <a:solidFill>
                <a:schemeClr val="bg1"/>
              </a:solidFill>
              <a:prstDash val="solid"/>
              <a:miter lim="8000"/>
              <a:headEnd type="none" w="med" len="med"/>
              <a:tailEnd type="none" w="med" len="med"/>
            </a:ln>
          </p:spPr>
        </p:cxnSp>
        <p:cxnSp>
          <p:nvCxnSpPr>
            <p:cNvPr id="11" name="Google Shape;1297;p61">
              <a:extLst>
                <a:ext uri="{FF2B5EF4-FFF2-40B4-BE49-F238E27FC236}">
                  <a16:creationId xmlns:a16="http://schemas.microsoft.com/office/drawing/2014/main" id="{5EF66043-50D1-1466-725D-A21EB43BF14D}"/>
                </a:ext>
              </a:extLst>
            </p:cNvPr>
            <p:cNvCxnSpPr>
              <a:cxnSpLocks/>
            </p:cNvCxnSpPr>
            <p:nvPr/>
          </p:nvCxnSpPr>
          <p:spPr>
            <a:xfrm flipH="1">
              <a:off x="4474875" y="3638423"/>
              <a:ext cx="194400" cy="600"/>
            </a:xfrm>
            <a:prstGeom prst="bentConnector3">
              <a:avLst>
                <a:gd name="adj1" fmla="val 50039"/>
              </a:avLst>
            </a:prstGeom>
            <a:noFill/>
            <a:ln w="38100" cap="flat" cmpd="sng">
              <a:solidFill>
                <a:schemeClr val="bg1"/>
              </a:solidFill>
              <a:prstDash val="solid"/>
              <a:miter lim="8000"/>
              <a:headEnd type="none" w="med" len="med"/>
              <a:tailEnd type="none" w="med" len="med"/>
            </a:ln>
          </p:spPr>
        </p:cxnSp>
      </p:grpSp>
      <p:sp>
        <p:nvSpPr>
          <p:cNvPr id="20" name="Google Shape;1322;p61">
            <a:extLst>
              <a:ext uri="{FF2B5EF4-FFF2-40B4-BE49-F238E27FC236}">
                <a16:creationId xmlns:a16="http://schemas.microsoft.com/office/drawing/2014/main" id="{032ADF85-A4E2-AF17-4835-CB355ED8C2A1}"/>
              </a:ext>
            </a:extLst>
          </p:cNvPr>
          <p:cNvSpPr txBox="1"/>
          <p:nvPr/>
        </p:nvSpPr>
        <p:spPr>
          <a:xfrm>
            <a:off x="716479" y="1670424"/>
            <a:ext cx="2219400" cy="3936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US" sz="2000" b="1">
                <a:solidFill>
                  <a:srgbClr val="54FFE9"/>
                </a:solidFill>
                <a:ea typeface="Inter"/>
                <a:cs typeface="Inter"/>
                <a:sym typeface="Inter"/>
              </a:rPr>
              <a:t>Monthly Topics</a:t>
            </a:r>
            <a:endParaRPr lang="en-US" sz="2000" b="1">
              <a:solidFill>
                <a:srgbClr val="54FFE9"/>
              </a:solidFill>
              <a:ea typeface="Inter"/>
              <a:cs typeface="Inter"/>
            </a:endParaRPr>
          </a:p>
        </p:txBody>
      </p:sp>
      <p:sp>
        <p:nvSpPr>
          <p:cNvPr id="21" name="Google Shape;1323;p61">
            <a:extLst>
              <a:ext uri="{FF2B5EF4-FFF2-40B4-BE49-F238E27FC236}">
                <a16:creationId xmlns:a16="http://schemas.microsoft.com/office/drawing/2014/main" id="{14E0C2BA-65C6-74CA-EDC8-97675CB65D52}"/>
              </a:ext>
            </a:extLst>
          </p:cNvPr>
          <p:cNvSpPr txBox="1"/>
          <p:nvPr/>
        </p:nvSpPr>
        <p:spPr>
          <a:xfrm>
            <a:off x="557729" y="1966499"/>
            <a:ext cx="2384500" cy="6023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chemeClr val="bg1"/>
                </a:solidFill>
                <a:ea typeface="Inter"/>
                <a:cs typeface="Inter"/>
                <a:sym typeface="Inter"/>
              </a:rPr>
              <a:t>Scenario varies by month, mandated by CMO </a:t>
            </a:r>
            <a:endParaRPr lang="en-US">
              <a:solidFill>
                <a:schemeClr val="bg1"/>
              </a:solidFill>
              <a:ea typeface="Inter"/>
              <a:cs typeface="Inter"/>
            </a:endParaRPr>
          </a:p>
        </p:txBody>
      </p:sp>
      <p:sp>
        <p:nvSpPr>
          <p:cNvPr id="22" name="Google Shape;1322;p61">
            <a:extLst>
              <a:ext uri="{FF2B5EF4-FFF2-40B4-BE49-F238E27FC236}">
                <a16:creationId xmlns:a16="http://schemas.microsoft.com/office/drawing/2014/main" id="{A1154BCC-3B35-6910-972F-AD4E1DABFD19}"/>
              </a:ext>
            </a:extLst>
          </p:cNvPr>
          <p:cNvSpPr txBox="1"/>
          <p:nvPr/>
        </p:nvSpPr>
        <p:spPr>
          <a:xfrm>
            <a:off x="718389" y="4754423"/>
            <a:ext cx="2219400" cy="3936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000" b="1">
                <a:solidFill>
                  <a:srgbClr val="54FFE9"/>
                </a:solidFill>
                <a:ea typeface="Inter"/>
                <a:sym typeface="Inter"/>
              </a:rPr>
              <a:t>HRO Huddles</a:t>
            </a:r>
            <a:endParaRPr sz="2000" b="1">
              <a:solidFill>
                <a:srgbClr val="54FFE9"/>
              </a:solidFill>
              <a:ea typeface="Inter"/>
              <a:sym typeface="Inter"/>
            </a:endParaRPr>
          </a:p>
        </p:txBody>
      </p:sp>
      <p:sp>
        <p:nvSpPr>
          <p:cNvPr id="23" name="Google Shape;1323;p61">
            <a:extLst>
              <a:ext uri="{FF2B5EF4-FFF2-40B4-BE49-F238E27FC236}">
                <a16:creationId xmlns:a16="http://schemas.microsoft.com/office/drawing/2014/main" id="{AFFAD2B5-E313-7DF2-86C7-EE310B19C82D}"/>
              </a:ext>
            </a:extLst>
          </p:cNvPr>
          <p:cNvSpPr txBox="1"/>
          <p:nvPr/>
        </p:nvSpPr>
        <p:spPr>
          <a:xfrm>
            <a:off x="718389" y="5037798"/>
            <a:ext cx="2219400" cy="615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chemeClr val="bg1"/>
                </a:solidFill>
                <a:ea typeface="Inter"/>
                <a:sym typeface="Inter"/>
              </a:rPr>
              <a:t>Held during weekly staff or unit huddles</a:t>
            </a:r>
            <a:endParaRPr>
              <a:solidFill>
                <a:schemeClr val="bg1"/>
              </a:solidFill>
              <a:ea typeface="Inter"/>
              <a:sym typeface="Inter"/>
            </a:endParaRPr>
          </a:p>
        </p:txBody>
      </p:sp>
      <p:sp>
        <p:nvSpPr>
          <p:cNvPr id="26" name="Google Shape;1322;p61">
            <a:extLst>
              <a:ext uri="{FF2B5EF4-FFF2-40B4-BE49-F238E27FC236}">
                <a16:creationId xmlns:a16="http://schemas.microsoft.com/office/drawing/2014/main" id="{EF6A55D1-3B67-E131-BC5C-EF8D4E3FEB9A}"/>
              </a:ext>
            </a:extLst>
          </p:cNvPr>
          <p:cNvSpPr txBox="1"/>
          <p:nvPr/>
        </p:nvSpPr>
        <p:spPr>
          <a:xfrm>
            <a:off x="8919635" y="1670424"/>
            <a:ext cx="2219400" cy="3936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b="1">
                <a:solidFill>
                  <a:srgbClr val="54FFE9"/>
                </a:solidFill>
                <a:ea typeface="Inter"/>
                <a:sym typeface="Inter"/>
              </a:rPr>
              <a:t>Unit Facilitators </a:t>
            </a:r>
            <a:endParaRPr sz="2000" b="1">
              <a:solidFill>
                <a:srgbClr val="54FFE9"/>
              </a:solidFill>
              <a:ea typeface="Inter"/>
              <a:sym typeface="Inter"/>
            </a:endParaRPr>
          </a:p>
        </p:txBody>
      </p:sp>
      <p:sp>
        <p:nvSpPr>
          <p:cNvPr id="27" name="Google Shape;1323;p61">
            <a:extLst>
              <a:ext uri="{FF2B5EF4-FFF2-40B4-BE49-F238E27FC236}">
                <a16:creationId xmlns:a16="http://schemas.microsoft.com/office/drawing/2014/main" id="{C6CC73E6-C125-5C74-DA0B-CFCA6C27A372}"/>
              </a:ext>
            </a:extLst>
          </p:cNvPr>
          <p:cNvSpPr txBox="1"/>
          <p:nvPr/>
        </p:nvSpPr>
        <p:spPr>
          <a:xfrm>
            <a:off x="8932335" y="1960149"/>
            <a:ext cx="2552356" cy="60865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chemeClr val="bg1"/>
                </a:solidFill>
                <a:ea typeface="Inter"/>
                <a:sym typeface="Inter"/>
              </a:rPr>
              <a:t>Facilitated by Nurse Manager or Medical Director</a:t>
            </a:r>
            <a:endParaRPr>
              <a:solidFill>
                <a:schemeClr val="bg1"/>
              </a:solidFill>
              <a:ea typeface="Inter"/>
              <a:sym typeface="Inter"/>
            </a:endParaRPr>
          </a:p>
        </p:txBody>
      </p:sp>
      <p:sp>
        <p:nvSpPr>
          <p:cNvPr id="28" name="Google Shape;1322;p61">
            <a:extLst>
              <a:ext uri="{FF2B5EF4-FFF2-40B4-BE49-F238E27FC236}">
                <a16:creationId xmlns:a16="http://schemas.microsoft.com/office/drawing/2014/main" id="{8B5282EA-01D1-4BA6-19D6-4885B47216FB}"/>
              </a:ext>
            </a:extLst>
          </p:cNvPr>
          <p:cNvSpPr txBox="1"/>
          <p:nvPr/>
        </p:nvSpPr>
        <p:spPr>
          <a:xfrm>
            <a:off x="8945014" y="4754423"/>
            <a:ext cx="2219400" cy="3936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b="1">
                <a:solidFill>
                  <a:srgbClr val="54FFE9"/>
                </a:solidFill>
                <a:ea typeface="Inter"/>
                <a:sym typeface="Inter"/>
              </a:rPr>
              <a:t>5-10 Minutes</a:t>
            </a:r>
            <a:endParaRPr sz="2000" b="1">
              <a:solidFill>
                <a:srgbClr val="54FFE9"/>
              </a:solidFill>
              <a:ea typeface="Inter"/>
              <a:sym typeface="Inter"/>
            </a:endParaRPr>
          </a:p>
        </p:txBody>
      </p:sp>
      <p:sp>
        <p:nvSpPr>
          <p:cNvPr id="29" name="Google Shape;1323;p61">
            <a:extLst>
              <a:ext uri="{FF2B5EF4-FFF2-40B4-BE49-F238E27FC236}">
                <a16:creationId xmlns:a16="http://schemas.microsoft.com/office/drawing/2014/main" id="{420207F7-02F8-5898-3BD1-88ECDEDFC685}"/>
              </a:ext>
            </a:extLst>
          </p:cNvPr>
          <p:cNvSpPr txBox="1"/>
          <p:nvPr/>
        </p:nvSpPr>
        <p:spPr>
          <a:xfrm>
            <a:off x="8945014" y="5037798"/>
            <a:ext cx="2219400" cy="615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chemeClr val="bg1"/>
                </a:solidFill>
                <a:ea typeface="Inter"/>
                <a:sym typeface="Inter"/>
              </a:rPr>
              <a:t>Conduct is brief and discussion based</a:t>
            </a:r>
            <a:endParaRPr>
              <a:solidFill>
                <a:schemeClr val="bg1"/>
              </a:solidFill>
              <a:ea typeface="Inter"/>
              <a:sym typeface="Inter"/>
            </a:endParaRPr>
          </a:p>
        </p:txBody>
      </p:sp>
      <p:grpSp>
        <p:nvGrpSpPr>
          <p:cNvPr id="33" name="Google Shape;2125;p59">
            <a:extLst>
              <a:ext uri="{FF2B5EF4-FFF2-40B4-BE49-F238E27FC236}">
                <a16:creationId xmlns:a16="http://schemas.microsoft.com/office/drawing/2014/main" id="{B4174B81-94B0-F844-FE0C-5EAA5C994FF4}"/>
              </a:ext>
            </a:extLst>
          </p:cNvPr>
          <p:cNvGrpSpPr/>
          <p:nvPr/>
        </p:nvGrpSpPr>
        <p:grpSpPr>
          <a:xfrm>
            <a:off x="4075185" y="2032962"/>
            <a:ext cx="1066497" cy="1066321"/>
            <a:chOff x="5660400" y="238125"/>
            <a:chExt cx="481825" cy="481825"/>
          </a:xfrm>
          <a:solidFill>
            <a:srgbClr val="54FFE9"/>
          </a:solidFill>
        </p:grpSpPr>
        <p:sp>
          <p:nvSpPr>
            <p:cNvPr id="34" name="Google Shape;2126;p59">
              <a:extLst>
                <a:ext uri="{FF2B5EF4-FFF2-40B4-BE49-F238E27FC236}">
                  <a16:creationId xmlns:a16="http://schemas.microsoft.com/office/drawing/2014/main" id="{B3A8298A-8694-3C52-A9B4-BBE377BC263C}"/>
                </a:ext>
              </a:extLst>
            </p:cNvPr>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2127;p59">
              <a:extLst>
                <a:ext uri="{FF2B5EF4-FFF2-40B4-BE49-F238E27FC236}">
                  <a16:creationId xmlns:a16="http://schemas.microsoft.com/office/drawing/2014/main" id="{594D12FD-1E52-12AE-F5C7-F5CB34B9EC2E}"/>
                </a:ext>
              </a:extLst>
            </p:cNvPr>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6" name="Google Shape;3645;p62">
            <a:extLst>
              <a:ext uri="{FF2B5EF4-FFF2-40B4-BE49-F238E27FC236}">
                <a16:creationId xmlns:a16="http://schemas.microsoft.com/office/drawing/2014/main" id="{998959FE-150A-915A-8349-52D8ACB37FD6}"/>
              </a:ext>
            </a:extLst>
          </p:cNvPr>
          <p:cNvGrpSpPr/>
          <p:nvPr/>
        </p:nvGrpSpPr>
        <p:grpSpPr>
          <a:xfrm>
            <a:off x="6718728" y="4239549"/>
            <a:ext cx="1056867" cy="1054062"/>
            <a:chOff x="-30735200" y="3910925"/>
            <a:chExt cx="292225" cy="291450"/>
          </a:xfrm>
          <a:solidFill>
            <a:srgbClr val="54FFE9"/>
          </a:solidFill>
        </p:grpSpPr>
        <p:sp>
          <p:nvSpPr>
            <p:cNvPr id="37" name="Google Shape;3646;p62">
              <a:extLst>
                <a:ext uri="{FF2B5EF4-FFF2-40B4-BE49-F238E27FC236}">
                  <a16:creationId xmlns:a16="http://schemas.microsoft.com/office/drawing/2014/main" id="{4C0393F7-64C6-74CE-ADA7-E12FD06B8E84}"/>
                </a:ext>
              </a:extLst>
            </p:cNvPr>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47;p62">
              <a:extLst>
                <a:ext uri="{FF2B5EF4-FFF2-40B4-BE49-F238E27FC236}">
                  <a16:creationId xmlns:a16="http://schemas.microsoft.com/office/drawing/2014/main" id="{71D98F6E-6EEE-705F-6852-F7E8C87E8FD1}"/>
                </a:ext>
              </a:extLst>
            </p:cNvPr>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472;p71">
            <a:extLst>
              <a:ext uri="{FF2B5EF4-FFF2-40B4-BE49-F238E27FC236}">
                <a16:creationId xmlns:a16="http://schemas.microsoft.com/office/drawing/2014/main" id="{44AB0703-15CD-0A3C-5675-1F3EE5DE3958}"/>
              </a:ext>
            </a:extLst>
          </p:cNvPr>
          <p:cNvGrpSpPr/>
          <p:nvPr/>
        </p:nvGrpSpPr>
        <p:grpSpPr>
          <a:xfrm>
            <a:off x="4081267" y="4185195"/>
            <a:ext cx="1060415" cy="1063193"/>
            <a:chOff x="3372700" y="3648425"/>
            <a:chExt cx="267300" cy="268000"/>
          </a:xfrm>
          <a:solidFill>
            <a:srgbClr val="54FFE9"/>
          </a:solidFill>
        </p:grpSpPr>
        <p:sp>
          <p:nvSpPr>
            <p:cNvPr id="40" name="Google Shape;6473;p71">
              <a:extLst>
                <a:ext uri="{FF2B5EF4-FFF2-40B4-BE49-F238E27FC236}">
                  <a16:creationId xmlns:a16="http://schemas.microsoft.com/office/drawing/2014/main" id="{9FAE432D-FF75-47F8-60CA-306AA945BE69}"/>
                </a:ext>
              </a:extLst>
            </p:cNvPr>
            <p:cNvSpPr/>
            <p:nvPr/>
          </p:nvSpPr>
          <p:spPr>
            <a:xfrm>
              <a:off x="3479850" y="3648425"/>
              <a:ext cx="52425" cy="52425"/>
            </a:xfrm>
            <a:custGeom>
              <a:avLst/>
              <a:gdLst/>
              <a:ahLst/>
              <a:cxnLst/>
              <a:rect l="l" t="t" r="r" b="b"/>
              <a:pathLst>
                <a:path w="2097" h="2097" extrusionOk="0">
                  <a:moveTo>
                    <a:pt x="1049" y="0"/>
                  </a:moveTo>
                  <a:cubicBezTo>
                    <a:pt x="477" y="0"/>
                    <a:pt x="1" y="477"/>
                    <a:pt x="1" y="1048"/>
                  </a:cubicBezTo>
                  <a:cubicBezTo>
                    <a:pt x="1" y="1644"/>
                    <a:pt x="477" y="2096"/>
                    <a:pt x="1049" y="2096"/>
                  </a:cubicBezTo>
                  <a:cubicBezTo>
                    <a:pt x="1620" y="2096"/>
                    <a:pt x="2097" y="1644"/>
                    <a:pt x="2097" y="1048"/>
                  </a:cubicBezTo>
                  <a:cubicBezTo>
                    <a:pt x="2097" y="477"/>
                    <a:pt x="1620" y="0"/>
                    <a:pt x="1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474;p71">
              <a:extLst>
                <a:ext uri="{FF2B5EF4-FFF2-40B4-BE49-F238E27FC236}">
                  <a16:creationId xmlns:a16="http://schemas.microsoft.com/office/drawing/2014/main" id="{40D7081A-0762-B39F-F1CE-F605A30CB663}"/>
                </a:ext>
              </a:extLst>
            </p:cNvPr>
            <p:cNvSpPr/>
            <p:nvPr/>
          </p:nvSpPr>
          <p:spPr>
            <a:xfrm>
              <a:off x="3456650" y="3704975"/>
              <a:ext cx="98250" cy="32775"/>
            </a:xfrm>
            <a:custGeom>
              <a:avLst/>
              <a:gdLst/>
              <a:ahLst/>
              <a:cxnLst/>
              <a:rect l="l" t="t" r="r" b="b"/>
              <a:pathLst>
                <a:path w="3930" h="1311" extrusionOk="0">
                  <a:moveTo>
                    <a:pt x="810" y="1"/>
                  </a:moveTo>
                  <a:cubicBezTo>
                    <a:pt x="381" y="310"/>
                    <a:pt x="95" y="787"/>
                    <a:pt x="0" y="1311"/>
                  </a:cubicBezTo>
                  <a:lnTo>
                    <a:pt x="3930" y="1311"/>
                  </a:lnTo>
                  <a:cubicBezTo>
                    <a:pt x="3858" y="787"/>
                    <a:pt x="3572" y="310"/>
                    <a:pt x="3144" y="1"/>
                  </a:cubicBezTo>
                  <a:cubicBezTo>
                    <a:pt x="2810" y="310"/>
                    <a:pt x="2393" y="465"/>
                    <a:pt x="1977" y="465"/>
                  </a:cubicBezTo>
                  <a:cubicBezTo>
                    <a:pt x="1560" y="465"/>
                    <a:pt x="1143" y="310"/>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475;p71">
              <a:extLst>
                <a:ext uri="{FF2B5EF4-FFF2-40B4-BE49-F238E27FC236}">
                  <a16:creationId xmlns:a16="http://schemas.microsoft.com/office/drawing/2014/main" id="{E35B5A06-4446-0A46-B8BD-9AD9219A1FC4}"/>
                </a:ext>
              </a:extLst>
            </p:cNvPr>
            <p:cNvSpPr/>
            <p:nvPr/>
          </p:nvSpPr>
          <p:spPr>
            <a:xfrm>
              <a:off x="3428650" y="3753150"/>
              <a:ext cx="156825" cy="41825"/>
            </a:xfrm>
            <a:custGeom>
              <a:avLst/>
              <a:gdLst/>
              <a:ahLst/>
              <a:cxnLst/>
              <a:rect l="l" t="t" r="r" b="b"/>
              <a:pathLst>
                <a:path w="6273" h="1673" extrusionOk="0">
                  <a:moveTo>
                    <a:pt x="5856" y="0"/>
                  </a:moveTo>
                  <a:cubicBezTo>
                    <a:pt x="5842" y="0"/>
                    <a:pt x="5827" y="1"/>
                    <a:pt x="5812" y="3"/>
                  </a:cubicBezTo>
                  <a:lnTo>
                    <a:pt x="382" y="3"/>
                  </a:lnTo>
                  <a:cubicBezTo>
                    <a:pt x="1" y="50"/>
                    <a:pt x="1" y="598"/>
                    <a:pt x="382" y="622"/>
                  </a:cubicBezTo>
                  <a:lnTo>
                    <a:pt x="691" y="622"/>
                  </a:lnTo>
                  <a:lnTo>
                    <a:pt x="691" y="1360"/>
                  </a:lnTo>
                  <a:cubicBezTo>
                    <a:pt x="668" y="1527"/>
                    <a:pt x="811" y="1670"/>
                    <a:pt x="1001" y="1670"/>
                  </a:cubicBezTo>
                  <a:lnTo>
                    <a:pt x="5169" y="1670"/>
                  </a:lnTo>
                  <a:cubicBezTo>
                    <a:pt x="5183" y="1671"/>
                    <a:pt x="5196" y="1672"/>
                    <a:pt x="5210" y="1672"/>
                  </a:cubicBezTo>
                  <a:cubicBezTo>
                    <a:pt x="5379" y="1672"/>
                    <a:pt x="5502" y="1537"/>
                    <a:pt x="5502" y="1360"/>
                  </a:cubicBezTo>
                  <a:lnTo>
                    <a:pt x="5502" y="622"/>
                  </a:lnTo>
                  <a:lnTo>
                    <a:pt x="5812" y="622"/>
                  </a:lnTo>
                  <a:cubicBezTo>
                    <a:pt x="5827" y="623"/>
                    <a:pt x="5842" y="624"/>
                    <a:pt x="5856" y="624"/>
                  </a:cubicBezTo>
                  <a:cubicBezTo>
                    <a:pt x="6273" y="624"/>
                    <a:pt x="6273" y="0"/>
                    <a:pt x="58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476;p71">
              <a:extLst>
                <a:ext uri="{FF2B5EF4-FFF2-40B4-BE49-F238E27FC236}">
                  <a16:creationId xmlns:a16="http://schemas.microsoft.com/office/drawing/2014/main" id="{3DB298EE-C856-86CF-42F3-A3AF4E569EF1}"/>
                </a:ext>
              </a:extLst>
            </p:cNvPr>
            <p:cNvSpPr/>
            <p:nvPr/>
          </p:nvSpPr>
          <p:spPr>
            <a:xfrm>
              <a:off x="3385800" y="3811550"/>
              <a:ext cx="52400" cy="52425"/>
            </a:xfrm>
            <a:custGeom>
              <a:avLst/>
              <a:gdLst/>
              <a:ahLst/>
              <a:cxnLst/>
              <a:rect l="l" t="t" r="r" b="b"/>
              <a:pathLst>
                <a:path w="2096" h="2097" extrusionOk="0">
                  <a:moveTo>
                    <a:pt x="1048" y="1"/>
                  </a:moveTo>
                  <a:cubicBezTo>
                    <a:pt x="453" y="1"/>
                    <a:pt x="0" y="477"/>
                    <a:pt x="0" y="1048"/>
                  </a:cubicBezTo>
                  <a:cubicBezTo>
                    <a:pt x="0" y="1644"/>
                    <a:pt x="453" y="2096"/>
                    <a:pt x="1048" y="2096"/>
                  </a:cubicBezTo>
                  <a:cubicBezTo>
                    <a:pt x="1620" y="2096"/>
                    <a:pt x="2096" y="1644"/>
                    <a:pt x="2096" y="1048"/>
                  </a:cubicBezTo>
                  <a:cubicBezTo>
                    <a:pt x="2096" y="477"/>
                    <a:pt x="1620"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77;p71">
              <a:extLst>
                <a:ext uri="{FF2B5EF4-FFF2-40B4-BE49-F238E27FC236}">
                  <a16:creationId xmlns:a16="http://schemas.microsoft.com/office/drawing/2014/main" id="{FD573EFB-0864-3F06-EF79-E5E804041D30}"/>
                </a:ext>
              </a:extLst>
            </p:cNvPr>
            <p:cNvSpPr/>
            <p:nvPr/>
          </p:nvSpPr>
          <p:spPr>
            <a:xfrm>
              <a:off x="3372700" y="3869300"/>
              <a:ext cx="78600" cy="47050"/>
            </a:xfrm>
            <a:custGeom>
              <a:avLst/>
              <a:gdLst/>
              <a:ahLst/>
              <a:cxnLst/>
              <a:rect l="l" t="t" r="r" b="b"/>
              <a:pathLst>
                <a:path w="3144" h="1882" extrusionOk="0">
                  <a:moveTo>
                    <a:pt x="2644" y="1"/>
                  </a:moveTo>
                  <a:cubicBezTo>
                    <a:pt x="2358" y="262"/>
                    <a:pt x="1953" y="429"/>
                    <a:pt x="1572" y="429"/>
                  </a:cubicBezTo>
                  <a:cubicBezTo>
                    <a:pt x="1167" y="429"/>
                    <a:pt x="786" y="286"/>
                    <a:pt x="477" y="24"/>
                  </a:cubicBezTo>
                  <a:cubicBezTo>
                    <a:pt x="167" y="310"/>
                    <a:pt x="0" y="739"/>
                    <a:pt x="0" y="1167"/>
                  </a:cubicBezTo>
                  <a:lnTo>
                    <a:pt x="0" y="1572"/>
                  </a:lnTo>
                  <a:cubicBezTo>
                    <a:pt x="0" y="1739"/>
                    <a:pt x="143" y="1882"/>
                    <a:pt x="310" y="1882"/>
                  </a:cubicBezTo>
                  <a:lnTo>
                    <a:pt x="2810" y="1882"/>
                  </a:lnTo>
                  <a:cubicBezTo>
                    <a:pt x="3001" y="1882"/>
                    <a:pt x="3144" y="1739"/>
                    <a:pt x="3144" y="1572"/>
                  </a:cubicBezTo>
                  <a:lnTo>
                    <a:pt x="3144" y="1144"/>
                  </a:lnTo>
                  <a:cubicBezTo>
                    <a:pt x="3144" y="715"/>
                    <a:pt x="2953" y="310"/>
                    <a:pt x="2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78;p71">
              <a:extLst>
                <a:ext uri="{FF2B5EF4-FFF2-40B4-BE49-F238E27FC236}">
                  <a16:creationId xmlns:a16="http://schemas.microsoft.com/office/drawing/2014/main" id="{9E946BB0-9FCD-F815-F0C0-E0D08304FBAB}"/>
                </a:ext>
              </a:extLst>
            </p:cNvPr>
            <p:cNvSpPr/>
            <p:nvPr/>
          </p:nvSpPr>
          <p:spPr>
            <a:xfrm>
              <a:off x="3573925" y="3811550"/>
              <a:ext cx="52425" cy="52425"/>
            </a:xfrm>
            <a:custGeom>
              <a:avLst/>
              <a:gdLst/>
              <a:ahLst/>
              <a:cxnLst/>
              <a:rect l="l" t="t" r="r" b="b"/>
              <a:pathLst>
                <a:path w="2097" h="2097" extrusionOk="0">
                  <a:moveTo>
                    <a:pt x="1048" y="1"/>
                  </a:moveTo>
                  <a:cubicBezTo>
                    <a:pt x="477" y="1"/>
                    <a:pt x="1" y="477"/>
                    <a:pt x="1" y="1048"/>
                  </a:cubicBezTo>
                  <a:cubicBezTo>
                    <a:pt x="1" y="1644"/>
                    <a:pt x="477" y="2096"/>
                    <a:pt x="1048" y="2096"/>
                  </a:cubicBezTo>
                  <a:cubicBezTo>
                    <a:pt x="1620" y="2096"/>
                    <a:pt x="2096" y="1644"/>
                    <a:pt x="2096" y="1048"/>
                  </a:cubicBezTo>
                  <a:cubicBezTo>
                    <a:pt x="2096" y="477"/>
                    <a:pt x="1620"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79;p71">
              <a:extLst>
                <a:ext uri="{FF2B5EF4-FFF2-40B4-BE49-F238E27FC236}">
                  <a16:creationId xmlns:a16="http://schemas.microsoft.com/office/drawing/2014/main" id="{1DFF6CDD-EF3E-0D4D-FC4D-7BC1F7906F76}"/>
                </a:ext>
              </a:extLst>
            </p:cNvPr>
            <p:cNvSpPr/>
            <p:nvPr/>
          </p:nvSpPr>
          <p:spPr>
            <a:xfrm>
              <a:off x="3560825" y="3869900"/>
              <a:ext cx="79175" cy="46525"/>
            </a:xfrm>
            <a:custGeom>
              <a:avLst/>
              <a:gdLst/>
              <a:ahLst/>
              <a:cxnLst/>
              <a:rect l="l" t="t" r="r" b="b"/>
              <a:pathLst>
                <a:path w="3167" h="1861" extrusionOk="0">
                  <a:moveTo>
                    <a:pt x="501" y="0"/>
                  </a:moveTo>
                  <a:cubicBezTo>
                    <a:pt x="167" y="286"/>
                    <a:pt x="1" y="715"/>
                    <a:pt x="1" y="1143"/>
                  </a:cubicBezTo>
                  <a:lnTo>
                    <a:pt x="1" y="1548"/>
                  </a:lnTo>
                  <a:cubicBezTo>
                    <a:pt x="1" y="1715"/>
                    <a:pt x="144" y="1858"/>
                    <a:pt x="310" y="1858"/>
                  </a:cubicBezTo>
                  <a:lnTo>
                    <a:pt x="2835" y="1858"/>
                  </a:lnTo>
                  <a:cubicBezTo>
                    <a:pt x="2847" y="1860"/>
                    <a:pt x="2859" y="1860"/>
                    <a:pt x="2871" y="1860"/>
                  </a:cubicBezTo>
                  <a:cubicBezTo>
                    <a:pt x="3025" y="1860"/>
                    <a:pt x="3166" y="1725"/>
                    <a:pt x="3144" y="1548"/>
                  </a:cubicBezTo>
                  <a:lnTo>
                    <a:pt x="3144" y="1120"/>
                  </a:lnTo>
                  <a:cubicBezTo>
                    <a:pt x="3144" y="691"/>
                    <a:pt x="2977" y="286"/>
                    <a:pt x="2668" y="0"/>
                  </a:cubicBezTo>
                  <a:cubicBezTo>
                    <a:pt x="2346" y="262"/>
                    <a:pt x="1959" y="393"/>
                    <a:pt x="1575" y="393"/>
                  </a:cubicBezTo>
                  <a:cubicBezTo>
                    <a:pt x="1191" y="393"/>
                    <a:pt x="810" y="262"/>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80;p71">
              <a:extLst>
                <a:ext uri="{FF2B5EF4-FFF2-40B4-BE49-F238E27FC236}">
                  <a16:creationId xmlns:a16="http://schemas.microsoft.com/office/drawing/2014/main" id="{290E271A-23F0-A7B3-385A-0BF74A4DDF57}"/>
                </a:ext>
              </a:extLst>
            </p:cNvPr>
            <p:cNvSpPr/>
            <p:nvPr/>
          </p:nvSpPr>
          <p:spPr>
            <a:xfrm>
              <a:off x="3479850" y="3811550"/>
              <a:ext cx="52425" cy="52425"/>
            </a:xfrm>
            <a:custGeom>
              <a:avLst/>
              <a:gdLst/>
              <a:ahLst/>
              <a:cxnLst/>
              <a:rect l="l" t="t" r="r" b="b"/>
              <a:pathLst>
                <a:path w="2097" h="2097" extrusionOk="0">
                  <a:moveTo>
                    <a:pt x="1049" y="1"/>
                  </a:moveTo>
                  <a:cubicBezTo>
                    <a:pt x="477" y="1"/>
                    <a:pt x="1" y="477"/>
                    <a:pt x="1" y="1048"/>
                  </a:cubicBezTo>
                  <a:cubicBezTo>
                    <a:pt x="1" y="1644"/>
                    <a:pt x="477" y="2096"/>
                    <a:pt x="1049" y="2096"/>
                  </a:cubicBezTo>
                  <a:cubicBezTo>
                    <a:pt x="1620" y="2096"/>
                    <a:pt x="2097" y="1644"/>
                    <a:pt x="2097" y="1048"/>
                  </a:cubicBezTo>
                  <a:cubicBezTo>
                    <a:pt x="2097" y="477"/>
                    <a:pt x="1620" y="1"/>
                    <a:pt x="1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81;p71">
              <a:extLst>
                <a:ext uri="{FF2B5EF4-FFF2-40B4-BE49-F238E27FC236}">
                  <a16:creationId xmlns:a16="http://schemas.microsoft.com/office/drawing/2014/main" id="{9CA4B5F0-A89A-11A5-A7E8-523DC682134B}"/>
                </a:ext>
              </a:extLst>
            </p:cNvPr>
            <p:cNvSpPr/>
            <p:nvPr/>
          </p:nvSpPr>
          <p:spPr>
            <a:xfrm>
              <a:off x="3466750" y="3869300"/>
              <a:ext cx="78625" cy="47125"/>
            </a:xfrm>
            <a:custGeom>
              <a:avLst/>
              <a:gdLst/>
              <a:ahLst/>
              <a:cxnLst/>
              <a:rect l="l" t="t" r="r" b="b"/>
              <a:pathLst>
                <a:path w="3145" h="1885" extrusionOk="0">
                  <a:moveTo>
                    <a:pt x="2668" y="1"/>
                  </a:moveTo>
                  <a:cubicBezTo>
                    <a:pt x="2359" y="262"/>
                    <a:pt x="1978" y="405"/>
                    <a:pt x="1573" y="405"/>
                  </a:cubicBezTo>
                  <a:lnTo>
                    <a:pt x="1573" y="429"/>
                  </a:lnTo>
                  <a:cubicBezTo>
                    <a:pt x="1168" y="429"/>
                    <a:pt x="787" y="286"/>
                    <a:pt x="477" y="24"/>
                  </a:cubicBezTo>
                  <a:cubicBezTo>
                    <a:pt x="168" y="310"/>
                    <a:pt x="1" y="739"/>
                    <a:pt x="1" y="1167"/>
                  </a:cubicBezTo>
                  <a:lnTo>
                    <a:pt x="1" y="1572"/>
                  </a:lnTo>
                  <a:cubicBezTo>
                    <a:pt x="1" y="1749"/>
                    <a:pt x="124" y="1884"/>
                    <a:pt x="274" y="1884"/>
                  </a:cubicBezTo>
                  <a:cubicBezTo>
                    <a:pt x="286" y="1884"/>
                    <a:pt x="298" y="1884"/>
                    <a:pt x="311" y="1882"/>
                  </a:cubicBezTo>
                  <a:lnTo>
                    <a:pt x="2835" y="1882"/>
                  </a:lnTo>
                  <a:cubicBezTo>
                    <a:pt x="2847" y="1884"/>
                    <a:pt x="2859" y="1884"/>
                    <a:pt x="2871" y="1884"/>
                  </a:cubicBezTo>
                  <a:cubicBezTo>
                    <a:pt x="3022" y="1884"/>
                    <a:pt x="3144" y="1749"/>
                    <a:pt x="3144" y="1572"/>
                  </a:cubicBezTo>
                  <a:lnTo>
                    <a:pt x="3144" y="1144"/>
                  </a:lnTo>
                  <a:cubicBezTo>
                    <a:pt x="3144" y="715"/>
                    <a:pt x="2954" y="310"/>
                    <a:pt x="2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9895;p79">
            <a:extLst>
              <a:ext uri="{FF2B5EF4-FFF2-40B4-BE49-F238E27FC236}">
                <a16:creationId xmlns:a16="http://schemas.microsoft.com/office/drawing/2014/main" id="{C37D3304-4D3C-FDE0-9F83-7B802B69706D}"/>
              </a:ext>
            </a:extLst>
          </p:cNvPr>
          <p:cNvSpPr/>
          <p:nvPr/>
        </p:nvSpPr>
        <p:spPr>
          <a:xfrm>
            <a:off x="6895229" y="1971604"/>
            <a:ext cx="693553" cy="1194390"/>
          </a:xfrm>
          <a:custGeom>
            <a:avLst/>
            <a:gdLst/>
            <a:ahLst/>
            <a:cxnLst/>
            <a:rect l="l" t="t" r="r" b="b"/>
            <a:pathLst>
              <a:path w="6442" h="11094" extrusionOk="0">
                <a:moveTo>
                  <a:pt x="2703" y="2120"/>
                </a:moveTo>
                <a:cubicBezTo>
                  <a:pt x="2965" y="2286"/>
                  <a:pt x="3620" y="2632"/>
                  <a:pt x="4489" y="2667"/>
                </a:cubicBezTo>
                <a:lnTo>
                  <a:pt x="4489" y="3763"/>
                </a:lnTo>
                <a:cubicBezTo>
                  <a:pt x="4489" y="4453"/>
                  <a:pt x="3929" y="5037"/>
                  <a:pt x="3215" y="5037"/>
                </a:cubicBezTo>
                <a:cubicBezTo>
                  <a:pt x="3207" y="5037"/>
                  <a:pt x="3200" y="5037"/>
                  <a:pt x="3193" y="5037"/>
                </a:cubicBezTo>
                <a:cubicBezTo>
                  <a:pt x="2512" y="5037"/>
                  <a:pt x="1953" y="4482"/>
                  <a:pt x="1953" y="3775"/>
                </a:cubicBezTo>
                <a:lnTo>
                  <a:pt x="1953" y="2632"/>
                </a:lnTo>
                <a:cubicBezTo>
                  <a:pt x="2286" y="2465"/>
                  <a:pt x="2560" y="2239"/>
                  <a:pt x="2703" y="2120"/>
                </a:cubicBezTo>
                <a:close/>
                <a:moveTo>
                  <a:pt x="3643" y="5394"/>
                </a:moveTo>
                <a:lnTo>
                  <a:pt x="3643" y="5858"/>
                </a:lnTo>
                <a:cubicBezTo>
                  <a:pt x="3500" y="5912"/>
                  <a:pt x="3361" y="5939"/>
                  <a:pt x="3222" y="5939"/>
                </a:cubicBezTo>
                <a:cubicBezTo>
                  <a:pt x="3084" y="5939"/>
                  <a:pt x="2947" y="5912"/>
                  <a:pt x="2810" y="5858"/>
                </a:cubicBezTo>
                <a:lnTo>
                  <a:pt x="2810" y="5394"/>
                </a:lnTo>
                <a:cubicBezTo>
                  <a:pt x="2947" y="5442"/>
                  <a:pt x="3090" y="5465"/>
                  <a:pt x="3231" y="5465"/>
                </a:cubicBezTo>
                <a:cubicBezTo>
                  <a:pt x="3372" y="5465"/>
                  <a:pt x="3512" y="5442"/>
                  <a:pt x="3643" y="5394"/>
                </a:cubicBezTo>
                <a:close/>
                <a:moveTo>
                  <a:pt x="2619" y="6144"/>
                </a:moveTo>
                <a:cubicBezTo>
                  <a:pt x="2703" y="6180"/>
                  <a:pt x="2798" y="6215"/>
                  <a:pt x="2881" y="6227"/>
                </a:cubicBezTo>
                <a:lnTo>
                  <a:pt x="2524" y="6573"/>
                </a:lnTo>
                <a:lnTo>
                  <a:pt x="2381" y="6144"/>
                </a:lnTo>
                <a:close/>
                <a:moveTo>
                  <a:pt x="3929" y="6144"/>
                </a:moveTo>
                <a:cubicBezTo>
                  <a:pt x="3989" y="6144"/>
                  <a:pt x="4036" y="6144"/>
                  <a:pt x="4060" y="6156"/>
                </a:cubicBezTo>
                <a:lnTo>
                  <a:pt x="3917" y="6573"/>
                </a:lnTo>
                <a:lnTo>
                  <a:pt x="3572" y="6215"/>
                </a:lnTo>
                <a:cubicBezTo>
                  <a:pt x="3643" y="6204"/>
                  <a:pt x="3739" y="6168"/>
                  <a:pt x="3810" y="6144"/>
                </a:cubicBezTo>
                <a:close/>
                <a:moveTo>
                  <a:pt x="2060" y="6227"/>
                </a:moveTo>
                <a:lnTo>
                  <a:pt x="2477" y="7370"/>
                </a:lnTo>
                <a:lnTo>
                  <a:pt x="2238" y="6954"/>
                </a:lnTo>
                <a:cubicBezTo>
                  <a:pt x="2203" y="6892"/>
                  <a:pt x="2149" y="6856"/>
                  <a:pt x="2094" y="6856"/>
                </a:cubicBezTo>
                <a:cubicBezTo>
                  <a:pt x="2074" y="6856"/>
                  <a:pt x="2055" y="6861"/>
                  <a:pt x="2036" y="6870"/>
                </a:cubicBezTo>
                <a:lnTo>
                  <a:pt x="1738" y="6989"/>
                </a:lnTo>
                <a:lnTo>
                  <a:pt x="1738" y="6989"/>
                </a:lnTo>
                <a:lnTo>
                  <a:pt x="1976" y="6239"/>
                </a:lnTo>
                <a:cubicBezTo>
                  <a:pt x="2012" y="6227"/>
                  <a:pt x="2036" y="6227"/>
                  <a:pt x="2060" y="6227"/>
                </a:cubicBezTo>
                <a:close/>
                <a:moveTo>
                  <a:pt x="4405" y="6204"/>
                </a:moveTo>
                <a:cubicBezTo>
                  <a:pt x="4453" y="6215"/>
                  <a:pt x="4512" y="6227"/>
                  <a:pt x="4548" y="6239"/>
                </a:cubicBezTo>
                <a:lnTo>
                  <a:pt x="4763" y="6977"/>
                </a:lnTo>
                <a:lnTo>
                  <a:pt x="4465" y="6858"/>
                </a:lnTo>
                <a:cubicBezTo>
                  <a:pt x="4446" y="6849"/>
                  <a:pt x="4425" y="6844"/>
                  <a:pt x="4404" y="6844"/>
                </a:cubicBezTo>
                <a:cubicBezTo>
                  <a:pt x="4347" y="6844"/>
                  <a:pt x="4292" y="6877"/>
                  <a:pt x="4274" y="6930"/>
                </a:cubicBezTo>
                <a:lnTo>
                  <a:pt x="3953" y="7477"/>
                </a:lnTo>
                <a:lnTo>
                  <a:pt x="3953" y="7477"/>
                </a:lnTo>
                <a:lnTo>
                  <a:pt x="4405" y="6204"/>
                </a:lnTo>
                <a:close/>
                <a:moveTo>
                  <a:pt x="3239" y="6334"/>
                </a:moveTo>
                <a:lnTo>
                  <a:pt x="3798" y="6918"/>
                </a:lnTo>
                <a:lnTo>
                  <a:pt x="3239" y="8501"/>
                </a:lnTo>
                <a:lnTo>
                  <a:pt x="2667" y="6918"/>
                </a:lnTo>
                <a:lnTo>
                  <a:pt x="3239" y="6334"/>
                </a:lnTo>
                <a:close/>
                <a:moveTo>
                  <a:pt x="4953" y="6477"/>
                </a:moveTo>
                <a:cubicBezTo>
                  <a:pt x="5251" y="6704"/>
                  <a:pt x="5465" y="7037"/>
                  <a:pt x="5560" y="7406"/>
                </a:cubicBezTo>
                <a:lnTo>
                  <a:pt x="6025" y="9311"/>
                </a:lnTo>
                <a:cubicBezTo>
                  <a:pt x="6084" y="9573"/>
                  <a:pt x="5965" y="9871"/>
                  <a:pt x="5715" y="10025"/>
                </a:cubicBezTo>
                <a:cubicBezTo>
                  <a:pt x="4941" y="10466"/>
                  <a:pt x="4167" y="10692"/>
                  <a:pt x="3405" y="10740"/>
                </a:cubicBezTo>
                <a:lnTo>
                  <a:pt x="3405" y="9061"/>
                </a:lnTo>
                <a:lnTo>
                  <a:pt x="4477" y="7227"/>
                </a:lnTo>
                <a:lnTo>
                  <a:pt x="4965" y="7406"/>
                </a:lnTo>
                <a:cubicBezTo>
                  <a:pt x="4983" y="7413"/>
                  <a:pt x="5002" y="7417"/>
                  <a:pt x="5020" y="7417"/>
                </a:cubicBezTo>
                <a:cubicBezTo>
                  <a:pt x="5123" y="7417"/>
                  <a:pt x="5220" y="7313"/>
                  <a:pt x="5179" y="7192"/>
                </a:cubicBezTo>
                <a:lnTo>
                  <a:pt x="4953" y="6477"/>
                </a:lnTo>
                <a:close/>
                <a:moveTo>
                  <a:pt x="2605" y="0"/>
                </a:moveTo>
                <a:cubicBezTo>
                  <a:pt x="1565" y="0"/>
                  <a:pt x="665" y="872"/>
                  <a:pt x="655" y="1977"/>
                </a:cubicBezTo>
                <a:cubicBezTo>
                  <a:pt x="655" y="2465"/>
                  <a:pt x="679" y="2989"/>
                  <a:pt x="774" y="3584"/>
                </a:cubicBezTo>
                <a:cubicBezTo>
                  <a:pt x="833" y="3977"/>
                  <a:pt x="1191" y="4299"/>
                  <a:pt x="1584" y="4299"/>
                </a:cubicBezTo>
                <a:lnTo>
                  <a:pt x="1691" y="4299"/>
                </a:lnTo>
                <a:cubicBezTo>
                  <a:pt x="1834" y="4691"/>
                  <a:pt x="2096" y="5013"/>
                  <a:pt x="2465" y="5203"/>
                </a:cubicBezTo>
                <a:lnTo>
                  <a:pt x="2465" y="5823"/>
                </a:lnTo>
                <a:cubicBezTo>
                  <a:pt x="1619" y="5846"/>
                  <a:pt x="786" y="6418"/>
                  <a:pt x="560" y="7347"/>
                </a:cubicBezTo>
                <a:lnTo>
                  <a:pt x="488" y="7644"/>
                </a:lnTo>
                <a:cubicBezTo>
                  <a:pt x="476" y="7728"/>
                  <a:pt x="524" y="7823"/>
                  <a:pt x="607" y="7835"/>
                </a:cubicBezTo>
                <a:cubicBezTo>
                  <a:pt x="617" y="7836"/>
                  <a:pt x="628" y="7837"/>
                  <a:pt x="638" y="7837"/>
                </a:cubicBezTo>
                <a:cubicBezTo>
                  <a:pt x="713" y="7837"/>
                  <a:pt x="787" y="7799"/>
                  <a:pt x="798" y="7716"/>
                </a:cubicBezTo>
                <a:lnTo>
                  <a:pt x="869" y="7418"/>
                </a:lnTo>
                <a:cubicBezTo>
                  <a:pt x="976" y="7001"/>
                  <a:pt x="1214" y="6680"/>
                  <a:pt x="1548" y="6454"/>
                </a:cubicBezTo>
                <a:lnTo>
                  <a:pt x="1548" y="6454"/>
                </a:lnTo>
                <a:lnTo>
                  <a:pt x="1310" y="7216"/>
                </a:lnTo>
                <a:cubicBezTo>
                  <a:pt x="1269" y="7326"/>
                  <a:pt x="1357" y="7429"/>
                  <a:pt x="1457" y="7429"/>
                </a:cubicBezTo>
                <a:cubicBezTo>
                  <a:pt x="1475" y="7429"/>
                  <a:pt x="1494" y="7425"/>
                  <a:pt x="1512" y="7418"/>
                </a:cubicBezTo>
                <a:lnTo>
                  <a:pt x="2012" y="7239"/>
                </a:lnTo>
                <a:lnTo>
                  <a:pt x="3084" y="9073"/>
                </a:lnTo>
                <a:lnTo>
                  <a:pt x="3084" y="10764"/>
                </a:lnTo>
                <a:cubicBezTo>
                  <a:pt x="2310" y="10740"/>
                  <a:pt x="1512" y="10514"/>
                  <a:pt x="714" y="10049"/>
                </a:cubicBezTo>
                <a:cubicBezTo>
                  <a:pt x="452" y="9906"/>
                  <a:pt x="345" y="9621"/>
                  <a:pt x="417" y="9335"/>
                </a:cubicBezTo>
                <a:lnTo>
                  <a:pt x="607" y="8501"/>
                </a:lnTo>
                <a:cubicBezTo>
                  <a:pt x="619" y="8418"/>
                  <a:pt x="572" y="8323"/>
                  <a:pt x="488" y="8311"/>
                </a:cubicBezTo>
                <a:cubicBezTo>
                  <a:pt x="480" y="8310"/>
                  <a:pt x="471" y="8309"/>
                  <a:pt x="462" y="8309"/>
                </a:cubicBezTo>
                <a:cubicBezTo>
                  <a:pt x="386" y="8309"/>
                  <a:pt x="308" y="8355"/>
                  <a:pt x="298" y="8430"/>
                </a:cubicBezTo>
                <a:lnTo>
                  <a:pt x="107" y="9263"/>
                </a:lnTo>
                <a:cubicBezTo>
                  <a:pt x="0" y="9680"/>
                  <a:pt x="191" y="10133"/>
                  <a:pt x="560" y="10335"/>
                </a:cubicBezTo>
                <a:cubicBezTo>
                  <a:pt x="1447" y="10841"/>
                  <a:pt x="2337" y="11094"/>
                  <a:pt x="3225" y="11094"/>
                </a:cubicBezTo>
                <a:cubicBezTo>
                  <a:pt x="4114" y="11094"/>
                  <a:pt x="5001" y="10841"/>
                  <a:pt x="5882" y="10335"/>
                </a:cubicBezTo>
                <a:cubicBezTo>
                  <a:pt x="6251" y="10085"/>
                  <a:pt x="6441" y="9656"/>
                  <a:pt x="6334" y="9240"/>
                </a:cubicBezTo>
                <a:lnTo>
                  <a:pt x="5882" y="7335"/>
                </a:lnTo>
                <a:cubicBezTo>
                  <a:pt x="5655" y="6394"/>
                  <a:pt x="4786" y="5823"/>
                  <a:pt x="3977" y="5811"/>
                </a:cubicBezTo>
                <a:lnTo>
                  <a:pt x="3977" y="5191"/>
                </a:lnTo>
                <a:cubicBezTo>
                  <a:pt x="4334" y="4989"/>
                  <a:pt x="4608" y="4668"/>
                  <a:pt x="4751" y="4275"/>
                </a:cubicBezTo>
                <a:lnTo>
                  <a:pt x="4774" y="4275"/>
                </a:lnTo>
                <a:cubicBezTo>
                  <a:pt x="5191" y="4275"/>
                  <a:pt x="5548" y="3965"/>
                  <a:pt x="5596" y="3548"/>
                </a:cubicBezTo>
                <a:cubicBezTo>
                  <a:pt x="5644" y="3144"/>
                  <a:pt x="5667" y="2786"/>
                  <a:pt x="5703" y="2453"/>
                </a:cubicBezTo>
                <a:cubicBezTo>
                  <a:pt x="5703" y="2358"/>
                  <a:pt x="5644" y="2286"/>
                  <a:pt x="5548" y="2263"/>
                </a:cubicBezTo>
                <a:cubicBezTo>
                  <a:pt x="5542" y="2262"/>
                  <a:pt x="5536" y="2261"/>
                  <a:pt x="5530" y="2261"/>
                </a:cubicBezTo>
                <a:cubicBezTo>
                  <a:pt x="5453" y="2261"/>
                  <a:pt x="5381" y="2329"/>
                  <a:pt x="5370" y="2417"/>
                </a:cubicBezTo>
                <a:cubicBezTo>
                  <a:pt x="5358" y="2763"/>
                  <a:pt x="5322" y="3108"/>
                  <a:pt x="5286" y="3501"/>
                </a:cubicBezTo>
                <a:cubicBezTo>
                  <a:pt x="5251" y="3739"/>
                  <a:pt x="5060" y="3918"/>
                  <a:pt x="4834" y="3929"/>
                </a:cubicBezTo>
                <a:cubicBezTo>
                  <a:pt x="4870" y="3596"/>
                  <a:pt x="4834" y="4144"/>
                  <a:pt x="4846" y="2536"/>
                </a:cubicBezTo>
                <a:cubicBezTo>
                  <a:pt x="4846" y="2524"/>
                  <a:pt x="4834" y="2489"/>
                  <a:pt x="4822" y="2477"/>
                </a:cubicBezTo>
                <a:cubicBezTo>
                  <a:pt x="4810" y="2465"/>
                  <a:pt x="4810" y="2429"/>
                  <a:pt x="4786" y="2417"/>
                </a:cubicBezTo>
                <a:cubicBezTo>
                  <a:pt x="4774" y="2405"/>
                  <a:pt x="4751" y="2405"/>
                  <a:pt x="4727" y="2382"/>
                </a:cubicBezTo>
                <a:cubicBezTo>
                  <a:pt x="4715" y="2382"/>
                  <a:pt x="4703" y="2358"/>
                  <a:pt x="4667" y="2358"/>
                </a:cubicBezTo>
                <a:cubicBezTo>
                  <a:pt x="3560" y="2346"/>
                  <a:pt x="2798" y="1774"/>
                  <a:pt x="2798" y="1774"/>
                </a:cubicBezTo>
                <a:cubicBezTo>
                  <a:pt x="2770" y="1752"/>
                  <a:pt x="2731" y="1740"/>
                  <a:pt x="2692" y="1740"/>
                </a:cubicBezTo>
                <a:cubicBezTo>
                  <a:pt x="2648" y="1740"/>
                  <a:pt x="2603" y="1755"/>
                  <a:pt x="2572" y="1786"/>
                </a:cubicBezTo>
                <a:cubicBezTo>
                  <a:pt x="2572" y="1786"/>
                  <a:pt x="2203" y="2179"/>
                  <a:pt x="1726" y="2370"/>
                </a:cubicBezTo>
                <a:cubicBezTo>
                  <a:pt x="1715" y="2370"/>
                  <a:pt x="1715" y="2382"/>
                  <a:pt x="1691" y="2405"/>
                </a:cubicBezTo>
                <a:cubicBezTo>
                  <a:pt x="1667" y="2417"/>
                  <a:pt x="1631" y="2465"/>
                  <a:pt x="1631" y="2513"/>
                </a:cubicBezTo>
                <a:cubicBezTo>
                  <a:pt x="1631" y="2524"/>
                  <a:pt x="1619" y="2524"/>
                  <a:pt x="1619" y="2536"/>
                </a:cubicBezTo>
                <a:lnTo>
                  <a:pt x="1619" y="3787"/>
                </a:lnTo>
                <a:cubicBezTo>
                  <a:pt x="1619" y="3846"/>
                  <a:pt x="1631" y="3906"/>
                  <a:pt x="1631" y="3953"/>
                </a:cubicBezTo>
                <a:lnTo>
                  <a:pt x="1595" y="3953"/>
                </a:lnTo>
                <a:cubicBezTo>
                  <a:pt x="1334" y="3953"/>
                  <a:pt x="1131" y="3775"/>
                  <a:pt x="1095" y="3525"/>
                </a:cubicBezTo>
                <a:cubicBezTo>
                  <a:pt x="1024" y="2953"/>
                  <a:pt x="976" y="2453"/>
                  <a:pt x="976" y="1977"/>
                </a:cubicBezTo>
                <a:cubicBezTo>
                  <a:pt x="976" y="1054"/>
                  <a:pt x="1746" y="325"/>
                  <a:pt x="2616" y="325"/>
                </a:cubicBezTo>
                <a:cubicBezTo>
                  <a:pt x="2802" y="325"/>
                  <a:pt x="2991" y="358"/>
                  <a:pt x="3179" y="429"/>
                </a:cubicBezTo>
                <a:cubicBezTo>
                  <a:pt x="3381" y="500"/>
                  <a:pt x="3536" y="608"/>
                  <a:pt x="3679" y="739"/>
                </a:cubicBezTo>
                <a:cubicBezTo>
                  <a:pt x="3709" y="768"/>
                  <a:pt x="3753" y="783"/>
                  <a:pt x="3798" y="783"/>
                </a:cubicBezTo>
                <a:cubicBezTo>
                  <a:pt x="3843" y="783"/>
                  <a:pt x="3887" y="768"/>
                  <a:pt x="3917" y="739"/>
                </a:cubicBezTo>
                <a:lnTo>
                  <a:pt x="3929" y="727"/>
                </a:lnTo>
                <a:cubicBezTo>
                  <a:pt x="4081" y="557"/>
                  <a:pt x="4294" y="466"/>
                  <a:pt x="4511" y="466"/>
                </a:cubicBezTo>
                <a:cubicBezTo>
                  <a:pt x="4599" y="466"/>
                  <a:pt x="4688" y="481"/>
                  <a:pt x="4774" y="512"/>
                </a:cubicBezTo>
                <a:cubicBezTo>
                  <a:pt x="5084" y="619"/>
                  <a:pt x="5298" y="881"/>
                  <a:pt x="5322" y="1215"/>
                </a:cubicBezTo>
                <a:cubicBezTo>
                  <a:pt x="5322" y="1262"/>
                  <a:pt x="5334" y="1298"/>
                  <a:pt x="5334" y="1334"/>
                </a:cubicBezTo>
                <a:cubicBezTo>
                  <a:pt x="5358" y="1465"/>
                  <a:pt x="5358" y="1524"/>
                  <a:pt x="5358" y="1715"/>
                </a:cubicBezTo>
                <a:cubicBezTo>
                  <a:pt x="5358" y="1810"/>
                  <a:pt x="5429" y="1882"/>
                  <a:pt x="5513" y="1882"/>
                </a:cubicBezTo>
                <a:cubicBezTo>
                  <a:pt x="5608" y="1882"/>
                  <a:pt x="5679" y="1810"/>
                  <a:pt x="5679" y="1715"/>
                </a:cubicBezTo>
                <a:cubicBezTo>
                  <a:pt x="5679" y="1512"/>
                  <a:pt x="5679" y="1441"/>
                  <a:pt x="5667" y="1298"/>
                </a:cubicBezTo>
                <a:cubicBezTo>
                  <a:pt x="5667" y="1274"/>
                  <a:pt x="5667" y="1227"/>
                  <a:pt x="5655" y="1179"/>
                </a:cubicBezTo>
                <a:cubicBezTo>
                  <a:pt x="5608" y="739"/>
                  <a:pt x="5310" y="369"/>
                  <a:pt x="4893" y="215"/>
                </a:cubicBezTo>
                <a:cubicBezTo>
                  <a:pt x="4768" y="171"/>
                  <a:pt x="4639" y="150"/>
                  <a:pt x="4512" y="150"/>
                </a:cubicBezTo>
                <a:cubicBezTo>
                  <a:pt x="4254" y="150"/>
                  <a:pt x="4002" y="238"/>
                  <a:pt x="3786" y="405"/>
                </a:cubicBezTo>
                <a:cubicBezTo>
                  <a:pt x="3643" y="286"/>
                  <a:pt x="3477" y="203"/>
                  <a:pt x="3298" y="131"/>
                </a:cubicBezTo>
                <a:cubicBezTo>
                  <a:pt x="3066" y="42"/>
                  <a:pt x="2832" y="0"/>
                  <a:pt x="2605" y="0"/>
                </a:cubicBezTo>
                <a:close/>
              </a:path>
            </a:pathLst>
          </a:custGeom>
          <a:solidFill>
            <a:srgbClr val="54FFE9"/>
          </a:solidFill>
          <a:ln>
            <a:solidFill>
              <a:srgbClr val="54FFE9"/>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 name="Slide Number Placeholder 1">
            <a:extLst>
              <a:ext uri="{FF2B5EF4-FFF2-40B4-BE49-F238E27FC236}">
                <a16:creationId xmlns:a16="http://schemas.microsoft.com/office/drawing/2014/main" id="{D982A251-5102-36EF-55F8-E2E9B4E7ABAA}"/>
              </a:ext>
            </a:extLst>
          </p:cNvPr>
          <p:cNvSpPr>
            <a:spLocks noGrp="1"/>
          </p:cNvSpPr>
          <p:nvPr>
            <p:ph type="sldNum" sz="quarter" idx="4"/>
          </p:nvPr>
        </p:nvSpPr>
        <p:spPr>
          <a:xfrm>
            <a:off x="11127072" y="6017270"/>
            <a:ext cx="382129" cy="184665"/>
          </a:xfrm>
        </p:spPr>
        <p:txBody>
          <a:bodyPr/>
          <a:lstStyle/>
          <a:p>
            <a:fld id="{2441C0E6-2A71-4EB3-9E92-A3D15D26B6CA}" type="slidenum">
              <a:rPr lang="en-US"/>
              <a:pPr/>
              <a:t>9</a:t>
            </a:fld>
            <a:endParaRPr lang="en-US" dirty="0"/>
          </a:p>
        </p:txBody>
      </p:sp>
    </p:spTree>
    <p:extLst>
      <p:ext uri="{BB962C8B-B14F-4D97-AF65-F5344CB8AC3E}">
        <p14:creationId xmlns:p14="http://schemas.microsoft.com/office/powerpoint/2010/main" val="958591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3691-9438-AFE0-5E94-5A830E2E5277}"/>
              </a:ext>
            </a:extLst>
          </p:cNvPr>
          <p:cNvSpPr>
            <a:spLocks noGrp="1"/>
          </p:cNvSpPr>
          <p:nvPr>
            <p:ph type="title"/>
          </p:nvPr>
        </p:nvSpPr>
        <p:spPr>
          <a:xfrm>
            <a:off x="0" y="464008"/>
            <a:ext cx="12191999" cy="512064"/>
          </a:xfrm>
        </p:spPr>
        <p:txBody>
          <a:bodyPr/>
          <a:lstStyle/>
          <a:p>
            <a:pPr algn="ctr"/>
            <a:r>
              <a:rPr lang="en-US" b="1" dirty="0"/>
              <a:t>Scenario Library</a:t>
            </a:r>
          </a:p>
        </p:txBody>
      </p:sp>
      <p:sp>
        <p:nvSpPr>
          <p:cNvPr id="5" name="Slide Number Placeholder 2">
            <a:extLst>
              <a:ext uri="{FF2B5EF4-FFF2-40B4-BE49-F238E27FC236}">
                <a16:creationId xmlns:a16="http://schemas.microsoft.com/office/drawing/2014/main" id="{33A470DD-7453-3FB6-B444-7A8C90AB0DDD}"/>
              </a:ext>
            </a:extLst>
          </p:cNvPr>
          <p:cNvSpPr>
            <a:spLocks noGrp="1"/>
          </p:cNvSpPr>
          <p:nvPr>
            <p:ph type="sldNum" sz="quarter" idx="4"/>
          </p:nvPr>
        </p:nvSpPr>
        <p:spPr>
          <a:xfrm>
            <a:off x="11101812" y="6019089"/>
            <a:ext cx="382129" cy="184665"/>
          </a:xfrm>
        </p:spPr>
        <p:txBody>
          <a:bodyPr/>
          <a:lstStyle/>
          <a:p>
            <a:fld id="{2441C0E6-2A71-4EB3-9E92-A3D15D26B6CA}" type="slidenum">
              <a:rPr lang="en-US"/>
              <a:pPr/>
              <a:t>10</a:t>
            </a:fld>
            <a:endParaRPr lang="en-US"/>
          </a:p>
        </p:txBody>
      </p:sp>
      <p:grpSp>
        <p:nvGrpSpPr>
          <p:cNvPr id="2" name="Google Shape;8572;p75">
            <a:extLst>
              <a:ext uri="{FF2B5EF4-FFF2-40B4-BE49-F238E27FC236}">
                <a16:creationId xmlns:a16="http://schemas.microsoft.com/office/drawing/2014/main" id="{A6F2F6A7-7549-B351-A0BE-F8721C3079D2}"/>
              </a:ext>
            </a:extLst>
          </p:cNvPr>
          <p:cNvGrpSpPr/>
          <p:nvPr/>
        </p:nvGrpSpPr>
        <p:grpSpPr>
          <a:xfrm>
            <a:off x="1167865" y="1357713"/>
            <a:ext cx="9843277" cy="4524215"/>
            <a:chOff x="3358399" y="3466996"/>
            <a:chExt cx="1882893" cy="865551"/>
          </a:xfrm>
          <a:solidFill>
            <a:schemeClr val="bg1"/>
          </a:solidFill>
        </p:grpSpPr>
        <p:grpSp>
          <p:nvGrpSpPr>
            <p:cNvPr id="7" name="Google Shape;8579;p75">
              <a:extLst>
                <a:ext uri="{FF2B5EF4-FFF2-40B4-BE49-F238E27FC236}">
                  <a16:creationId xmlns:a16="http://schemas.microsoft.com/office/drawing/2014/main" id="{80667C83-FCDA-61B4-08B7-B51764AD79DC}"/>
                </a:ext>
              </a:extLst>
            </p:cNvPr>
            <p:cNvGrpSpPr/>
            <p:nvPr/>
          </p:nvGrpSpPr>
          <p:grpSpPr>
            <a:xfrm>
              <a:off x="3358412" y="3466996"/>
              <a:ext cx="1882758" cy="139500"/>
              <a:chOff x="3358412" y="3466996"/>
              <a:chExt cx="1882758" cy="139500"/>
            </a:xfrm>
            <a:grpFill/>
          </p:grpSpPr>
          <p:sp>
            <p:nvSpPr>
              <p:cNvPr id="32" name="Google Shape;8580;p75">
                <a:extLst>
                  <a:ext uri="{FF2B5EF4-FFF2-40B4-BE49-F238E27FC236}">
                    <a16:creationId xmlns:a16="http://schemas.microsoft.com/office/drawing/2014/main" id="{68A84C83-E9F0-C1F0-942D-40B6DD2F887B}"/>
                  </a:ext>
                </a:extLst>
              </p:cNvPr>
              <p:cNvSpPr/>
              <p:nvPr/>
            </p:nvSpPr>
            <p:spPr>
              <a:xfrm>
                <a:off x="3358412" y="3466996"/>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Prolonged EPIC Downtime</a:t>
                </a:r>
                <a:endParaRPr b="1" dirty="0"/>
              </a:p>
            </p:txBody>
          </p:sp>
          <p:sp>
            <p:nvSpPr>
              <p:cNvPr id="33" name="Google Shape;8581;p75">
                <a:extLst>
                  <a:ext uri="{FF2B5EF4-FFF2-40B4-BE49-F238E27FC236}">
                    <a16:creationId xmlns:a16="http://schemas.microsoft.com/office/drawing/2014/main" id="{7568E097-5BA1-4DC0-472D-AEFC8068163C}"/>
                  </a:ext>
                </a:extLst>
              </p:cNvPr>
              <p:cNvSpPr/>
              <p:nvPr/>
            </p:nvSpPr>
            <p:spPr>
              <a:xfrm>
                <a:off x="3838898" y="3466996"/>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Active Shooter</a:t>
                </a:r>
                <a:endParaRPr b="1"/>
              </a:p>
            </p:txBody>
          </p:sp>
          <p:sp>
            <p:nvSpPr>
              <p:cNvPr id="34" name="Google Shape;8582;p75">
                <a:extLst>
                  <a:ext uri="{FF2B5EF4-FFF2-40B4-BE49-F238E27FC236}">
                    <a16:creationId xmlns:a16="http://schemas.microsoft.com/office/drawing/2014/main" id="{B0865FB4-AD07-7F85-38BC-E1A433C18A46}"/>
                  </a:ext>
                </a:extLst>
              </p:cNvPr>
              <p:cNvSpPr/>
              <p:nvPr/>
            </p:nvSpPr>
            <p:spPr>
              <a:xfrm>
                <a:off x="4319384" y="3466996"/>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Earthquake</a:t>
                </a:r>
                <a:endParaRPr b="1"/>
              </a:p>
            </p:txBody>
          </p:sp>
          <p:sp>
            <p:nvSpPr>
              <p:cNvPr id="35" name="Google Shape;8583;p75">
                <a:extLst>
                  <a:ext uri="{FF2B5EF4-FFF2-40B4-BE49-F238E27FC236}">
                    <a16:creationId xmlns:a16="http://schemas.microsoft.com/office/drawing/2014/main" id="{40FC8116-90CB-6016-B063-5182C0FCEED9}"/>
                  </a:ext>
                </a:extLst>
              </p:cNvPr>
              <p:cNvSpPr/>
              <p:nvPr/>
            </p:nvSpPr>
            <p:spPr>
              <a:xfrm>
                <a:off x="4799870" y="3466996"/>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Fire Response</a:t>
                </a:r>
                <a:endParaRPr b="1"/>
              </a:p>
            </p:txBody>
          </p:sp>
        </p:grpSp>
        <p:grpSp>
          <p:nvGrpSpPr>
            <p:cNvPr id="8" name="Google Shape;8585;p75">
              <a:extLst>
                <a:ext uri="{FF2B5EF4-FFF2-40B4-BE49-F238E27FC236}">
                  <a16:creationId xmlns:a16="http://schemas.microsoft.com/office/drawing/2014/main" id="{73F11D65-E3D6-43E1-6264-5E220969A8C6}"/>
                </a:ext>
              </a:extLst>
            </p:cNvPr>
            <p:cNvGrpSpPr/>
            <p:nvPr/>
          </p:nvGrpSpPr>
          <p:grpSpPr>
            <a:xfrm>
              <a:off x="3358412" y="3648507"/>
              <a:ext cx="1882758" cy="139500"/>
              <a:chOff x="3358412" y="3648507"/>
              <a:chExt cx="1882758" cy="139500"/>
            </a:xfrm>
            <a:grpFill/>
          </p:grpSpPr>
          <p:sp>
            <p:nvSpPr>
              <p:cNvPr id="27" name="Google Shape;8586;p75">
                <a:extLst>
                  <a:ext uri="{FF2B5EF4-FFF2-40B4-BE49-F238E27FC236}">
                    <a16:creationId xmlns:a16="http://schemas.microsoft.com/office/drawing/2014/main" id="{11D55431-3C51-4646-4A11-6FE0189FE8A9}"/>
                  </a:ext>
                </a:extLst>
              </p:cNvPr>
              <p:cNvSpPr/>
              <p:nvPr/>
            </p:nvSpPr>
            <p:spPr>
              <a:xfrm>
                <a:off x="3358412" y="3648507"/>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Cyber Security</a:t>
                </a:r>
                <a:endParaRPr b="1"/>
              </a:p>
            </p:txBody>
          </p:sp>
          <p:sp>
            <p:nvSpPr>
              <p:cNvPr id="28" name="Google Shape;8587;p75">
                <a:extLst>
                  <a:ext uri="{FF2B5EF4-FFF2-40B4-BE49-F238E27FC236}">
                    <a16:creationId xmlns:a16="http://schemas.microsoft.com/office/drawing/2014/main" id="{72EEDA94-458B-2579-EF17-9A33C83AB3CA}"/>
                  </a:ext>
                </a:extLst>
              </p:cNvPr>
              <p:cNvSpPr/>
              <p:nvPr/>
            </p:nvSpPr>
            <p:spPr>
              <a:xfrm>
                <a:off x="3838898" y="3648507"/>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Infant &amp; Pediatric Abduction</a:t>
                </a:r>
              </a:p>
            </p:txBody>
          </p:sp>
          <p:sp>
            <p:nvSpPr>
              <p:cNvPr id="29" name="Google Shape;8588;p75">
                <a:extLst>
                  <a:ext uri="{FF2B5EF4-FFF2-40B4-BE49-F238E27FC236}">
                    <a16:creationId xmlns:a16="http://schemas.microsoft.com/office/drawing/2014/main" id="{6E3829C5-A1FB-B6E4-3C2C-33DC1FAEDA9D}"/>
                  </a:ext>
                </a:extLst>
              </p:cNvPr>
              <p:cNvSpPr/>
              <p:nvPr/>
            </p:nvSpPr>
            <p:spPr>
              <a:xfrm>
                <a:off x="4319384" y="3648507"/>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algn="ctr"/>
                <a:r>
                  <a:rPr lang="en-US" b="1"/>
                  <a:t>Hurricane Season: </a:t>
                </a:r>
              </a:p>
              <a:p>
                <a:pPr marL="0" lvl="0" indent="0" algn="ctr">
                  <a:spcBef>
                    <a:spcPts val="0"/>
                  </a:spcBef>
                  <a:spcAft>
                    <a:spcPts val="0"/>
                  </a:spcAft>
                  <a:buNone/>
                </a:pPr>
                <a:r>
                  <a:rPr lang="en-US" b="1"/>
                  <a:t>Stay Team</a:t>
                </a:r>
                <a:endParaRPr b="1"/>
              </a:p>
            </p:txBody>
          </p:sp>
          <p:sp>
            <p:nvSpPr>
              <p:cNvPr id="30" name="Google Shape;8589;p75">
                <a:extLst>
                  <a:ext uri="{FF2B5EF4-FFF2-40B4-BE49-F238E27FC236}">
                    <a16:creationId xmlns:a16="http://schemas.microsoft.com/office/drawing/2014/main" id="{E843C087-FF71-0C80-B5AC-F7472FC7447E}"/>
                  </a:ext>
                </a:extLst>
              </p:cNvPr>
              <p:cNvSpPr/>
              <p:nvPr/>
            </p:nvSpPr>
            <p:spPr>
              <a:xfrm>
                <a:off x="4799870" y="3648507"/>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Power Failure</a:t>
                </a:r>
                <a:endParaRPr b="1"/>
              </a:p>
            </p:txBody>
          </p:sp>
        </p:grpSp>
        <p:grpSp>
          <p:nvGrpSpPr>
            <p:cNvPr id="9" name="Google Shape;8591;p75">
              <a:extLst>
                <a:ext uri="{FF2B5EF4-FFF2-40B4-BE49-F238E27FC236}">
                  <a16:creationId xmlns:a16="http://schemas.microsoft.com/office/drawing/2014/main" id="{74BB5B5D-CAD5-C189-C1FB-A6CB91EF3247}"/>
                </a:ext>
              </a:extLst>
            </p:cNvPr>
            <p:cNvGrpSpPr/>
            <p:nvPr/>
          </p:nvGrpSpPr>
          <p:grpSpPr>
            <a:xfrm>
              <a:off x="3358412" y="3830018"/>
              <a:ext cx="1882758" cy="139500"/>
              <a:chOff x="3358412" y="3830018"/>
              <a:chExt cx="1882758" cy="139500"/>
            </a:xfrm>
            <a:grpFill/>
          </p:grpSpPr>
          <p:sp>
            <p:nvSpPr>
              <p:cNvPr id="22" name="Google Shape;8592;p75">
                <a:extLst>
                  <a:ext uri="{FF2B5EF4-FFF2-40B4-BE49-F238E27FC236}">
                    <a16:creationId xmlns:a16="http://schemas.microsoft.com/office/drawing/2014/main" id="{8401E8E6-9330-0FAF-DBDF-41F883C6D296}"/>
                  </a:ext>
                </a:extLst>
              </p:cNvPr>
              <p:cNvSpPr/>
              <p:nvPr/>
            </p:nvSpPr>
            <p:spPr>
              <a:xfrm>
                <a:off x="3358412" y="3830018"/>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Disruptive Behavior</a:t>
                </a:r>
                <a:endParaRPr b="1"/>
              </a:p>
            </p:txBody>
          </p:sp>
          <p:sp>
            <p:nvSpPr>
              <p:cNvPr id="23" name="Google Shape;8593;p75">
                <a:extLst>
                  <a:ext uri="{FF2B5EF4-FFF2-40B4-BE49-F238E27FC236}">
                    <a16:creationId xmlns:a16="http://schemas.microsoft.com/office/drawing/2014/main" id="{B13E015A-2FFB-7750-7FFC-77B759C1E07B}"/>
                  </a:ext>
                </a:extLst>
              </p:cNvPr>
              <p:cNvSpPr/>
              <p:nvPr/>
            </p:nvSpPr>
            <p:spPr>
              <a:xfrm>
                <a:off x="3838898" y="3830018"/>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algn="ctr"/>
                <a:r>
                  <a:rPr lang="en-US" b="1"/>
                  <a:t>Patient Elopement </a:t>
                </a:r>
              </a:p>
            </p:txBody>
          </p:sp>
          <p:sp>
            <p:nvSpPr>
              <p:cNvPr id="24" name="Google Shape;8594;p75">
                <a:extLst>
                  <a:ext uri="{FF2B5EF4-FFF2-40B4-BE49-F238E27FC236}">
                    <a16:creationId xmlns:a16="http://schemas.microsoft.com/office/drawing/2014/main" id="{6DAD420D-803E-0BD3-0EEC-9DD2D9A03D6B}"/>
                  </a:ext>
                </a:extLst>
              </p:cNvPr>
              <p:cNvSpPr/>
              <p:nvPr/>
            </p:nvSpPr>
            <p:spPr>
              <a:xfrm>
                <a:off x="4319384" y="3830018"/>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Hurricane Season: Personal Preparedness</a:t>
                </a:r>
                <a:endParaRPr b="1"/>
              </a:p>
            </p:txBody>
          </p:sp>
          <p:sp>
            <p:nvSpPr>
              <p:cNvPr id="25" name="Google Shape;8595;p75">
                <a:extLst>
                  <a:ext uri="{FF2B5EF4-FFF2-40B4-BE49-F238E27FC236}">
                    <a16:creationId xmlns:a16="http://schemas.microsoft.com/office/drawing/2014/main" id="{FFEE1808-A708-D70D-FF9D-7E98E8EBBA09}"/>
                  </a:ext>
                </a:extLst>
              </p:cNvPr>
              <p:cNvSpPr/>
              <p:nvPr/>
            </p:nvSpPr>
            <p:spPr>
              <a:xfrm>
                <a:off x="4799870" y="3830018"/>
                <a:ext cx="441300" cy="1395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algn="ctr"/>
                <a:r>
                  <a:rPr lang="en-US" b="1"/>
                  <a:t>Heat Failure / </a:t>
                </a:r>
              </a:p>
              <a:p>
                <a:pPr marL="0" lvl="0" indent="0" algn="ctr">
                  <a:spcBef>
                    <a:spcPts val="0"/>
                  </a:spcBef>
                  <a:spcAft>
                    <a:spcPts val="0"/>
                  </a:spcAft>
                  <a:buNone/>
                </a:pPr>
                <a:r>
                  <a:rPr lang="en-US" b="1"/>
                  <a:t>Patient Evacuation</a:t>
                </a:r>
                <a:endParaRPr b="1"/>
              </a:p>
            </p:txBody>
          </p:sp>
        </p:grpSp>
        <p:grpSp>
          <p:nvGrpSpPr>
            <p:cNvPr id="10" name="Google Shape;8597;p75">
              <a:extLst>
                <a:ext uri="{FF2B5EF4-FFF2-40B4-BE49-F238E27FC236}">
                  <a16:creationId xmlns:a16="http://schemas.microsoft.com/office/drawing/2014/main" id="{83EB067C-420C-131D-E664-C4AC132969AC}"/>
                </a:ext>
              </a:extLst>
            </p:cNvPr>
            <p:cNvGrpSpPr/>
            <p:nvPr/>
          </p:nvGrpSpPr>
          <p:grpSpPr>
            <a:xfrm>
              <a:off x="3358399" y="4011514"/>
              <a:ext cx="1882893" cy="139537"/>
              <a:chOff x="3294800" y="4134603"/>
              <a:chExt cx="2102382" cy="152400"/>
            </a:xfrm>
            <a:grpFill/>
          </p:grpSpPr>
          <p:sp>
            <p:nvSpPr>
              <p:cNvPr id="17" name="Google Shape;8598;p75">
                <a:extLst>
                  <a:ext uri="{FF2B5EF4-FFF2-40B4-BE49-F238E27FC236}">
                    <a16:creationId xmlns:a16="http://schemas.microsoft.com/office/drawing/2014/main" id="{ED4E6382-7FBD-F8A3-FD8C-FA6D13F14D0E}"/>
                  </a:ext>
                </a:extLst>
              </p:cNvPr>
              <p:cNvSpPr/>
              <p:nvPr/>
            </p:nvSpPr>
            <p:spPr>
              <a:xfrm>
                <a:off x="3294800"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Violent Visitor</a:t>
                </a:r>
                <a:endParaRPr b="1"/>
              </a:p>
            </p:txBody>
          </p:sp>
          <p:sp>
            <p:nvSpPr>
              <p:cNvPr id="18" name="Google Shape;8599;p75">
                <a:extLst>
                  <a:ext uri="{FF2B5EF4-FFF2-40B4-BE49-F238E27FC236}">
                    <a16:creationId xmlns:a16="http://schemas.microsoft.com/office/drawing/2014/main" id="{1AF3A99E-A859-635E-D7F0-120FF0F3C3A9}"/>
                  </a:ext>
                </a:extLst>
              </p:cNvPr>
              <p:cNvSpPr/>
              <p:nvPr/>
            </p:nvSpPr>
            <p:spPr>
              <a:xfrm>
                <a:off x="3831294"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algn="ctr"/>
                <a:r>
                  <a:rPr lang="en-US" b="1"/>
                  <a:t>Extreme Heat</a:t>
                </a:r>
              </a:p>
            </p:txBody>
          </p:sp>
          <p:sp>
            <p:nvSpPr>
              <p:cNvPr id="19" name="Google Shape;8600;p75">
                <a:extLst>
                  <a:ext uri="{FF2B5EF4-FFF2-40B4-BE49-F238E27FC236}">
                    <a16:creationId xmlns:a16="http://schemas.microsoft.com/office/drawing/2014/main" id="{9C955B4E-D8B4-8258-C62C-4D63419BA46D}"/>
                  </a:ext>
                </a:extLst>
              </p:cNvPr>
              <p:cNvSpPr/>
              <p:nvPr/>
            </p:nvSpPr>
            <p:spPr>
              <a:xfrm>
                <a:off x="4367788"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Winter Weather</a:t>
                </a:r>
                <a:endParaRPr b="1"/>
              </a:p>
            </p:txBody>
          </p:sp>
          <p:sp>
            <p:nvSpPr>
              <p:cNvPr id="20" name="Google Shape;8601;p75">
                <a:extLst>
                  <a:ext uri="{FF2B5EF4-FFF2-40B4-BE49-F238E27FC236}">
                    <a16:creationId xmlns:a16="http://schemas.microsoft.com/office/drawing/2014/main" id="{AD63C0AA-C9AE-1F3B-DF2E-2884A2CA441F}"/>
                  </a:ext>
                </a:extLst>
              </p:cNvPr>
              <p:cNvSpPr/>
              <p:nvPr/>
            </p:nvSpPr>
            <p:spPr>
              <a:xfrm>
                <a:off x="4904282"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Med Sled Assisted Patient Evacuation</a:t>
                </a:r>
                <a:endParaRPr b="1"/>
              </a:p>
            </p:txBody>
          </p:sp>
        </p:grpSp>
        <p:grpSp>
          <p:nvGrpSpPr>
            <p:cNvPr id="11" name="Google Shape;8603;p75">
              <a:extLst>
                <a:ext uri="{FF2B5EF4-FFF2-40B4-BE49-F238E27FC236}">
                  <a16:creationId xmlns:a16="http://schemas.microsoft.com/office/drawing/2014/main" id="{B2CEF209-AF87-14D5-2C52-8E0601E61579}"/>
                </a:ext>
              </a:extLst>
            </p:cNvPr>
            <p:cNvGrpSpPr/>
            <p:nvPr/>
          </p:nvGrpSpPr>
          <p:grpSpPr>
            <a:xfrm>
              <a:off x="3358399" y="4193010"/>
              <a:ext cx="1882893" cy="139537"/>
              <a:chOff x="3294800" y="4134603"/>
              <a:chExt cx="2102382" cy="152400"/>
            </a:xfrm>
            <a:grpFill/>
          </p:grpSpPr>
          <p:sp>
            <p:nvSpPr>
              <p:cNvPr id="12" name="Google Shape;8604;p75">
                <a:extLst>
                  <a:ext uri="{FF2B5EF4-FFF2-40B4-BE49-F238E27FC236}">
                    <a16:creationId xmlns:a16="http://schemas.microsoft.com/office/drawing/2014/main" id="{1AE5F184-E786-7AA5-BD3C-61EFCCC8607C}"/>
                  </a:ext>
                </a:extLst>
              </p:cNvPr>
              <p:cNvSpPr/>
              <p:nvPr/>
            </p:nvSpPr>
            <p:spPr>
              <a:xfrm>
                <a:off x="3294800"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Concealed Carry</a:t>
                </a:r>
                <a:endParaRPr b="1"/>
              </a:p>
            </p:txBody>
          </p:sp>
          <p:sp>
            <p:nvSpPr>
              <p:cNvPr id="13" name="Google Shape;8605;p75">
                <a:extLst>
                  <a:ext uri="{FF2B5EF4-FFF2-40B4-BE49-F238E27FC236}">
                    <a16:creationId xmlns:a16="http://schemas.microsoft.com/office/drawing/2014/main" id="{66B34587-B360-B32B-F582-3B132BD98732}"/>
                  </a:ext>
                </a:extLst>
              </p:cNvPr>
              <p:cNvSpPr/>
              <p:nvPr/>
            </p:nvSpPr>
            <p:spPr>
              <a:xfrm>
                <a:off x="3831294"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Tornado</a:t>
                </a:r>
                <a:endParaRPr b="1"/>
              </a:p>
            </p:txBody>
          </p:sp>
          <p:sp>
            <p:nvSpPr>
              <p:cNvPr id="14" name="Google Shape;8606;p75">
                <a:extLst>
                  <a:ext uri="{FF2B5EF4-FFF2-40B4-BE49-F238E27FC236}">
                    <a16:creationId xmlns:a16="http://schemas.microsoft.com/office/drawing/2014/main" id="{596E700C-95CC-4AEF-4DC0-CA2A37A03EC2}"/>
                  </a:ext>
                </a:extLst>
              </p:cNvPr>
              <p:cNvSpPr/>
              <p:nvPr/>
            </p:nvSpPr>
            <p:spPr>
              <a:xfrm>
                <a:off x="4367788"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Water Intrusion</a:t>
                </a:r>
                <a:endParaRPr b="1"/>
              </a:p>
            </p:txBody>
          </p:sp>
          <p:sp>
            <p:nvSpPr>
              <p:cNvPr id="15" name="Google Shape;8607;p75">
                <a:extLst>
                  <a:ext uri="{FF2B5EF4-FFF2-40B4-BE49-F238E27FC236}">
                    <a16:creationId xmlns:a16="http://schemas.microsoft.com/office/drawing/2014/main" id="{7AFB3B4B-EB38-44C1-6A8E-E265F66174DE}"/>
                  </a:ext>
                </a:extLst>
              </p:cNvPr>
              <p:cNvSpPr/>
              <p:nvPr/>
            </p:nvSpPr>
            <p:spPr>
              <a:xfrm>
                <a:off x="4904282" y="4134603"/>
                <a:ext cx="492900" cy="152400"/>
              </a:xfrm>
              <a:prstGeom prst="flowChartAlternateProcess">
                <a:avLst/>
              </a:prstGeom>
              <a:grp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No Bed Availability</a:t>
                </a:r>
                <a:endParaRPr b="1" dirty="0"/>
              </a:p>
            </p:txBody>
          </p:sp>
        </p:grpSp>
      </p:grpSp>
    </p:spTree>
    <p:extLst>
      <p:ext uri="{BB962C8B-B14F-4D97-AF65-F5344CB8AC3E}">
        <p14:creationId xmlns:p14="http://schemas.microsoft.com/office/powerpoint/2010/main" val="298484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8759D-549C-B51F-77DC-339BA3A30E3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7E11B3-B562-495E-E7AD-856996BB331B}"/>
              </a:ext>
            </a:extLst>
          </p:cNvPr>
          <p:cNvSpPr txBox="1">
            <a:spLocks/>
          </p:cNvSpPr>
          <p:nvPr/>
        </p:nvSpPr>
        <p:spPr>
          <a:xfrm>
            <a:off x="3285067" y="2148620"/>
            <a:ext cx="6676416" cy="2899425"/>
          </a:xfrm>
          <a:prstGeom prst="rect">
            <a:avLst/>
          </a:prstGeom>
        </p:spPr>
        <p:txBody>
          <a:bodyPr vert="horz" lIns="0" tIns="0" rIns="0" bIns="0" rtlCol="0" anchor="t" anchorCtr="0">
            <a:noAutofit/>
          </a:bodyPr>
          <a:lstStyle>
            <a:lvl1pPr algn="l" defTabSz="685800" rtl="0" eaLnBrk="1" latinLnBrk="0" hangingPunct="1">
              <a:lnSpc>
                <a:spcPct val="85000"/>
              </a:lnSpc>
              <a:spcBef>
                <a:spcPct val="0"/>
              </a:spcBef>
              <a:buNone/>
              <a:defRPr sz="4500" b="0" kern="1200">
                <a:solidFill>
                  <a:schemeClr val="bg2"/>
                </a:solidFill>
                <a:latin typeface="+mj-lt"/>
                <a:ea typeface="+mj-ea"/>
                <a:cs typeface="+mj-cs"/>
              </a:defRPr>
            </a:lvl1pPr>
          </a:lstStyle>
          <a:p>
            <a:endParaRPr lang="en-US" sz="6000"/>
          </a:p>
        </p:txBody>
      </p:sp>
      <p:graphicFrame>
        <p:nvGraphicFramePr>
          <p:cNvPr id="6" name="Table 5">
            <a:extLst>
              <a:ext uri="{FF2B5EF4-FFF2-40B4-BE49-F238E27FC236}">
                <a16:creationId xmlns:a16="http://schemas.microsoft.com/office/drawing/2014/main" id="{F316C830-8251-5777-387F-E714893C8F3F}"/>
              </a:ext>
            </a:extLst>
          </p:cNvPr>
          <p:cNvGraphicFramePr>
            <a:graphicFrameLocks noGrp="1"/>
          </p:cNvGraphicFramePr>
          <p:nvPr>
            <p:extLst>
              <p:ext uri="{D42A27DB-BD31-4B8C-83A1-F6EECF244321}">
                <p14:modId xmlns:p14="http://schemas.microsoft.com/office/powerpoint/2010/main" val="967513089"/>
              </p:ext>
            </p:extLst>
          </p:nvPr>
        </p:nvGraphicFramePr>
        <p:xfrm>
          <a:off x="1363134" y="1859280"/>
          <a:ext cx="9465734" cy="3230880"/>
        </p:xfrm>
        <a:graphic>
          <a:graphicData uri="http://schemas.openxmlformats.org/drawingml/2006/table">
            <a:tbl>
              <a:tblPr firstRow="1" bandRow="1">
                <a:tableStyleId>{5C22544A-7EE6-4342-B048-85BDC9FD1C3A}</a:tableStyleId>
              </a:tblPr>
              <a:tblGrid>
                <a:gridCol w="2208671">
                  <a:extLst>
                    <a:ext uri="{9D8B030D-6E8A-4147-A177-3AD203B41FA5}">
                      <a16:colId xmlns:a16="http://schemas.microsoft.com/office/drawing/2014/main" val="4148404478"/>
                    </a:ext>
                  </a:extLst>
                </a:gridCol>
                <a:gridCol w="7257063">
                  <a:extLst>
                    <a:ext uri="{9D8B030D-6E8A-4147-A177-3AD203B41FA5}">
                      <a16:colId xmlns:a16="http://schemas.microsoft.com/office/drawing/2014/main" val="1365410865"/>
                    </a:ext>
                  </a:extLst>
                </a:gridCol>
              </a:tblGrid>
              <a:tr h="3230880">
                <a:tc>
                  <a:txBody>
                    <a:bodyPr/>
                    <a:lstStyle/>
                    <a:p>
                      <a:pPr algn="ctr"/>
                      <a:r>
                        <a:rPr lang="en-US" sz="10700" b="1">
                          <a:solidFill>
                            <a:srgbClr val="4DE5FF"/>
                          </a:solidFill>
                        </a:rPr>
                        <a:t>03</a:t>
                      </a:r>
                      <a:r>
                        <a:rPr lang="en-US" sz="10700"/>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0"/>
                        <a:t>Departmental Continuity</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64480"/>
                  </a:ext>
                </a:extLst>
              </a:tr>
            </a:tbl>
          </a:graphicData>
        </a:graphic>
      </p:graphicFrame>
    </p:spTree>
    <p:extLst>
      <p:ext uri="{BB962C8B-B14F-4D97-AF65-F5344CB8AC3E}">
        <p14:creationId xmlns:p14="http://schemas.microsoft.com/office/powerpoint/2010/main" val="2908305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3691-9438-AFE0-5E94-5A830E2E5277}"/>
              </a:ext>
            </a:extLst>
          </p:cNvPr>
          <p:cNvSpPr>
            <a:spLocks noGrp="1"/>
          </p:cNvSpPr>
          <p:nvPr>
            <p:ph type="title"/>
          </p:nvPr>
        </p:nvSpPr>
        <p:spPr>
          <a:xfrm>
            <a:off x="0" y="451767"/>
            <a:ext cx="12191999" cy="512064"/>
          </a:xfrm>
        </p:spPr>
        <p:txBody>
          <a:bodyPr/>
          <a:lstStyle/>
          <a:p>
            <a:pPr algn="ctr"/>
            <a:r>
              <a:rPr lang="en-US" b="1" dirty="0"/>
              <a:t>Business Continuity Planning</a:t>
            </a:r>
          </a:p>
        </p:txBody>
      </p:sp>
      <p:sp>
        <p:nvSpPr>
          <p:cNvPr id="5" name="Slide Number Placeholder 2">
            <a:extLst>
              <a:ext uri="{FF2B5EF4-FFF2-40B4-BE49-F238E27FC236}">
                <a16:creationId xmlns:a16="http://schemas.microsoft.com/office/drawing/2014/main" id="{33A470DD-7453-3FB6-B444-7A8C90AB0DDD}"/>
              </a:ext>
            </a:extLst>
          </p:cNvPr>
          <p:cNvSpPr>
            <a:spLocks noGrp="1"/>
          </p:cNvSpPr>
          <p:nvPr>
            <p:ph type="sldNum" sz="quarter" idx="4"/>
          </p:nvPr>
        </p:nvSpPr>
        <p:spPr>
          <a:xfrm>
            <a:off x="11101812" y="6019089"/>
            <a:ext cx="382129" cy="184665"/>
          </a:xfrm>
        </p:spPr>
        <p:txBody>
          <a:bodyPr/>
          <a:lstStyle/>
          <a:p>
            <a:fld id="{2441C0E6-2A71-4EB3-9E92-A3D15D26B6CA}" type="slidenum">
              <a:rPr lang="en-US"/>
              <a:pPr/>
              <a:t>12</a:t>
            </a:fld>
            <a:endParaRPr lang="en-US"/>
          </a:p>
        </p:txBody>
      </p:sp>
      <p:grpSp>
        <p:nvGrpSpPr>
          <p:cNvPr id="2" name="Group 1">
            <a:extLst>
              <a:ext uri="{FF2B5EF4-FFF2-40B4-BE49-F238E27FC236}">
                <a16:creationId xmlns:a16="http://schemas.microsoft.com/office/drawing/2014/main" id="{20A16D43-1E9B-0DC6-BCF6-2B160FF4B00E}"/>
              </a:ext>
            </a:extLst>
          </p:cNvPr>
          <p:cNvGrpSpPr/>
          <p:nvPr/>
        </p:nvGrpSpPr>
        <p:grpSpPr>
          <a:xfrm>
            <a:off x="937757" y="1311414"/>
            <a:ext cx="10316484" cy="4561092"/>
            <a:chOff x="1167865" y="1357712"/>
            <a:chExt cx="10316484" cy="4561092"/>
          </a:xfrm>
        </p:grpSpPr>
        <p:sp>
          <p:nvSpPr>
            <p:cNvPr id="32" name="Google Shape;8580;p75">
              <a:extLst>
                <a:ext uri="{FF2B5EF4-FFF2-40B4-BE49-F238E27FC236}">
                  <a16:creationId xmlns:a16="http://schemas.microsoft.com/office/drawing/2014/main" id="{68A84C83-E9F0-C1F0-942D-40B6DD2F887B}"/>
                </a:ext>
              </a:extLst>
            </p:cNvPr>
            <p:cNvSpPr/>
            <p:nvPr/>
          </p:nvSpPr>
          <p:spPr>
            <a:xfrm>
              <a:off x="1167933" y="1357713"/>
              <a:ext cx="2307002" cy="607682"/>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53FFE9"/>
                  </a:solidFill>
                </a:rPr>
                <a:t>Essential Services</a:t>
              </a:r>
              <a:endParaRPr b="1">
                <a:solidFill>
                  <a:srgbClr val="53FFE9"/>
                </a:solidFill>
              </a:endParaRPr>
            </a:p>
          </p:txBody>
        </p:sp>
        <p:sp>
          <p:nvSpPr>
            <p:cNvPr id="27" name="Google Shape;8586;p75">
              <a:extLst>
                <a:ext uri="{FF2B5EF4-FFF2-40B4-BE49-F238E27FC236}">
                  <a16:creationId xmlns:a16="http://schemas.microsoft.com/office/drawing/2014/main" id="{11D55431-3C51-4646-4A11-6FE0189FE8A9}"/>
                </a:ext>
              </a:extLst>
            </p:cNvPr>
            <p:cNvSpPr/>
            <p:nvPr/>
          </p:nvSpPr>
          <p:spPr>
            <a:xfrm>
              <a:off x="1167933" y="2148402"/>
              <a:ext cx="2307002" cy="607682"/>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lvl="0" algn="ctr"/>
              <a:r>
                <a:rPr lang="en-US" b="1">
                  <a:solidFill>
                    <a:srgbClr val="53FFE9"/>
                  </a:solidFill>
                </a:rPr>
                <a:t>Dependencies</a:t>
              </a:r>
            </a:p>
          </p:txBody>
        </p:sp>
        <p:sp>
          <p:nvSpPr>
            <p:cNvPr id="22" name="Google Shape;8592;p75">
              <a:extLst>
                <a:ext uri="{FF2B5EF4-FFF2-40B4-BE49-F238E27FC236}">
                  <a16:creationId xmlns:a16="http://schemas.microsoft.com/office/drawing/2014/main" id="{8401E8E6-9330-0FAF-DBDF-41F883C6D296}"/>
                </a:ext>
              </a:extLst>
            </p:cNvPr>
            <p:cNvSpPr/>
            <p:nvPr/>
          </p:nvSpPr>
          <p:spPr>
            <a:xfrm>
              <a:off x="1167932" y="2939091"/>
              <a:ext cx="2307002" cy="607682"/>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lvl="0" algn="ctr"/>
              <a:r>
                <a:rPr lang="en-US" b="1">
                  <a:solidFill>
                    <a:srgbClr val="53FFE9"/>
                  </a:solidFill>
                </a:rPr>
                <a:t>Continuity Strategies</a:t>
              </a:r>
            </a:p>
          </p:txBody>
        </p:sp>
        <p:sp>
          <p:nvSpPr>
            <p:cNvPr id="17" name="Google Shape;8598;p75">
              <a:extLst>
                <a:ext uri="{FF2B5EF4-FFF2-40B4-BE49-F238E27FC236}">
                  <a16:creationId xmlns:a16="http://schemas.microsoft.com/office/drawing/2014/main" id="{ED4E6382-7FBD-F8A3-FD8C-FA6D13F14D0E}"/>
                </a:ext>
              </a:extLst>
            </p:cNvPr>
            <p:cNvSpPr/>
            <p:nvPr/>
          </p:nvSpPr>
          <p:spPr>
            <a:xfrm>
              <a:off x="1167865" y="3729714"/>
              <a:ext cx="2307740" cy="607844"/>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53FFE9"/>
                  </a:solidFill>
                </a:rPr>
                <a:t>Emergency Roles</a:t>
              </a:r>
              <a:endParaRPr b="1">
                <a:solidFill>
                  <a:srgbClr val="53FFE9"/>
                </a:solidFill>
              </a:endParaRPr>
            </a:p>
          </p:txBody>
        </p:sp>
        <p:sp>
          <p:nvSpPr>
            <p:cNvPr id="12" name="Google Shape;8604;p75">
              <a:extLst>
                <a:ext uri="{FF2B5EF4-FFF2-40B4-BE49-F238E27FC236}">
                  <a16:creationId xmlns:a16="http://schemas.microsoft.com/office/drawing/2014/main" id="{1AE5F184-E786-7AA5-BD3C-61EFCCC8607C}"/>
                </a:ext>
              </a:extLst>
            </p:cNvPr>
            <p:cNvSpPr/>
            <p:nvPr/>
          </p:nvSpPr>
          <p:spPr>
            <a:xfrm>
              <a:off x="1167865" y="4520337"/>
              <a:ext cx="2307740" cy="607844"/>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53FFE9"/>
                  </a:solidFill>
                </a:rPr>
                <a:t>Team Members</a:t>
              </a:r>
              <a:endParaRPr b="1">
                <a:solidFill>
                  <a:srgbClr val="53FFE9"/>
                </a:solidFill>
              </a:endParaRPr>
            </a:p>
          </p:txBody>
        </p:sp>
        <p:sp>
          <p:nvSpPr>
            <p:cNvPr id="4" name="Google Shape;8593;p75">
              <a:extLst>
                <a:ext uri="{FF2B5EF4-FFF2-40B4-BE49-F238E27FC236}">
                  <a16:creationId xmlns:a16="http://schemas.microsoft.com/office/drawing/2014/main" id="{2A40DB78-87C0-63F2-18CB-202E7822B269}"/>
                </a:ext>
              </a:extLst>
            </p:cNvPr>
            <p:cNvSpPr/>
            <p:nvPr/>
          </p:nvSpPr>
          <p:spPr>
            <a:xfrm>
              <a:off x="3679707" y="1357712"/>
              <a:ext cx="7791007"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dirty="0"/>
                <a:t>operations, functions, or services that must be performed continuously or resumed quickly following a disruption </a:t>
              </a:r>
            </a:p>
          </p:txBody>
        </p:sp>
        <p:sp>
          <p:nvSpPr>
            <p:cNvPr id="6" name="Google Shape;8593;p75">
              <a:extLst>
                <a:ext uri="{FF2B5EF4-FFF2-40B4-BE49-F238E27FC236}">
                  <a16:creationId xmlns:a16="http://schemas.microsoft.com/office/drawing/2014/main" id="{53C3052B-3C7B-52B2-35FA-7A06741DB767}"/>
                </a:ext>
              </a:extLst>
            </p:cNvPr>
            <p:cNvSpPr/>
            <p:nvPr/>
          </p:nvSpPr>
          <p:spPr>
            <a:xfrm>
              <a:off x="3679708" y="2148401"/>
              <a:ext cx="7791006"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a:t>internal departments, external vendors, facilities, technology/software, specialized equipment, essential records, and utilities</a:t>
              </a:r>
            </a:p>
          </p:txBody>
        </p:sp>
        <p:sp>
          <p:nvSpPr>
            <p:cNvPr id="16" name="Google Shape;8593;p75">
              <a:extLst>
                <a:ext uri="{FF2B5EF4-FFF2-40B4-BE49-F238E27FC236}">
                  <a16:creationId xmlns:a16="http://schemas.microsoft.com/office/drawing/2014/main" id="{F43365A6-284A-5ECF-A547-E538F19DE92B}"/>
                </a:ext>
              </a:extLst>
            </p:cNvPr>
            <p:cNvSpPr/>
            <p:nvPr/>
          </p:nvSpPr>
          <p:spPr>
            <a:xfrm>
              <a:off x="3679709" y="2939090"/>
              <a:ext cx="7791005"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dirty="0"/>
                <a:t>downtime procedures, curtailment/relocation of services, service suspension</a:t>
              </a:r>
            </a:p>
          </p:txBody>
        </p:sp>
        <p:sp>
          <p:nvSpPr>
            <p:cNvPr id="21" name="Google Shape;8593;p75">
              <a:extLst>
                <a:ext uri="{FF2B5EF4-FFF2-40B4-BE49-F238E27FC236}">
                  <a16:creationId xmlns:a16="http://schemas.microsoft.com/office/drawing/2014/main" id="{B307F39A-DBFC-EEFA-FCBB-04B933211E90}"/>
                </a:ext>
              </a:extLst>
            </p:cNvPr>
            <p:cNvSpPr/>
            <p:nvPr/>
          </p:nvSpPr>
          <p:spPr>
            <a:xfrm>
              <a:off x="3679709" y="3729875"/>
              <a:ext cx="7791006"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a:t>orders of succession, delegations of authority</a:t>
              </a:r>
            </a:p>
          </p:txBody>
        </p:sp>
        <p:sp>
          <p:nvSpPr>
            <p:cNvPr id="26" name="Google Shape;8593;p75">
              <a:extLst>
                <a:ext uri="{FF2B5EF4-FFF2-40B4-BE49-F238E27FC236}">
                  <a16:creationId xmlns:a16="http://schemas.microsoft.com/office/drawing/2014/main" id="{4C76E288-B1F1-4D68-093C-9689432E5960}"/>
                </a:ext>
              </a:extLst>
            </p:cNvPr>
            <p:cNvSpPr/>
            <p:nvPr/>
          </p:nvSpPr>
          <p:spPr>
            <a:xfrm>
              <a:off x="3693343" y="4520337"/>
              <a:ext cx="7791006"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a:t>departmental notification groups for crisis communication</a:t>
              </a:r>
            </a:p>
          </p:txBody>
        </p:sp>
        <p:sp>
          <p:nvSpPr>
            <p:cNvPr id="36" name="Google Shape;8604;p75">
              <a:extLst>
                <a:ext uri="{FF2B5EF4-FFF2-40B4-BE49-F238E27FC236}">
                  <a16:creationId xmlns:a16="http://schemas.microsoft.com/office/drawing/2014/main" id="{DB3C05DC-2823-87BF-9C16-E159B6E89644}"/>
                </a:ext>
              </a:extLst>
            </p:cNvPr>
            <p:cNvSpPr/>
            <p:nvPr/>
          </p:nvSpPr>
          <p:spPr>
            <a:xfrm>
              <a:off x="1167865" y="5310960"/>
              <a:ext cx="2307740" cy="607844"/>
            </a:xfrm>
            <a:prstGeom prst="flowChartAlternateProcess">
              <a:avLst/>
            </a:prstGeom>
            <a:no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53FFE9"/>
                  </a:solidFill>
                </a:rPr>
                <a:t>Key Contacts</a:t>
              </a:r>
              <a:endParaRPr b="1">
                <a:solidFill>
                  <a:srgbClr val="53FFE9"/>
                </a:solidFill>
              </a:endParaRPr>
            </a:p>
          </p:txBody>
        </p:sp>
        <p:sp>
          <p:nvSpPr>
            <p:cNvPr id="37" name="Google Shape;8593;p75">
              <a:extLst>
                <a:ext uri="{FF2B5EF4-FFF2-40B4-BE49-F238E27FC236}">
                  <a16:creationId xmlns:a16="http://schemas.microsoft.com/office/drawing/2014/main" id="{DD9BC08C-050D-F300-D452-D795ADBED3CC}"/>
                </a:ext>
              </a:extLst>
            </p:cNvPr>
            <p:cNvSpPr/>
            <p:nvPr/>
          </p:nvSpPr>
          <p:spPr>
            <a:xfrm>
              <a:off x="3693343" y="5310799"/>
              <a:ext cx="7791006" cy="607682"/>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r>
                <a:rPr lang="en-US" i="1" dirty="0"/>
                <a:t>important phones numbers for departments or services, distribution lists, etc.</a:t>
              </a:r>
            </a:p>
          </p:txBody>
        </p:sp>
      </p:grpSp>
    </p:spTree>
    <p:extLst>
      <p:ext uri="{BB962C8B-B14F-4D97-AF65-F5344CB8AC3E}">
        <p14:creationId xmlns:p14="http://schemas.microsoft.com/office/powerpoint/2010/main" val="61594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33CF-3B71-BDA0-E209-2646E776775D}"/>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BDCE3C3E-3E8F-93DB-F19F-3F1738D15653}"/>
              </a:ext>
            </a:extLst>
          </p:cNvPr>
          <p:cNvGrpSpPr/>
          <p:nvPr/>
        </p:nvGrpSpPr>
        <p:grpSpPr>
          <a:xfrm>
            <a:off x="526075" y="1718994"/>
            <a:ext cx="8198867" cy="5010105"/>
            <a:chOff x="534429" y="1242848"/>
            <a:chExt cx="10348320" cy="5594005"/>
          </a:xfrm>
        </p:grpSpPr>
        <p:pic>
          <p:nvPicPr>
            <p:cNvPr id="33" name="Picture 32">
              <a:extLst>
                <a:ext uri="{FF2B5EF4-FFF2-40B4-BE49-F238E27FC236}">
                  <a16:creationId xmlns:a16="http://schemas.microsoft.com/office/drawing/2014/main" id="{6BAE88CA-1F7B-DBDA-B710-D31BB418ED45}"/>
                </a:ext>
              </a:extLst>
            </p:cNvPr>
            <p:cNvPicPr>
              <a:picLocks noChangeAspect="1"/>
            </p:cNvPicPr>
            <p:nvPr/>
          </p:nvPicPr>
          <p:blipFill>
            <a:blip r:embed="R5cd80d27cfac4179"/>
            <a:stretch>
              <a:fillRect/>
            </a:stretch>
          </p:blipFill>
          <p:spPr>
            <a:xfrm>
              <a:off x="534429" y="1242848"/>
              <a:ext cx="7017488" cy="3837689"/>
            </a:xfrm>
            <a:prstGeom prst="rect">
              <a:avLst/>
            </a:prstGeom>
            <a:ln w="57150">
              <a:solidFill>
                <a:schemeClr val="tx1">
                  <a:lumMod val="50000"/>
                </a:schemeClr>
              </a:solidFill>
            </a:ln>
            <a:scene3d>
              <a:camera prst="perspectiveRight"/>
              <a:lightRig rig="threePt" dir="t"/>
            </a:scene3d>
          </p:spPr>
        </p:pic>
        <p:pic>
          <p:nvPicPr>
            <p:cNvPr id="34" name="Picture 33">
              <a:extLst>
                <a:ext uri="{FF2B5EF4-FFF2-40B4-BE49-F238E27FC236}">
                  <a16:creationId xmlns:a16="http://schemas.microsoft.com/office/drawing/2014/main" id="{7B0E47B6-F28F-5232-B6D3-69FB4433E280}"/>
                </a:ext>
              </a:extLst>
            </p:cNvPr>
            <p:cNvPicPr>
              <a:picLocks noChangeAspect="1"/>
            </p:cNvPicPr>
            <p:nvPr/>
          </p:nvPicPr>
          <p:blipFill>
            <a:blip r:embed="R86a524ed4d6f4098"/>
            <a:stretch>
              <a:fillRect/>
            </a:stretch>
          </p:blipFill>
          <p:spPr>
            <a:xfrm>
              <a:off x="3182147" y="2223936"/>
              <a:ext cx="2420211" cy="3590920"/>
            </a:xfrm>
            <a:prstGeom prst="rect">
              <a:avLst/>
            </a:prstGeom>
            <a:effectLst>
              <a:outerShdw blurRad="50800" dist="38100" dir="5400000" algn="t" rotWithShape="0">
                <a:prstClr val="black">
                  <a:alpha val="40000"/>
                </a:prstClr>
              </a:outerShdw>
            </a:effectLst>
            <a:scene3d>
              <a:camera prst="perspectiveRight"/>
              <a:lightRig rig="threePt" dir="t"/>
            </a:scene3d>
          </p:spPr>
        </p:pic>
        <p:pic>
          <p:nvPicPr>
            <p:cNvPr id="35" name="Picture 34">
              <a:extLst>
                <a:ext uri="{FF2B5EF4-FFF2-40B4-BE49-F238E27FC236}">
                  <a16:creationId xmlns:a16="http://schemas.microsoft.com/office/drawing/2014/main" id="{EE8F23A7-652A-82CB-A7FA-18E6CCDE5511}"/>
                </a:ext>
              </a:extLst>
            </p:cNvPr>
            <p:cNvPicPr>
              <a:picLocks noChangeAspect="1"/>
            </p:cNvPicPr>
            <p:nvPr/>
          </p:nvPicPr>
          <p:blipFill>
            <a:blip r:embed="R3c291ebfb9bc44f6" cstate="print">
              <a:extLst>
                <a:ext uri="{28A0092B-C50C-407E-A947-70E740481C1C}">
                  <a14:useLocalDpi xmlns:a14="http://schemas.microsoft.com/office/drawing/2010/main" val="0"/>
                </a:ext>
              </a:extLst>
            </a:blip>
            <a:stretch>
              <a:fillRect/>
            </a:stretch>
          </p:blipFill>
          <p:spPr>
            <a:xfrm>
              <a:off x="2820574" y="2264845"/>
              <a:ext cx="8062175" cy="4572008"/>
            </a:xfrm>
            <a:prstGeom prst="rect">
              <a:avLst/>
            </a:prstGeom>
            <a:effectLst>
              <a:outerShdw blurRad="50800" dist="38100" dir="8100000" algn="tr" rotWithShape="0">
                <a:prstClr val="black">
                  <a:alpha val="40000"/>
                </a:prstClr>
              </a:outerShdw>
            </a:effectLst>
          </p:spPr>
        </p:pic>
      </p:grpSp>
      <p:sp>
        <p:nvSpPr>
          <p:cNvPr id="3" name="Title 2">
            <a:extLst>
              <a:ext uri="{FF2B5EF4-FFF2-40B4-BE49-F238E27FC236}">
                <a16:creationId xmlns:a16="http://schemas.microsoft.com/office/drawing/2014/main" id="{25327424-2414-5A76-167D-13F7BBC33F3A}"/>
              </a:ext>
            </a:extLst>
          </p:cNvPr>
          <p:cNvSpPr>
            <a:spLocks noGrp="1"/>
          </p:cNvSpPr>
          <p:nvPr>
            <p:ph type="title"/>
          </p:nvPr>
        </p:nvSpPr>
        <p:spPr>
          <a:xfrm>
            <a:off x="0" y="438912"/>
            <a:ext cx="12191999" cy="512064"/>
          </a:xfrm>
        </p:spPr>
        <p:txBody>
          <a:bodyPr/>
          <a:lstStyle/>
          <a:p>
            <a:pPr algn="ctr"/>
            <a:r>
              <a:rPr lang="en-US" b="1" dirty="0"/>
              <a:t>Staff Notification App for Crisis Communications</a:t>
            </a:r>
          </a:p>
        </p:txBody>
      </p:sp>
      <p:sp>
        <p:nvSpPr>
          <p:cNvPr id="4" name="Slide Number Placeholder 2">
            <a:extLst>
              <a:ext uri="{FF2B5EF4-FFF2-40B4-BE49-F238E27FC236}">
                <a16:creationId xmlns:a16="http://schemas.microsoft.com/office/drawing/2014/main" id="{66E8A0D7-451F-06F8-4E29-34BDCFE18E51}"/>
              </a:ext>
            </a:extLst>
          </p:cNvPr>
          <p:cNvSpPr>
            <a:spLocks noGrp="1"/>
          </p:cNvSpPr>
          <p:nvPr>
            <p:ph type="sldNum" sz="quarter" idx="4"/>
          </p:nvPr>
        </p:nvSpPr>
        <p:spPr>
          <a:xfrm>
            <a:off x="11101812" y="6019089"/>
            <a:ext cx="382129" cy="184665"/>
          </a:xfrm>
        </p:spPr>
        <p:txBody>
          <a:bodyPr/>
          <a:lstStyle/>
          <a:p>
            <a:fld id="{2441C0E6-2A71-4EB3-9E92-A3D15D26B6CA}" type="slidenum">
              <a:rPr lang="en-US"/>
              <a:pPr/>
              <a:t>13</a:t>
            </a:fld>
            <a:endParaRPr lang="en-US"/>
          </a:p>
        </p:txBody>
      </p:sp>
      <p:grpSp>
        <p:nvGrpSpPr>
          <p:cNvPr id="9" name="Group 8">
            <a:extLst>
              <a:ext uri="{FF2B5EF4-FFF2-40B4-BE49-F238E27FC236}">
                <a16:creationId xmlns:a16="http://schemas.microsoft.com/office/drawing/2014/main" id="{459C95A8-DAC8-8514-D134-356E85E1FA7D}"/>
              </a:ext>
            </a:extLst>
          </p:cNvPr>
          <p:cNvGrpSpPr/>
          <p:nvPr/>
        </p:nvGrpSpPr>
        <p:grpSpPr>
          <a:xfrm>
            <a:off x="6929386" y="2102084"/>
            <a:ext cx="4712006" cy="2839989"/>
            <a:chOff x="6862678" y="1718994"/>
            <a:chExt cx="4712006" cy="2839989"/>
          </a:xfrm>
        </p:grpSpPr>
        <p:sp>
          <p:nvSpPr>
            <p:cNvPr id="6" name="Google Shape;8580;p75">
              <a:extLst>
                <a:ext uri="{FF2B5EF4-FFF2-40B4-BE49-F238E27FC236}">
                  <a16:creationId xmlns:a16="http://schemas.microsoft.com/office/drawing/2014/main" id="{04A57056-BFAC-0E96-A3A2-2A7E4B095097}"/>
                </a:ext>
              </a:extLst>
            </p:cNvPr>
            <p:cNvSpPr/>
            <p:nvPr/>
          </p:nvSpPr>
          <p:spPr>
            <a:xfrm>
              <a:off x="6862678" y="1718994"/>
              <a:ext cx="4712006" cy="729163"/>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t>Send emails, phone calls, and text messages</a:t>
              </a:r>
              <a:endParaRPr sz="1600" b="1" dirty="0"/>
            </a:p>
          </p:txBody>
        </p:sp>
        <p:sp>
          <p:nvSpPr>
            <p:cNvPr id="7" name="Google Shape;8580;p75">
              <a:extLst>
                <a:ext uri="{FF2B5EF4-FFF2-40B4-BE49-F238E27FC236}">
                  <a16:creationId xmlns:a16="http://schemas.microsoft.com/office/drawing/2014/main" id="{27883C8C-EFF8-812E-4C10-D305076F3095}"/>
                </a:ext>
              </a:extLst>
            </p:cNvPr>
            <p:cNvSpPr/>
            <p:nvPr/>
          </p:nvSpPr>
          <p:spPr>
            <a:xfrm>
              <a:off x="6862678" y="2774407"/>
              <a:ext cx="4712006" cy="729163"/>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t>Easily activate team conference calls</a:t>
              </a:r>
              <a:endParaRPr sz="1600" b="1" dirty="0"/>
            </a:p>
          </p:txBody>
        </p:sp>
        <p:sp>
          <p:nvSpPr>
            <p:cNvPr id="8" name="Google Shape;8580;p75">
              <a:extLst>
                <a:ext uri="{FF2B5EF4-FFF2-40B4-BE49-F238E27FC236}">
                  <a16:creationId xmlns:a16="http://schemas.microsoft.com/office/drawing/2014/main" id="{C5245D4B-31EC-36DC-3320-5CC64168B3D6}"/>
                </a:ext>
              </a:extLst>
            </p:cNvPr>
            <p:cNvSpPr/>
            <p:nvPr/>
          </p:nvSpPr>
          <p:spPr>
            <a:xfrm>
              <a:off x="6862678" y="3829820"/>
              <a:ext cx="4712006" cy="729163"/>
            </a:xfrm>
            <a:prstGeom prst="flowChartAlternateProcess">
              <a:avLst/>
            </a:prstGeom>
            <a:solidFill>
              <a:schemeClr val="bg1"/>
            </a:solidFill>
            <a:ln w="952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t>Request a response functionality</a:t>
              </a:r>
              <a:endParaRPr sz="1600" b="1" dirty="0"/>
            </a:p>
          </p:txBody>
        </p:sp>
      </p:grpSp>
    </p:spTree>
    <p:extLst>
      <p:ext uri="{BB962C8B-B14F-4D97-AF65-F5344CB8AC3E}">
        <p14:creationId xmlns:p14="http://schemas.microsoft.com/office/powerpoint/2010/main" val="3619177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2E92-0121-2E58-66D4-FB13FD18C7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3E483C-E391-E004-AC27-07C7C32D01EB}"/>
              </a:ext>
            </a:extLst>
          </p:cNvPr>
          <p:cNvSpPr>
            <a:spLocks noGrp="1"/>
          </p:cNvSpPr>
          <p:nvPr>
            <p:ph type="title"/>
          </p:nvPr>
        </p:nvSpPr>
        <p:spPr>
          <a:xfrm>
            <a:off x="0" y="438912"/>
            <a:ext cx="12191999" cy="512064"/>
          </a:xfrm>
        </p:spPr>
        <p:txBody>
          <a:bodyPr/>
          <a:lstStyle/>
          <a:p>
            <a:pPr algn="ctr"/>
            <a:r>
              <a:rPr lang="en-US" b="1" dirty="0"/>
              <a:t>Real-Time Situational Awareness</a:t>
            </a:r>
          </a:p>
        </p:txBody>
      </p:sp>
      <p:sp>
        <p:nvSpPr>
          <p:cNvPr id="4" name="Slide Number Placeholder 2">
            <a:extLst>
              <a:ext uri="{FF2B5EF4-FFF2-40B4-BE49-F238E27FC236}">
                <a16:creationId xmlns:a16="http://schemas.microsoft.com/office/drawing/2014/main" id="{26F2779A-8DD8-72D8-B504-EFC6DCCBA8B7}"/>
              </a:ext>
            </a:extLst>
          </p:cNvPr>
          <p:cNvSpPr>
            <a:spLocks noGrp="1"/>
          </p:cNvSpPr>
          <p:nvPr>
            <p:ph type="sldNum" sz="quarter" idx="4"/>
          </p:nvPr>
        </p:nvSpPr>
        <p:spPr>
          <a:xfrm>
            <a:off x="11101812" y="6019089"/>
            <a:ext cx="382129" cy="184665"/>
          </a:xfrm>
        </p:spPr>
        <p:txBody>
          <a:bodyPr/>
          <a:lstStyle/>
          <a:p>
            <a:fld id="{2441C0E6-2A71-4EB3-9E92-A3D15D26B6CA}" type="slidenum">
              <a:rPr lang="en-US"/>
              <a:pPr/>
              <a:t>14</a:t>
            </a:fld>
            <a:endParaRPr lang="en-US"/>
          </a:p>
        </p:txBody>
      </p:sp>
      <p:grpSp>
        <p:nvGrpSpPr>
          <p:cNvPr id="5" name="Group 4">
            <a:extLst>
              <a:ext uri="{FF2B5EF4-FFF2-40B4-BE49-F238E27FC236}">
                <a16:creationId xmlns:a16="http://schemas.microsoft.com/office/drawing/2014/main" id="{81473677-F669-FA07-4B08-994FF944D3D5}"/>
              </a:ext>
            </a:extLst>
          </p:cNvPr>
          <p:cNvGrpSpPr/>
          <p:nvPr/>
        </p:nvGrpSpPr>
        <p:grpSpPr>
          <a:xfrm>
            <a:off x="1660428" y="1331088"/>
            <a:ext cx="8871144" cy="5526912"/>
            <a:chOff x="2239473" y="330718"/>
            <a:chExt cx="9661843" cy="5890308"/>
          </a:xfrm>
        </p:grpSpPr>
        <p:pic>
          <p:nvPicPr>
            <p:cNvPr id="7" name="Picture 6">
              <a:extLst>
                <a:ext uri="{FF2B5EF4-FFF2-40B4-BE49-F238E27FC236}">
                  <a16:creationId xmlns:a16="http://schemas.microsoft.com/office/drawing/2014/main" id="{E650AFD8-059A-9B5E-9E69-271F60DCF6B2}"/>
                </a:ext>
              </a:extLst>
            </p:cNvPr>
            <p:cNvPicPr>
              <a:picLocks noChangeAspect="1"/>
            </p:cNvPicPr>
            <p:nvPr/>
          </p:nvPicPr>
          <p:blipFill>
            <a:blip r:embed="Re547f7913c004983"/>
            <a:stretch>
              <a:fillRect/>
            </a:stretch>
          </p:blipFill>
          <p:spPr>
            <a:xfrm>
              <a:off x="3110965" y="533917"/>
              <a:ext cx="7874383" cy="4883779"/>
            </a:xfrm>
            <a:prstGeom prst="rect">
              <a:avLst/>
            </a:prstGeom>
          </p:spPr>
        </p:pic>
        <p:sp>
          <p:nvSpPr>
            <p:cNvPr id="8" name="Freeform 4">
              <a:extLst>
                <a:ext uri="{FF2B5EF4-FFF2-40B4-BE49-F238E27FC236}">
                  <a16:creationId xmlns:a16="http://schemas.microsoft.com/office/drawing/2014/main" id="{B8892787-9110-64D8-D073-438725AB5B95}"/>
                </a:ext>
              </a:extLst>
            </p:cNvPr>
            <p:cNvSpPr/>
            <p:nvPr/>
          </p:nvSpPr>
          <p:spPr>
            <a:xfrm>
              <a:off x="2239473" y="330718"/>
              <a:ext cx="9661843" cy="5890308"/>
            </a:xfrm>
            <a:custGeom>
              <a:avLst/>
              <a:gdLst/>
              <a:ahLst/>
              <a:cxnLst/>
              <a:rect l="l" t="t" r="r" b="b"/>
              <a:pathLst>
                <a:path w="11916288" h="7288796">
                  <a:moveTo>
                    <a:pt x="0" y="0"/>
                  </a:moveTo>
                  <a:lnTo>
                    <a:pt x="11916288" y="0"/>
                  </a:lnTo>
                  <a:lnTo>
                    <a:pt x="11916288" y="7288796"/>
                  </a:lnTo>
                  <a:lnTo>
                    <a:pt x="0" y="7288796"/>
                  </a:lnTo>
                  <a:lnTo>
                    <a:pt x="0" y="0"/>
                  </a:lnTo>
                  <a:close/>
                </a:path>
              </a:pathLst>
            </a:custGeom>
            <a:blipFill>
              <a:blip r:embed="R9595fa50a54047ec"/>
              <a:stretch>
                <a:fillRect/>
              </a:stretch>
            </a:blipFill>
          </p:spPr>
          <p:txBody>
            <a:bodyPr/>
            <a:lstStyle/>
            <a:p>
              <a:endParaRPr lang="en-US" sz="1867"/>
            </a:p>
          </p:txBody>
        </p:sp>
      </p:grpSp>
    </p:spTree>
    <p:extLst>
      <p:ext uri="{BB962C8B-B14F-4D97-AF65-F5344CB8AC3E}">
        <p14:creationId xmlns:p14="http://schemas.microsoft.com/office/powerpoint/2010/main" val="2925731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77951-108E-DDE4-49ED-B1C319FBDF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F062D3-8382-5021-DF81-13685C61DF7E}"/>
              </a:ext>
            </a:extLst>
          </p:cNvPr>
          <p:cNvSpPr>
            <a:spLocks noGrp="1"/>
          </p:cNvSpPr>
          <p:nvPr>
            <p:ph type="title"/>
          </p:nvPr>
        </p:nvSpPr>
        <p:spPr>
          <a:xfrm>
            <a:off x="0" y="438912"/>
            <a:ext cx="12191999" cy="512064"/>
          </a:xfrm>
        </p:spPr>
        <p:txBody>
          <a:bodyPr/>
          <a:lstStyle/>
          <a:p>
            <a:pPr algn="ctr"/>
            <a:r>
              <a:rPr lang="en-US" b="1" dirty="0"/>
              <a:t>Resilience as a Service</a:t>
            </a:r>
          </a:p>
        </p:txBody>
      </p:sp>
      <p:sp>
        <p:nvSpPr>
          <p:cNvPr id="4" name="Slide Number Placeholder 2">
            <a:extLst>
              <a:ext uri="{FF2B5EF4-FFF2-40B4-BE49-F238E27FC236}">
                <a16:creationId xmlns:a16="http://schemas.microsoft.com/office/drawing/2014/main" id="{039BD422-FD51-21AA-72FF-8A1B70A1C4BC}"/>
              </a:ext>
            </a:extLst>
          </p:cNvPr>
          <p:cNvSpPr>
            <a:spLocks noGrp="1"/>
          </p:cNvSpPr>
          <p:nvPr>
            <p:ph type="sldNum" sz="quarter" idx="4"/>
          </p:nvPr>
        </p:nvSpPr>
        <p:spPr>
          <a:xfrm>
            <a:off x="11101812" y="6019089"/>
            <a:ext cx="382129" cy="184665"/>
          </a:xfrm>
        </p:spPr>
        <p:txBody>
          <a:bodyPr/>
          <a:lstStyle/>
          <a:p>
            <a:fld id="{2441C0E6-2A71-4EB3-9E92-A3D15D26B6CA}" type="slidenum">
              <a:rPr lang="en-US"/>
              <a:pPr/>
              <a:t>15</a:t>
            </a:fld>
            <a:endParaRPr lang="en-US"/>
          </a:p>
        </p:txBody>
      </p:sp>
      <p:grpSp>
        <p:nvGrpSpPr>
          <p:cNvPr id="17" name="Group 16">
            <a:extLst>
              <a:ext uri="{FF2B5EF4-FFF2-40B4-BE49-F238E27FC236}">
                <a16:creationId xmlns:a16="http://schemas.microsoft.com/office/drawing/2014/main" id="{925A57B8-6719-63E7-BB0A-0B7C8881F42F}"/>
              </a:ext>
            </a:extLst>
          </p:cNvPr>
          <p:cNvGrpSpPr/>
          <p:nvPr/>
        </p:nvGrpSpPr>
        <p:grpSpPr>
          <a:xfrm>
            <a:off x="1057484" y="1604168"/>
            <a:ext cx="10077030" cy="3992333"/>
            <a:chOff x="1467545" y="2026756"/>
            <a:chExt cx="8968300" cy="3332322"/>
          </a:xfrm>
        </p:grpSpPr>
        <p:sp>
          <p:nvSpPr>
            <p:cNvPr id="12" name="Google Shape;8604;p75">
              <a:extLst>
                <a:ext uri="{FF2B5EF4-FFF2-40B4-BE49-F238E27FC236}">
                  <a16:creationId xmlns:a16="http://schemas.microsoft.com/office/drawing/2014/main" id="{F8EDC8EA-ECCA-A291-495D-8F3FFBBE9F73}"/>
                </a:ext>
              </a:extLst>
            </p:cNvPr>
            <p:cNvSpPr/>
            <p:nvPr/>
          </p:nvSpPr>
          <p:spPr>
            <a:xfrm>
              <a:off x="1467545" y="2026756"/>
              <a:ext cx="4432444" cy="1620674"/>
            </a:xfrm>
            <a:prstGeom prst="flowChartAlternateProcess">
              <a:avLst/>
            </a:prstGeom>
            <a:solidFill>
              <a:schemeClr val="bg1"/>
            </a:solidFill>
            <a:ln w="2857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t>Facilitated Continuity </a:t>
              </a:r>
            </a:p>
            <a:p>
              <a:pPr marL="0" lvl="0" indent="0" algn="ctr" rtl="0">
                <a:spcBef>
                  <a:spcPts val="0"/>
                </a:spcBef>
                <a:spcAft>
                  <a:spcPts val="0"/>
                </a:spcAft>
                <a:buNone/>
              </a:pPr>
              <a:r>
                <a:rPr lang="en-US" sz="2400" b="1" dirty="0"/>
                <a:t>Planning</a:t>
              </a:r>
              <a:endParaRPr sz="2000" b="1" dirty="0"/>
            </a:p>
          </p:txBody>
        </p:sp>
        <p:sp>
          <p:nvSpPr>
            <p:cNvPr id="13" name="Google Shape;8605;p75">
              <a:extLst>
                <a:ext uri="{FF2B5EF4-FFF2-40B4-BE49-F238E27FC236}">
                  <a16:creationId xmlns:a16="http://schemas.microsoft.com/office/drawing/2014/main" id="{64673049-4721-C74F-B041-EE38B386DF25}"/>
                </a:ext>
              </a:extLst>
            </p:cNvPr>
            <p:cNvSpPr/>
            <p:nvPr/>
          </p:nvSpPr>
          <p:spPr>
            <a:xfrm>
              <a:off x="6003401" y="2026756"/>
              <a:ext cx="4432444" cy="1620674"/>
            </a:xfrm>
            <a:prstGeom prst="flowChartAlternateProcess">
              <a:avLst/>
            </a:prstGeom>
            <a:solidFill>
              <a:schemeClr val="bg1"/>
            </a:solidFill>
            <a:ln w="2857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400" b="1" dirty="0"/>
                <a:t>Departmental Resilience Initiatives</a:t>
              </a:r>
              <a:endParaRPr sz="2000" b="1" dirty="0"/>
            </a:p>
          </p:txBody>
        </p:sp>
        <p:sp>
          <p:nvSpPr>
            <p:cNvPr id="5" name="Google Shape;8604;p75">
              <a:extLst>
                <a:ext uri="{FF2B5EF4-FFF2-40B4-BE49-F238E27FC236}">
                  <a16:creationId xmlns:a16="http://schemas.microsoft.com/office/drawing/2014/main" id="{E8536DC7-BF1F-F760-C966-FE257898CB68}"/>
                </a:ext>
              </a:extLst>
            </p:cNvPr>
            <p:cNvSpPr/>
            <p:nvPr/>
          </p:nvSpPr>
          <p:spPr>
            <a:xfrm>
              <a:off x="1467545" y="3738404"/>
              <a:ext cx="4432444" cy="1620674"/>
            </a:xfrm>
            <a:prstGeom prst="flowChartAlternateProcess">
              <a:avLst/>
            </a:prstGeom>
            <a:solidFill>
              <a:schemeClr val="bg1"/>
            </a:solidFill>
            <a:ln w="2857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400" b="1" dirty="0">
                  <a:solidFill>
                    <a:schemeClr val="dk1"/>
                  </a:solidFill>
                  <a:latin typeface="+mn-lt"/>
                  <a:ea typeface="Inter"/>
                  <a:cs typeface="Inter"/>
                  <a:sym typeface="Inter"/>
                </a:rPr>
                <a:t>Functional and Tabletop Exercises</a:t>
              </a:r>
            </a:p>
          </p:txBody>
        </p:sp>
        <p:sp>
          <p:nvSpPr>
            <p:cNvPr id="7" name="Google Shape;8605;p75">
              <a:extLst>
                <a:ext uri="{FF2B5EF4-FFF2-40B4-BE49-F238E27FC236}">
                  <a16:creationId xmlns:a16="http://schemas.microsoft.com/office/drawing/2014/main" id="{1FC1FBF3-513A-AF7A-132B-193C3A9AA17F}"/>
                </a:ext>
              </a:extLst>
            </p:cNvPr>
            <p:cNvSpPr/>
            <p:nvPr/>
          </p:nvSpPr>
          <p:spPr>
            <a:xfrm>
              <a:off x="6003401" y="3738404"/>
              <a:ext cx="4432444" cy="1620674"/>
            </a:xfrm>
            <a:prstGeom prst="flowChartAlternateProcess">
              <a:avLst/>
            </a:prstGeom>
            <a:solidFill>
              <a:schemeClr val="bg1"/>
            </a:solidFill>
            <a:ln w="28575" cap="flat" cmpd="sng">
              <a:solidFill>
                <a:srgbClr val="54FFE9"/>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400" b="1" dirty="0"/>
                <a:t>Crisis Management </a:t>
              </a:r>
            </a:p>
            <a:p>
              <a:pPr lvl="0" algn="ctr"/>
              <a:r>
                <a:rPr lang="en-US" sz="2400" b="1" dirty="0"/>
                <a:t>Training</a:t>
              </a:r>
              <a:endParaRPr sz="2000" b="1" dirty="0"/>
            </a:p>
          </p:txBody>
        </p:sp>
        <p:sp>
          <p:nvSpPr>
            <p:cNvPr id="16" name="Google Shape;5233;p66">
              <a:extLst>
                <a:ext uri="{FF2B5EF4-FFF2-40B4-BE49-F238E27FC236}">
                  <a16:creationId xmlns:a16="http://schemas.microsoft.com/office/drawing/2014/main" id="{E9AC0E49-0FE6-E762-B19E-8881835AC5EE}"/>
                </a:ext>
              </a:extLst>
            </p:cNvPr>
            <p:cNvSpPr/>
            <p:nvPr/>
          </p:nvSpPr>
          <p:spPr>
            <a:xfrm>
              <a:off x="5605833" y="3323056"/>
              <a:ext cx="691724" cy="648747"/>
            </a:xfrm>
            <a:prstGeom prst="roundRect">
              <a:avLst>
                <a:gd name="adj" fmla="val 50000"/>
              </a:avLst>
            </a:prstGeom>
            <a:solidFill>
              <a:srgbClr val="116CAC"/>
            </a:solid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sz="3200" dirty="0">
                <a:solidFill>
                  <a:schemeClr val="bg1"/>
                </a:solidFill>
                <a:latin typeface="Inter"/>
                <a:ea typeface="Inter"/>
                <a:cs typeface="Inter"/>
                <a:sym typeface="Inter"/>
              </a:endParaRPr>
            </a:p>
          </p:txBody>
        </p:sp>
      </p:grpSp>
    </p:spTree>
    <p:extLst>
      <p:ext uri="{BB962C8B-B14F-4D97-AF65-F5344CB8AC3E}">
        <p14:creationId xmlns:p14="http://schemas.microsoft.com/office/powerpoint/2010/main" val="500511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642D-17FF-497D-FC3F-58207BB250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B7CF96A-054C-0D89-6D01-D19442E5F94C}"/>
              </a:ext>
            </a:extLst>
          </p:cNvPr>
          <p:cNvSpPr txBox="1">
            <a:spLocks/>
          </p:cNvSpPr>
          <p:nvPr/>
        </p:nvSpPr>
        <p:spPr>
          <a:xfrm>
            <a:off x="3285067" y="2148620"/>
            <a:ext cx="6676416" cy="2899425"/>
          </a:xfrm>
          <a:prstGeom prst="rect">
            <a:avLst/>
          </a:prstGeom>
        </p:spPr>
        <p:txBody>
          <a:bodyPr vert="horz" lIns="0" tIns="0" rIns="0" bIns="0" rtlCol="0" anchor="t" anchorCtr="0">
            <a:noAutofit/>
          </a:bodyPr>
          <a:lstStyle>
            <a:lvl1pPr algn="l" defTabSz="685800" rtl="0" eaLnBrk="1" latinLnBrk="0" hangingPunct="1">
              <a:lnSpc>
                <a:spcPct val="85000"/>
              </a:lnSpc>
              <a:spcBef>
                <a:spcPct val="0"/>
              </a:spcBef>
              <a:buNone/>
              <a:defRPr sz="4500" b="0" kern="1200">
                <a:solidFill>
                  <a:schemeClr val="bg2"/>
                </a:solidFill>
                <a:latin typeface="+mj-lt"/>
                <a:ea typeface="+mj-ea"/>
                <a:cs typeface="+mj-cs"/>
              </a:defRPr>
            </a:lvl1pPr>
          </a:lstStyle>
          <a:p>
            <a:endParaRPr lang="en-US" sz="6000"/>
          </a:p>
        </p:txBody>
      </p:sp>
      <p:graphicFrame>
        <p:nvGraphicFramePr>
          <p:cNvPr id="6" name="Table 5">
            <a:extLst>
              <a:ext uri="{FF2B5EF4-FFF2-40B4-BE49-F238E27FC236}">
                <a16:creationId xmlns:a16="http://schemas.microsoft.com/office/drawing/2014/main" id="{8F4364DB-1192-F140-4846-5DAFAC69F75E}"/>
              </a:ext>
            </a:extLst>
          </p:cNvPr>
          <p:cNvGraphicFramePr>
            <a:graphicFrameLocks noGrp="1"/>
          </p:cNvGraphicFramePr>
          <p:nvPr>
            <p:extLst>
              <p:ext uri="{D42A27DB-BD31-4B8C-83A1-F6EECF244321}">
                <p14:modId xmlns:p14="http://schemas.microsoft.com/office/powerpoint/2010/main" val="2828435154"/>
              </p:ext>
            </p:extLst>
          </p:nvPr>
        </p:nvGraphicFramePr>
        <p:xfrm>
          <a:off x="1363134" y="1859280"/>
          <a:ext cx="9465734" cy="3230880"/>
        </p:xfrm>
        <a:graphic>
          <a:graphicData uri="http://schemas.openxmlformats.org/drawingml/2006/table">
            <a:tbl>
              <a:tblPr firstRow="1" bandRow="1">
                <a:tableStyleId>{5C22544A-7EE6-4342-B048-85BDC9FD1C3A}</a:tableStyleId>
              </a:tblPr>
              <a:tblGrid>
                <a:gridCol w="2208671">
                  <a:extLst>
                    <a:ext uri="{9D8B030D-6E8A-4147-A177-3AD203B41FA5}">
                      <a16:colId xmlns:a16="http://schemas.microsoft.com/office/drawing/2014/main" val="4148404478"/>
                    </a:ext>
                  </a:extLst>
                </a:gridCol>
                <a:gridCol w="7257063">
                  <a:extLst>
                    <a:ext uri="{9D8B030D-6E8A-4147-A177-3AD203B41FA5}">
                      <a16:colId xmlns:a16="http://schemas.microsoft.com/office/drawing/2014/main" val="1365410865"/>
                    </a:ext>
                  </a:extLst>
                </a:gridCol>
              </a:tblGrid>
              <a:tr h="3230880">
                <a:tc>
                  <a:txBody>
                    <a:bodyPr/>
                    <a:lstStyle/>
                    <a:p>
                      <a:pPr algn="ctr"/>
                      <a:r>
                        <a:rPr lang="en-US" sz="10700" b="1">
                          <a:solidFill>
                            <a:srgbClr val="4DE5FF"/>
                          </a:solidFill>
                        </a:rPr>
                        <a:t>04</a:t>
                      </a:r>
                      <a:r>
                        <a:rPr lang="en-US" sz="10700"/>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0"/>
                        <a:t>Organizational Resilience</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64480"/>
                  </a:ext>
                </a:extLst>
              </a:tr>
            </a:tbl>
          </a:graphicData>
        </a:graphic>
      </p:graphicFrame>
    </p:spTree>
    <p:extLst>
      <p:ext uri="{BB962C8B-B14F-4D97-AF65-F5344CB8AC3E}">
        <p14:creationId xmlns:p14="http://schemas.microsoft.com/office/powerpoint/2010/main" val="3027635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0CF3-7B8E-7C56-21E1-5BEE0AEC18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19818F-0218-DA35-1797-5FEFBA89C0EE}"/>
              </a:ext>
            </a:extLst>
          </p:cNvPr>
          <p:cNvSpPr>
            <a:spLocks noGrp="1"/>
          </p:cNvSpPr>
          <p:nvPr>
            <p:ph type="title"/>
          </p:nvPr>
        </p:nvSpPr>
        <p:spPr>
          <a:xfrm>
            <a:off x="0" y="438912"/>
            <a:ext cx="12191999" cy="512064"/>
          </a:xfrm>
        </p:spPr>
        <p:txBody>
          <a:bodyPr/>
          <a:lstStyle/>
          <a:p>
            <a:pPr algn="ctr"/>
            <a:r>
              <a:rPr lang="en-US" b="1" dirty="0"/>
              <a:t>Immersive Simulations for Enterprise Leadership</a:t>
            </a:r>
            <a:r>
              <a:rPr lang="en-US" dirty="0"/>
              <a:t> </a:t>
            </a:r>
          </a:p>
        </p:txBody>
      </p:sp>
      <p:sp>
        <p:nvSpPr>
          <p:cNvPr id="4" name="Slide Number Placeholder 2">
            <a:extLst>
              <a:ext uri="{FF2B5EF4-FFF2-40B4-BE49-F238E27FC236}">
                <a16:creationId xmlns:a16="http://schemas.microsoft.com/office/drawing/2014/main" id="{D143853D-942B-788D-8429-446BFFB7D3A2}"/>
              </a:ext>
            </a:extLst>
          </p:cNvPr>
          <p:cNvSpPr>
            <a:spLocks noGrp="1"/>
          </p:cNvSpPr>
          <p:nvPr>
            <p:ph type="sldNum" sz="quarter" idx="4"/>
          </p:nvPr>
        </p:nvSpPr>
        <p:spPr>
          <a:xfrm>
            <a:off x="11101812" y="6019089"/>
            <a:ext cx="382129" cy="184665"/>
          </a:xfrm>
        </p:spPr>
        <p:txBody>
          <a:bodyPr/>
          <a:lstStyle/>
          <a:p>
            <a:fld id="{2441C0E6-2A71-4EB3-9E92-A3D15D26B6CA}" type="slidenum">
              <a:rPr lang="en-US">
                <a:latin typeface="+mn-lt"/>
              </a:rPr>
              <a:pPr/>
              <a:t>17</a:t>
            </a:fld>
            <a:endParaRPr lang="en-US" dirty="0">
              <a:latin typeface="+mn-lt"/>
            </a:endParaRPr>
          </a:p>
        </p:txBody>
      </p:sp>
      <p:grpSp>
        <p:nvGrpSpPr>
          <p:cNvPr id="73" name="Group 72">
            <a:extLst>
              <a:ext uri="{FF2B5EF4-FFF2-40B4-BE49-F238E27FC236}">
                <a16:creationId xmlns:a16="http://schemas.microsoft.com/office/drawing/2014/main" id="{E12CAE17-E071-895F-8C8D-2AFE5E21EC27}"/>
              </a:ext>
            </a:extLst>
          </p:cNvPr>
          <p:cNvGrpSpPr/>
          <p:nvPr/>
        </p:nvGrpSpPr>
        <p:grpSpPr>
          <a:xfrm>
            <a:off x="972551" y="1582416"/>
            <a:ext cx="10246896" cy="4211402"/>
            <a:chOff x="978902" y="1582417"/>
            <a:chExt cx="10246896" cy="4211402"/>
          </a:xfrm>
        </p:grpSpPr>
        <p:cxnSp>
          <p:nvCxnSpPr>
            <p:cNvPr id="44" name="Straight Connector 43">
              <a:extLst>
                <a:ext uri="{FF2B5EF4-FFF2-40B4-BE49-F238E27FC236}">
                  <a16:creationId xmlns:a16="http://schemas.microsoft.com/office/drawing/2014/main" id="{60DD0B9D-B191-772A-4433-239D4D65B483}"/>
                </a:ext>
              </a:extLst>
            </p:cNvPr>
            <p:cNvCxnSpPr>
              <a:cxnSpLocks/>
              <a:stCxn id="11" idx="2"/>
            </p:cNvCxnSpPr>
            <p:nvPr/>
          </p:nvCxnSpPr>
          <p:spPr>
            <a:xfrm flipH="1">
              <a:off x="2242510" y="4286751"/>
              <a:ext cx="1" cy="649315"/>
            </a:xfrm>
            <a:prstGeom prst="line">
              <a:avLst/>
            </a:prstGeom>
            <a:ln w="19050">
              <a:solidFill>
                <a:srgbClr val="54FFE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9515D4-2F32-42EE-106E-6886B9ABFCCD}"/>
                </a:ext>
              </a:extLst>
            </p:cNvPr>
            <p:cNvCxnSpPr>
              <a:cxnSpLocks/>
              <a:stCxn id="7" idx="2"/>
              <a:endCxn id="12" idx="0"/>
            </p:cNvCxnSpPr>
            <p:nvPr/>
          </p:nvCxnSpPr>
          <p:spPr>
            <a:xfrm>
              <a:off x="6095998" y="2731626"/>
              <a:ext cx="1" cy="697373"/>
            </a:xfrm>
            <a:prstGeom prst="line">
              <a:avLst/>
            </a:prstGeom>
            <a:ln w="19050">
              <a:solidFill>
                <a:srgbClr val="54FFE9"/>
              </a:solidFill>
            </a:ln>
          </p:spPr>
          <p:style>
            <a:lnRef idx="1">
              <a:schemeClr val="accent1"/>
            </a:lnRef>
            <a:fillRef idx="0">
              <a:schemeClr val="accent1"/>
            </a:fillRef>
            <a:effectRef idx="0">
              <a:schemeClr val="accent1"/>
            </a:effectRef>
            <a:fontRef idx="minor">
              <a:schemeClr val="tx1"/>
            </a:fontRef>
          </p:style>
        </p:cxnSp>
        <p:sp>
          <p:nvSpPr>
            <p:cNvPr id="7" name="Google Shape;1496;p55">
              <a:extLst>
                <a:ext uri="{FF2B5EF4-FFF2-40B4-BE49-F238E27FC236}">
                  <a16:creationId xmlns:a16="http://schemas.microsoft.com/office/drawing/2014/main" id="{022E6918-8357-EEED-CA9A-3199E31A3EDA}"/>
                </a:ext>
              </a:extLst>
            </p:cNvPr>
            <p:cNvSpPr/>
            <p:nvPr/>
          </p:nvSpPr>
          <p:spPr>
            <a:xfrm>
              <a:off x="2242510" y="1582417"/>
              <a:ext cx="7706976" cy="1149209"/>
            </a:xfrm>
            <a:prstGeom prst="roundRect">
              <a:avLst>
                <a:gd name="adj" fmla="val 50000"/>
              </a:avLst>
            </a:prstGeom>
            <a:solidFill>
              <a:schemeClr val="lt1"/>
            </a:solid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tx1"/>
                  </a:solidFill>
                  <a:latin typeface="+mn-lt"/>
                  <a:ea typeface="Inter"/>
                  <a:cs typeface="Inter"/>
                  <a:sym typeface="Inter"/>
                </a:rPr>
                <a:t>Tabletop exercises catered to executive leadership and designed to stress-test enterprise continuity strategies</a:t>
              </a:r>
              <a:endParaRPr dirty="0">
                <a:latin typeface="+mn-lt"/>
                <a:ea typeface="Inter"/>
                <a:cs typeface="Inter"/>
                <a:sym typeface="Inter"/>
              </a:endParaRPr>
            </a:p>
          </p:txBody>
        </p:sp>
        <p:sp>
          <p:nvSpPr>
            <p:cNvPr id="11" name="Google Shape;1500;p55">
              <a:extLst>
                <a:ext uri="{FF2B5EF4-FFF2-40B4-BE49-F238E27FC236}">
                  <a16:creationId xmlns:a16="http://schemas.microsoft.com/office/drawing/2014/main" id="{43B6956F-C739-D6EE-D13C-0522E9C45D17}"/>
                </a:ext>
              </a:extLst>
            </p:cNvPr>
            <p:cNvSpPr/>
            <p:nvPr/>
          </p:nvSpPr>
          <p:spPr>
            <a:xfrm>
              <a:off x="978903" y="3428998"/>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Widespread IT Disruption</a:t>
              </a:r>
              <a:endParaRPr sz="1800" b="1" dirty="0">
                <a:solidFill>
                  <a:schemeClr val="bg1"/>
                </a:solidFill>
                <a:latin typeface="+mn-lt"/>
                <a:ea typeface="Inter"/>
                <a:cs typeface="Inter"/>
                <a:sym typeface="Inter"/>
              </a:endParaRPr>
            </a:p>
          </p:txBody>
        </p:sp>
        <p:sp>
          <p:nvSpPr>
            <p:cNvPr id="12" name="Google Shape;1501;p55">
              <a:extLst>
                <a:ext uri="{FF2B5EF4-FFF2-40B4-BE49-F238E27FC236}">
                  <a16:creationId xmlns:a16="http://schemas.microsoft.com/office/drawing/2014/main" id="{9FF6DC35-8EE5-21D8-3868-13F9F5199BA5}"/>
                </a:ext>
              </a:extLst>
            </p:cNvPr>
            <p:cNvSpPr/>
            <p:nvPr/>
          </p:nvSpPr>
          <p:spPr>
            <a:xfrm>
              <a:off x="4832391" y="3428999"/>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Prolonged Power Outage</a:t>
              </a:r>
              <a:endParaRPr sz="1800" b="1" dirty="0">
                <a:solidFill>
                  <a:schemeClr val="bg1"/>
                </a:solidFill>
                <a:latin typeface="+mn-lt"/>
                <a:ea typeface="Inter"/>
                <a:cs typeface="Inter"/>
                <a:sym typeface="Inter"/>
              </a:endParaRPr>
            </a:p>
          </p:txBody>
        </p:sp>
        <p:sp>
          <p:nvSpPr>
            <p:cNvPr id="13" name="Google Shape;1502;p55">
              <a:extLst>
                <a:ext uri="{FF2B5EF4-FFF2-40B4-BE49-F238E27FC236}">
                  <a16:creationId xmlns:a16="http://schemas.microsoft.com/office/drawing/2014/main" id="{7404CFCD-27CC-538D-23EE-61A361A6E8B7}"/>
                </a:ext>
              </a:extLst>
            </p:cNvPr>
            <p:cNvSpPr/>
            <p:nvPr/>
          </p:nvSpPr>
          <p:spPr>
            <a:xfrm>
              <a:off x="8685878" y="3428998"/>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Supply Chain Disruption</a:t>
              </a:r>
              <a:endParaRPr sz="1800" b="1" dirty="0">
                <a:solidFill>
                  <a:schemeClr val="bg1"/>
                </a:solidFill>
                <a:latin typeface="+mn-lt"/>
                <a:ea typeface="Inter"/>
                <a:cs typeface="Inter"/>
                <a:sym typeface="Inter"/>
              </a:endParaRPr>
            </a:p>
          </p:txBody>
        </p:sp>
        <p:cxnSp>
          <p:nvCxnSpPr>
            <p:cNvPr id="14" name="Google Shape;1503;p55">
              <a:extLst>
                <a:ext uri="{FF2B5EF4-FFF2-40B4-BE49-F238E27FC236}">
                  <a16:creationId xmlns:a16="http://schemas.microsoft.com/office/drawing/2014/main" id="{A3ADFE30-5762-FD85-C13B-35712CA6516E}"/>
                </a:ext>
              </a:extLst>
            </p:cNvPr>
            <p:cNvCxnSpPr>
              <a:cxnSpLocks/>
              <a:stCxn id="11" idx="0"/>
              <a:endCxn id="7" idx="2"/>
            </p:cNvCxnSpPr>
            <p:nvPr/>
          </p:nvCxnSpPr>
          <p:spPr>
            <a:xfrm rot="5400000" flipH="1" flipV="1">
              <a:off x="3820568" y="1153569"/>
              <a:ext cx="697372" cy="3853487"/>
            </a:xfrm>
            <a:prstGeom prst="curvedConnector3">
              <a:avLst>
                <a:gd name="adj1" fmla="val 50000"/>
              </a:avLst>
            </a:prstGeom>
            <a:noFill/>
            <a:ln w="19050" cap="flat" cmpd="sng">
              <a:solidFill>
                <a:srgbClr val="54FFE9"/>
              </a:solidFill>
              <a:prstDash val="solid"/>
              <a:round/>
              <a:headEnd type="none" w="med" len="med"/>
              <a:tailEnd type="none" w="med" len="med"/>
            </a:ln>
          </p:spPr>
        </p:cxnSp>
        <p:cxnSp>
          <p:nvCxnSpPr>
            <p:cNvPr id="16" name="Google Shape;1505;p55">
              <a:extLst>
                <a:ext uri="{FF2B5EF4-FFF2-40B4-BE49-F238E27FC236}">
                  <a16:creationId xmlns:a16="http://schemas.microsoft.com/office/drawing/2014/main" id="{6A5793D3-2C22-740B-B008-EAC0224024F2}"/>
                </a:ext>
              </a:extLst>
            </p:cNvPr>
            <p:cNvCxnSpPr>
              <a:cxnSpLocks/>
              <a:stCxn id="13" idx="0"/>
              <a:endCxn id="7" idx="2"/>
            </p:cNvCxnSpPr>
            <p:nvPr/>
          </p:nvCxnSpPr>
          <p:spPr>
            <a:xfrm rot="16200000" flipV="1">
              <a:off x="7674056" y="1153568"/>
              <a:ext cx="697372" cy="3853488"/>
            </a:xfrm>
            <a:prstGeom prst="curvedConnector3">
              <a:avLst>
                <a:gd name="adj1" fmla="val 50000"/>
              </a:avLst>
            </a:prstGeom>
            <a:noFill/>
            <a:ln w="19050" cap="flat" cmpd="sng">
              <a:solidFill>
                <a:srgbClr val="54FFE9"/>
              </a:solidFill>
              <a:prstDash val="solid"/>
              <a:round/>
              <a:headEnd type="none" w="med" len="med"/>
              <a:tailEnd type="none" w="med" len="med"/>
            </a:ln>
          </p:spPr>
        </p:cxnSp>
        <p:sp>
          <p:nvSpPr>
            <p:cNvPr id="37" name="Google Shape;1500;p55">
              <a:extLst>
                <a:ext uri="{FF2B5EF4-FFF2-40B4-BE49-F238E27FC236}">
                  <a16:creationId xmlns:a16="http://schemas.microsoft.com/office/drawing/2014/main" id="{D33C8E1A-6ACD-C031-F801-1EE56B11CC7F}"/>
                </a:ext>
              </a:extLst>
            </p:cNvPr>
            <p:cNvSpPr/>
            <p:nvPr/>
          </p:nvSpPr>
          <p:spPr>
            <a:xfrm>
              <a:off x="978902" y="4936062"/>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Union Strike Planning</a:t>
              </a:r>
              <a:endParaRPr sz="1800" b="1" dirty="0">
                <a:solidFill>
                  <a:schemeClr val="bg1"/>
                </a:solidFill>
                <a:latin typeface="+mn-lt"/>
                <a:ea typeface="Inter"/>
                <a:cs typeface="Inter"/>
                <a:sym typeface="Inter"/>
              </a:endParaRPr>
            </a:p>
          </p:txBody>
        </p:sp>
        <p:sp>
          <p:nvSpPr>
            <p:cNvPr id="39" name="Google Shape;1500;p55">
              <a:extLst>
                <a:ext uri="{FF2B5EF4-FFF2-40B4-BE49-F238E27FC236}">
                  <a16:creationId xmlns:a16="http://schemas.microsoft.com/office/drawing/2014/main" id="{290413C3-DFC7-AA91-A452-3EF38F97E307}"/>
                </a:ext>
              </a:extLst>
            </p:cNvPr>
            <p:cNvSpPr/>
            <p:nvPr/>
          </p:nvSpPr>
          <p:spPr>
            <a:xfrm>
              <a:off x="4838742" y="4936066"/>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Global Pandemic</a:t>
              </a:r>
              <a:endParaRPr sz="1200" b="1" dirty="0">
                <a:solidFill>
                  <a:schemeClr val="bg1"/>
                </a:solidFill>
                <a:latin typeface="+mn-lt"/>
                <a:ea typeface="Inter"/>
                <a:cs typeface="Inter"/>
                <a:sym typeface="Inter"/>
              </a:endParaRPr>
            </a:p>
          </p:txBody>
        </p:sp>
        <p:sp>
          <p:nvSpPr>
            <p:cNvPr id="40" name="Google Shape;1500;p55">
              <a:extLst>
                <a:ext uri="{FF2B5EF4-FFF2-40B4-BE49-F238E27FC236}">
                  <a16:creationId xmlns:a16="http://schemas.microsoft.com/office/drawing/2014/main" id="{F3B49D49-C013-1C0F-8847-7FD56AA46B0F}"/>
                </a:ext>
              </a:extLst>
            </p:cNvPr>
            <p:cNvSpPr/>
            <p:nvPr/>
          </p:nvSpPr>
          <p:spPr>
            <a:xfrm>
              <a:off x="8698582" y="4936061"/>
              <a:ext cx="2527216" cy="857753"/>
            </a:xfrm>
            <a:prstGeom prst="roundRect">
              <a:avLst>
                <a:gd name="adj" fmla="val 16667"/>
              </a:avLst>
            </a:prstGeom>
            <a:noFill/>
            <a:ln>
              <a:solidFill>
                <a:srgbClr val="54FFE9"/>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bg1"/>
                  </a:solidFill>
                  <a:latin typeface="+mn-lt"/>
                  <a:ea typeface="Inter"/>
                  <a:cs typeface="Inter"/>
                  <a:sym typeface="Inter"/>
                </a:rPr>
                <a:t>Major Facility Loss</a:t>
              </a:r>
              <a:endParaRPr sz="1800" b="1" dirty="0">
                <a:solidFill>
                  <a:schemeClr val="bg1"/>
                </a:solidFill>
                <a:latin typeface="+mn-lt"/>
                <a:ea typeface="Inter"/>
                <a:cs typeface="Inter"/>
                <a:sym typeface="Inter"/>
              </a:endParaRPr>
            </a:p>
          </p:txBody>
        </p:sp>
        <p:cxnSp>
          <p:nvCxnSpPr>
            <p:cNvPr id="46" name="Straight Connector 45">
              <a:extLst>
                <a:ext uri="{FF2B5EF4-FFF2-40B4-BE49-F238E27FC236}">
                  <a16:creationId xmlns:a16="http://schemas.microsoft.com/office/drawing/2014/main" id="{4701D676-64DA-4A6E-5F07-7B999E2F1767}"/>
                </a:ext>
              </a:extLst>
            </p:cNvPr>
            <p:cNvCxnSpPr>
              <a:cxnSpLocks/>
              <a:stCxn id="13" idx="2"/>
              <a:endCxn id="40" idx="0"/>
            </p:cNvCxnSpPr>
            <p:nvPr/>
          </p:nvCxnSpPr>
          <p:spPr>
            <a:xfrm>
              <a:off x="9949486" y="4286751"/>
              <a:ext cx="12704" cy="649310"/>
            </a:xfrm>
            <a:prstGeom prst="line">
              <a:avLst/>
            </a:prstGeom>
            <a:ln w="19050">
              <a:solidFill>
                <a:srgbClr val="54FFE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37A95E-1CAD-11E4-12D2-8549BEF38E30}"/>
                </a:ext>
              </a:extLst>
            </p:cNvPr>
            <p:cNvCxnSpPr>
              <a:cxnSpLocks/>
            </p:cNvCxnSpPr>
            <p:nvPr/>
          </p:nvCxnSpPr>
          <p:spPr>
            <a:xfrm flipH="1">
              <a:off x="6102350" y="4286747"/>
              <a:ext cx="1" cy="649315"/>
            </a:xfrm>
            <a:prstGeom prst="line">
              <a:avLst/>
            </a:prstGeom>
            <a:ln w="19050">
              <a:solidFill>
                <a:srgbClr val="54FFE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739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D611-4BE2-A110-8C37-C3CD9BC0F38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640AB0D-0C9A-FEB4-69C9-18BD0CECFB40}"/>
              </a:ext>
            </a:extLst>
          </p:cNvPr>
          <p:cNvSpPr txBox="1">
            <a:spLocks/>
          </p:cNvSpPr>
          <p:nvPr/>
        </p:nvSpPr>
        <p:spPr>
          <a:xfrm>
            <a:off x="3285067" y="2148620"/>
            <a:ext cx="6676416" cy="2899425"/>
          </a:xfrm>
          <a:prstGeom prst="rect">
            <a:avLst/>
          </a:prstGeom>
        </p:spPr>
        <p:txBody>
          <a:bodyPr vert="horz" lIns="0" tIns="0" rIns="0" bIns="0" rtlCol="0" anchor="t" anchorCtr="0">
            <a:noAutofit/>
          </a:bodyPr>
          <a:lstStyle>
            <a:lvl1pPr algn="l" defTabSz="685800" rtl="0" eaLnBrk="1" latinLnBrk="0" hangingPunct="1">
              <a:lnSpc>
                <a:spcPct val="85000"/>
              </a:lnSpc>
              <a:spcBef>
                <a:spcPct val="0"/>
              </a:spcBef>
              <a:buNone/>
              <a:defRPr sz="4500" b="0" kern="1200">
                <a:solidFill>
                  <a:schemeClr val="bg2"/>
                </a:solidFill>
                <a:latin typeface="+mj-lt"/>
                <a:ea typeface="+mj-ea"/>
                <a:cs typeface="+mj-cs"/>
              </a:defRPr>
            </a:lvl1pPr>
          </a:lstStyle>
          <a:p>
            <a:endParaRPr lang="en-US" sz="6000"/>
          </a:p>
        </p:txBody>
      </p:sp>
      <p:graphicFrame>
        <p:nvGraphicFramePr>
          <p:cNvPr id="6" name="Table 5">
            <a:extLst>
              <a:ext uri="{FF2B5EF4-FFF2-40B4-BE49-F238E27FC236}">
                <a16:creationId xmlns:a16="http://schemas.microsoft.com/office/drawing/2014/main" id="{D89871FA-6386-D37A-39F5-D47A246BFD7B}"/>
              </a:ext>
            </a:extLst>
          </p:cNvPr>
          <p:cNvGraphicFramePr>
            <a:graphicFrameLocks noGrp="1"/>
          </p:cNvGraphicFramePr>
          <p:nvPr>
            <p:extLst>
              <p:ext uri="{D42A27DB-BD31-4B8C-83A1-F6EECF244321}">
                <p14:modId xmlns:p14="http://schemas.microsoft.com/office/powerpoint/2010/main" val="1993764047"/>
              </p:ext>
            </p:extLst>
          </p:nvPr>
        </p:nvGraphicFramePr>
        <p:xfrm>
          <a:off x="1363134" y="2316480"/>
          <a:ext cx="9465734" cy="2316480"/>
        </p:xfrm>
        <a:graphic>
          <a:graphicData uri="http://schemas.openxmlformats.org/drawingml/2006/table">
            <a:tbl>
              <a:tblPr firstRow="1" bandRow="1">
                <a:tableStyleId>{5C22544A-7EE6-4342-B048-85BDC9FD1C3A}</a:tableStyleId>
              </a:tblPr>
              <a:tblGrid>
                <a:gridCol w="2208671">
                  <a:extLst>
                    <a:ext uri="{9D8B030D-6E8A-4147-A177-3AD203B41FA5}">
                      <a16:colId xmlns:a16="http://schemas.microsoft.com/office/drawing/2014/main" val="4148404478"/>
                    </a:ext>
                  </a:extLst>
                </a:gridCol>
                <a:gridCol w="7257063">
                  <a:extLst>
                    <a:ext uri="{9D8B030D-6E8A-4147-A177-3AD203B41FA5}">
                      <a16:colId xmlns:a16="http://schemas.microsoft.com/office/drawing/2014/main" val="1365410865"/>
                    </a:ext>
                  </a:extLst>
                </a:gridCol>
              </a:tblGrid>
              <a:tr h="2316480">
                <a:tc>
                  <a:txBody>
                    <a:bodyPr/>
                    <a:lstStyle/>
                    <a:p>
                      <a:pPr algn="ctr"/>
                      <a:r>
                        <a:rPr lang="en-US" sz="10700" b="1" dirty="0">
                          <a:solidFill>
                            <a:srgbClr val="54FFE9"/>
                          </a:solidFill>
                        </a:rPr>
                        <a:t>05</a:t>
                      </a:r>
                      <a:r>
                        <a:rPr lang="en-US" sz="10700" dirty="0"/>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0" dirty="0"/>
                        <a:t>Lessons Learned</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64480"/>
                  </a:ext>
                </a:extLst>
              </a:tr>
            </a:tbl>
          </a:graphicData>
        </a:graphic>
      </p:graphicFrame>
    </p:spTree>
    <p:extLst>
      <p:ext uri="{BB962C8B-B14F-4D97-AF65-F5344CB8AC3E}">
        <p14:creationId xmlns:p14="http://schemas.microsoft.com/office/powerpoint/2010/main" val="235207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34ea1586e4da4917" cstate="print"/>
          <a:stretch>
            <a:fillRect/>
          </a:stretch>
        </p:blipFill>
        <p:spPr>
          <a:xfrm>
            <a:off x="79895" y="226710"/>
            <a:ext cx="3814924" cy="6597279"/>
          </a:xfrm>
          <a:prstGeom prst="rect">
            <a:avLst/>
          </a:prstGeom>
        </p:spPr>
      </p:pic>
      <p:sp>
        <p:nvSpPr>
          <p:cNvPr id="3" name="object 3" descr=""/>
          <p:cNvSpPr txBox="1"/>
          <p:nvPr/>
        </p:nvSpPr>
        <p:spPr>
          <a:xfrm>
            <a:off x="4106462" y="637753"/>
            <a:ext cx="7407275" cy="4906010"/>
          </a:xfrm>
          <a:prstGeom prst="rect">
            <a:avLst/>
          </a:prstGeom>
        </p:spPr>
        <p:txBody>
          <a:bodyPr wrap="square" lIns="0" tIns="12065" rIns="0" bIns="0" rtlCol="0" vert="horz">
            <a:spAutoFit/>
          </a:bodyPr>
          <a:lstStyle/>
          <a:p>
            <a:pPr marL="12700">
              <a:lnSpc>
                <a:spcPts val="3340"/>
              </a:lnSpc>
              <a:spcBef>
                <a:spcPts val="95"/>
              </a:spcBef>
            </a:pPr>
            <a:r>
              <a:rPr dirty="0" sz="2800" b="1">
                <a:solidFill>
                  <a:srgbClr val="52555A"/>
                </a:solidFill>
                <a:latin typeface="Calibri"/>
                <a:cs typeface="Calibri"/>
              </a:rPr>
              <a:t>What</a:t>
            </a:r>
            <a:r>
              <a:rPr dirty="0" sz="2800" spc="-60" b="1">
                <a:solidFill>
                  <a:srgbClr val="52555A"/>
                </a:solidFill>
                <a:latin typeface="Calibri"/>
                <a:cs typeface="Calibri"/>
              </a:rPr>
              <a:t> </a:t>
            </a:r>
            <a:r>
              <a:rPr dirty="0" sz="2800" b="1">
                <a:solidFill>
                  <a:srgbClr val="52555A"/>
                </a:solidFill>
                <a:latin typeface="Calibri"/>
                <a:cs typeface="Calibri"/>
              </a:rPr>
              <a:t>makes</a:t>
            </a:r>
            <a:r>
              <a:rPr dirty="0" sz="2800" spc="-55" b="1">
                <a:solidFill>
                  <a:srgbClr val="52555A"/>
                </a:solidFill>
                <a:latin typeface="Calibri"/>
                <a:cs typeface="Calibri"/>
              </a:rPr>
              <a:t> </a:t>
            </a:r>
            <a:r>
              <a:rPr dirty="0" sz="2800" b="1">
                <a:solidFill>
                  <a:srgbClr val="52555A"/>
                </a:solidFill>
                <a:latin typeface="Calibri"/>
                <a:cs typeface="Calibri"/>
              </a:rPr>
              <a:t>this</a:t>
            </a:r>
            <a:r>
              <a:rPr dirty="0" sz="2800" spc="-55" b="1">
                <a:solidFill>
                  <a:srgbClr val="52555A"/>
                </a:solidFill>
                <a:latin typeface="Calibri"/>
                <a:cs typeface="Calibri"/>
              </a:rPr>
              <a:t> </a:t>
            </a:r>
            <a:r>
              <a:rPr dirty="0" sz="2800" b="1">
                <a:solidFill>
                  <a:srgbClr val="52555A"/>
                </a:solidFill>
                <a:latin typeface="Calibri"/>
                <a:cs typeface="Calibri"/>
              </a:rPr>
              <a:t>surge</a:t>
            </a:r>
            <a:r>
              <a:rPr dirty="0" sz="2800" spc="-65" b="1">
                <a:solidFill>
                  <a:srgbClr val="52555A"/>
                </a:solidFill>
                <a:latin typeface="Calibri"/>
                <a:cs typeface="Calibri"/>
              </a:rPr>
              <a:t> </a:t>
            </a:r>
            <a:r>
              <a:rPr dirty="0" sz="2800" b="1">
                <a:solidFill>
                  <a:srgbClr val="52555A"/>
                </a:solidFill>
                <a:latin typeface="Calibri"/>
                <a:cs typeface="Calibri"/>
              </a:rPr>
              <a:t>so</a:t>
            </a:r>
            <a:r>
              <a:rPr dirty="0" sz="2800" spc="-80" b="1">
                <a:solidFill>
                  <a:srgbClr val="52555A"/>
                </a:solidFill>
                <a:latin typeface="Calibri"/>
                <a:cs typeface="Calibri"/>
              </a:rPr>
              <a:t> </a:t>
            </a:r>
            <a:r>
              <a:rPr dirty="0" sz="2800" spc="-10" b="1">
                <a:solidFill>
                  <a:srgbClr val="52555A"/>
                </a:solidFill>
                <a:latin typeface="Calibri"/>
                <a:cs typeface="Calibri"/>
              </a:rPr>
              <a:t>different?</a:t>
            </a:r>
            <a:endParaRPr sz="2800">
              <a:latin typeface="Calibri"/>
              <a:cs typeface="Calibri"/>
            </a:endParaRPr>
          </a:p>
          <a:p>
            <a:pPr marL="469900" marR="523875" indent="-457834">
              <a:lnSpc>
                <a:spcPts val="3030"/>
              </a:lnSpc>
              <a:spcBef>
                <a:spcPts val="359"/>
              </a:spcBef>
              <a:buFont typeface="Arial MT"/>
              <a:buChar char="•"/>
              <a:tabLst>
                <a:tab pos="469900" algn="l"/>
              </a:tabLst>
            </a:pPr>
            <a:r>
              <a:rPr dirty="0" sz="2800" spc="-30" b="1">
                <a:solidFill>
                  <a:srgbClr val="52555A"/>
                </a:solidFill>
                <a:latin typeface="Calibri"/>
                <a:cs typeface="Calibri"/>
              </a:rPr>
              <a:t>Post-</a:t>
            </a:r>
            <a:r>
              <a:rPr dirty="0" sz="2800" b="1">
                <a:solidFill>
                  <a:srgbClr val="52555A"/>
                </a:solidFill>
                <a:latin typeface="Calibri"/>
                <a:cs typeface="Calibri"/>
              </a:rPr>
              <a:t>covid,</a:t>
            </a:r>
            <a:r>
              <a:rPr dirty="0" sz="2800" spc="-60" b="1">
                <a:solidFill>
                  <a:srgbClr val="52555A"/>
                </a:solidFill>
                <a:latin typeface="Calibri"/>
                <a:cs typeface="Calibri"/>
              </a:rPr>
              <a:t> </a:t>
            </a:r>
            <a:r>
              <a:rPr dirty="0" sz="2800" b="1">
                <a:solidFill>
                  <a:srgbClr val="52555A"/>
                </a:solidFill>
                <a:latin typeface="Calibri"/>
                <a:cs typeface="Calibri"/>
              </a:rPr>
              <a:t>national</a:t>
            </a:r>
            <a:r>
              <a:rPr dirty="0" sz="2800" spc="-65" b="1">
                <a:solidFill>
                  <a:srgbClr val="52555A"/>
                </a:solidFill>
                <a:latin typeface="Calibri"/>
                <a:cs typeface="Calibri"/>
              </a:rPr>
              <a:t> </a:t>
            </a:r>
            <a:r>
              <a:rPr dirty="0" sz="2800" spc="-10" b="1">
                <a:solidFill>
                  <a:srgbClr val="52555A"/>
                </a:solidFill>
                <a:latin typeface="Calibri"/>
                <a:cs typeface="Calibri"/>
              </a:rPr>
              <a:t>divestment</a:t>
            </a:r>
            <a:r>
              <a:rPr dirty="0" sz="2800" spc="-65" b="1">
                <a:solidFill>
                  <a:srgbClr val="52555A"/>
                </a:solidFill>
                <a:latin typeface="Calibri"/>
                <a:cs typeface="Calibri"/>
              </a:rPr>
              <a:t> </a:t>
            </a:r>
            <a:r>
              <a:rPr dirty="0" sz="2800" b="1">
                <a:solidFill>
                  <a:srgbClr val="52555A"/>
                </a:solidFill>
                <a:latin typeface="Calibri"/>
                <a:cs typeface="Calibri"/>
              </a:rPr>
              <a:t>in</a:t>
            </a:r>
            <a:r>
              <a:rPr dirty="0" sz="2800" spc="-90" b="1">
                <a:solidFill>
                  <a:srgbClr val="52555A"/>
                </a:solidFill>
                <a:latin typeface="Calibri"/>
                <a:cs typeface="Calibri"/>
              </a:rPr>
              <a:t> </a:t>
            </a:r>
            <a:r>
              <a:rPr dirty="0" sz="2800" spc="-10" b="1">
                <a:solidFill>
                  <a:srgbClr val="52555A"/>
                </a:solidFill>
                <a:latin typeface="Calibri"/>
                <a:cs typeface="Calibri"/>
              </a:rPr>
              <a:t>pediatric </a:t>
            </a:r>
            <a:r>
              <a:rPr dirty="0" sz="2800" b="1">
                <a:solidFill>
                  <a:srgbClr val="52555A"/>
                </a:solidFill>
                <a:latin typeface="Calibri"/>
                <a:cs typeface="Calibri"/>
              </a:rPr>
              <a:t>resources</a:t>
            </a:r>
            <a:r>
              <a:rPr dirty="0" sz="2800" spc="-120" b="1">
                <a:solidFill>
                  <a:srgbClr val="52555A"/>
                </a:solidFill>
                <a:latin typeface="Calibri"/>
                <a:cs typeface="Calibri"/>
              </a:rPr>
              <a:t> </a:t>
            </a:r>
            <a:r>
              <a:rPr dirty="0" sz="2800" spc="-20" b="1">
                <a:solidFill>
                  <a:srgbClr val="52555A"/>
                </a:solidFill>
                <a:latin typeface="Calibri"/>
                <a:cs typeface="Calibri"/>
              </a:rPr>
              <a:t>/beds</a:t>
            </a:r>
            <a:endParaRPr sz="2800">
              <a:latin typeface="Calibri"/>
              <a:cs typeface="Calibri"/>
            </a:endParaRPr>
          </a:p>
          <a:p>
            <a:pPr marL="469900" marR="794385" indent="-457834">
              <a:lnSpc>
                <a:spcPts val="3030"/>
              </a:lnSpc>
              <a:spcBef>
                <a:spcPts val="285"/>
              </a:spcBef>
              <a:buFont typeface="Arial MT"/>
              <a:buChar char="•"/>
              <a:tabLst>
                <a:tab pos="469900" algn="l"/>
              </a:tabLst>
            </a:pPr>
            <a:r>
              <a:rPr dirty="0" sz="2800" b="1">
                <a:solidFill>
                  <a:srgbClr val="52555A"/>
                </a:solidFill>
                <a:latin typeface="Calibri"/>
                <a:cs typeface="Calibri"/>
              </a:rPr>
              <a:t>Children's</a:t>
            </a:r>
            <a:r>
              <a:rPr dirty="0" sz="2800" spc="-85" b="1">
                <a:solidFill>
                  <a:srgbClr val="52555A"/>
                </a:solidFill>
                <a:latin typeface="Calibri"/>
                <a:cs typeface="Calibri"/>
              </a:rPr>
              <a:t> </a:t>
            </a:r>
            <a:r>
              <a:rPr dirty="0" sz="2800" b="1">
                <a:solidFill>
                  <a:srgbClr val="52555A"/>
                </a:solidFill>
                <a:latin typeface="Calibri"/>
                <a:cs typeface="Calibri"/>
              </a:rPr>
              <a:t>hospitals</a:t>
            </a:r>
            <a:r>
              <a:rPr dirty="0" sz="2800" spc="-100" b="1">
                <a:solidFill>
                  <a:srgbClr val="52555A"/>
                </a:solidFill>
                <a:latin typeface="Calibri"/>
                <a:cs typeface="Calibri"/>
              </a:rPr>
              <a:t> </a:t>
            </a:r>
            <a:r>
              <a:rPr dirty="0" sz="2800" b="1">
                <a:solidFill>
                  <a:srgbClr val="52555A"/>
                </a:solidFill>
                <a:latin typeface="Calibri"/>
                <a:cs typeface="Calibri"/>
              </a:rPr>
              <a:t>less</a:t>
            </a:r>
            <a:r>
              <a:rPr dirty="0" sz="2800" spc="-110" b="1">
                <a:solidFill>
                  <a:srgbClr val="52555A"/>
                </a:solidFill>
                <a:latin typeface="Calibri"/>
                <a:cs typeface="Calibri"/>
              </a:rPr>
              <a:t> </a:t>
            </a:r>
            <a:r>
              <a:rPr dirty="0" sz="2800" b="1">
                <a:solidFill>
                  <a:srgbClr val="52555A"/>
                </a:solidFill>
                <a:latin typeface="Calibri"/>
                <a:cs typeface="Calibri"/>
              </a:rPr>
              <a:t>experienced</a:t>
            </a:r>
            <a:r>
              <a:rPr dirty="0" sz="2800" spc="-65" b="1">
                <a:solidFill>
                  <a:srgbClr val="52555A"/>
                </a:solidFill>
                <a:latin typeface="Calibri"/>
                <a:cs typeface="Calibri"/>
              </a:rPr>
              <a:t> </a:t>
            </a:r>
            <a:r>
              <a:rPr dirty="0" sz="2800" spc="-20" b="1">
                <a:solidFill>
                  <a:srgbClr val="52555A"/>
                </a:solidFill>
                <a:latin typeface="Calibri"/>
                <a:cs typeface="Calibri"/>
              </a:rPr>
              <a:t>with </a:t>
            </a:r>
            <a:r>
              <a:rPr dirty="0" sz="2800" b="1">
                <a:solidFill>
                  <a:srgbClr val="52555A"/>
                </a:solidFill>
                <a:latin typeface="Calibri"/>
                <a:cs typeface="Calibri"/>
              </a:rPr>
              <a:t>incident</a:t>
            </a:r>
            <a:r>
              <a:rPr dirty="0" sz="2800" spc="-80" b="1">
                <a:solidFill>
                  <a:srgbClr val="52555A"/>
                </a:solidFill>
                <a:latin typeface="Calibri"/>
                <a:cs typeface="Calibri"/>
              </a:rPr>
              <a:t> </a:t>
            </a:r>
            <a:r>
              <a:rPr dirty="0" sz="2800" b="1">
                <a:solidFill>
                  <a:srgbClr val="52555A"/>
                </a:solidFill>
                <a:latin typeface="Calibri"/>
                <a:cs typeface="Calibri"/>
              </a:rPr>
              <a:t>command</a:t>
            </a:r>
            <a:r>
              <a:rPr dirty="0" sz="2800" spc="-90" b="1">
                <a:solidFill>
                  <a:srgbClr val="52555A"/>
                </a:solidFill>
                <a:latin typeface="Calibri"/>
                <a:cs typeface="Calibri"/>
              </a:rPr>
              <a:t> </a:t>
            </a:r>
            <a:r>
              <a:rPr dirty="0" sz="2800" spc="-10" b="1">
                <a:solidFill>
                  <a:srgbClr val="52555A"/>
                </a:solidFill>
                <a:latin typeface="Calibri"/>
                <a:cs typeface="Calibri"/>
              </a:rPr>
              <a:t>structure</a:t>
            </a:r>
            <a:endParaRPr sz="2800">
              <a:latin typeface="Calibri"/>
              <a:cs typeface="Calibri"/>
            </a:endParaRPr>
          </a:p>
          <a:p>
            <a:pPr marL="469900" marR="274320" indent="-457834">
              <a:lnSpc>
                <a:spcPts val="3030"/>
              </a:lnSpc>
              <a:spcBef>
                <a:spcPts val="290"/>
              </a:spcBef>
              <a:buFont typeface="Arial MT"/>
              <a:buChar char="•"/>
              <a:tabLst>
                <a:tab pos="469900" algn="l"/>
              </a:tabLst>
            </a:pPr>
            <a:r>
              <a:rPr dirty="0" sz="2800" b="1">
                <a:solidFill>
                  <a:srgbClr val="52555A"/>
                </a:solidFill>
                <a:latin typeface="Calibri"/>
                <a:cs typeface="Calibri"/>
              </a:rPr>
              <a:t>Most</a:t>
            </a:r>
            <a:r>
              <a:rPr dirty="0" sz="2800" spc="-90" b="1">
                <a:solidFill>
                  <a:srgbClr val="52555A"/>
                </a:solidFill>
                <a:latin typeface="Calibri"/>
                <a:cs typeface="Calibri"/>
              </a:rPr>
              <a:t> </a:t>
            </a:r>
            <a:r>
              <a:rPr dirty="0" sz="2800" b="1">
                <a:solidFill>
                  <a:srgbClr val="52555A"/>
                </a:solidFill>
                <a:latin typeface="Calibri"/>
                <a:cs typeface="Calibri"/>
              </a:rPr>
              <a:t>pediatric</a:t>
            </a:r>
            <a:r>
              <a:rPr dirty="0" sz="2800" spc="-70" b="1">
                <a:solidFill>
                  <a:srgbClr val="52555A"/>
                </a:solidFill>
                <a:latin typeface="Calibri"/>
                <a:cs typeface="Calibri"/>
              </a:rPr>
              <a:t> </a:t>
            </a:r>
            <a:r>
              <a:rPr dirty="0" sz="2800" b="1">
                <a:solidFill>
                  <a:srgbClr val="52555A"/>
                </a:solidFill>
                <a:latin typeface="Calibri"/>
                <a:cs typeface="Calibri"/>
              </a:rPr>
              <a:t>acute</a:t>
            </a:r>
            <a:r>
              <a:rPr dirty="0" sz="2800" spc="-85" b="1">
                <a:solidFill>
                  <a:srgbClr val="52555A"/>
                </a:solidFill>
                <a:latin typeface="Calibri"/>
                <a:cs typeface="Calibri"/>
              </a:rPr>
              <a:t> </a:t>
            </a:r>
            <a:r>
              <a:rPr dirty="0" sz="2800" b="1">
                <a:solidFill>
                  <a:srgbClr val="52555A"/>
                </a:solidFill>
                <a:latin typeface="Calibri"/>
                <a:cs typeface="Calibri"/>
              </a:rPr>
              <a:t>care</a:t>
            </a:r>
            <a:r>
              <a:rPr dirty="0" sz="2800" spc="-80" b="1">
                <a:solidFill>
                  <a:srgbClr val="52555A"/>
                </a:solidFill>
                <a:latin typeface="Calibri"/>
                <a:cs typeface="Calibri"/>
              </a:rPr>
              <a:t> </a:t>
            </a:r>
            <a:r>
              <a:rPr dirty="0" sz="2800" b="1">
                <a:solidFill>
                  <a:srgbClr val="52555A"/>
                </a:solidFill>
                <a:latin typeface="Calibri"/>
                <a:cs typeface="Calibri"/>
              </a:rPr>
              <a:t>isolated</a:t>
            </a:r>
            <a:r>
              <a:rPr dirty="0" sz="2800" spc="-80" b="1">
                <a:solidFill>
                  <a:srgbClr val="52555A"/>
                </a:solidFill>
                <a:latin typeface="Calibri"/>
                <a:cs typeface="Calibri"/>
              </a:rPr>
              <a:t> </a:t>
            </a:r>
            <a:r>
              <a:rPr dirty="0" sz="2800" b="1">
                <a:solidFill>
                  <a:srgbClr val="52555A"/>
                </a:solidFill>
                <a:latin typeface="Calibri"/>
                <a:cs typeface="Calibri"/>
              </a:rPr>
              <a:t>to</a:t>
            </a:r>
            <a:r>
              <a:rPr dirty="0" sz="2800" spc="-100" b="1">
                <a:solidFill>
                  <a:srgbClr val="52555A"/>
                </a:solidFill>
                <a:latin typeface="Calibri"/>
                <a:cs typeface="Calibri"/>
              </a:rPr>
              <a:t> </a:t>
            </a:r>
            <a:r>
              <a:rPr dirty="0" sz="2800" spc="-10" b="1">
                <a:solidFill>
                  <a:srgbClr val="52555A"/>
                </a:solidFill>
                <a:latin typeface="Calibri"/>
                <a:cs typeface="Calibri"/>
              </a:rPr>
              <a:t>'islands' </a:t>
            </a:r>
            <a:r>
              <a:rPr dirty="0" sz="2800" b="1">
                <a:solidFill>
                  <a:srgbClr val="52555A"/>
                </a:solidFill>
                <a:latin typeface="Calibri"/>
                <a:cs typeface="Calibri"/>
              </a:rPr>
              <a:t>of</a:t>
            </a:r>
            <a:r>
              <a:rPr dirty="0" sz="2800" spc="-80" b="1">
                <a:solidFill>
                  <a:srgbClr val="52555A"/>
                </a:solidFill>
                <a:latin typeface="Calibri"/>
                <a:cs typeface="Calibri"/>
              </a:rPr>
              <a:t> </a:t>
            </a:r>
            <a:r>
              <a:rPr dirty="0" sz="2800" b="1">
                <a:solidFill>
                  <a:srgbClr val="52555A"/>
                </a:solidFill>
                <a:latin typeface="Calibri"/>
                <a:cs typeface="Calibri"/>
              </a:rPr>
              <a:t>pediatric</a:t>
            </a:r>
            <a:r>
              <a:rPr dirty="0" sz="2800" spc="-55" b="1">
                <a:solidFill>
                  <a:srgbClr val="52555A"/>
                </a:solidFill>
                <a:latin typeface="Calibri"/>
                <a:cs typeface="Calibri"/>
              </a:rPr>
              <a:t> </a:t>
            </a:r>
            <a:r>
              <a:rPr dirty="0" sz="2800" spc="-10" b="1">
                <a:solidFill>
                  <a:srgbClr val="52555A"/>
                </a:solidFill>
                <a:latin typeface="Calibri"/>
                <a:cs typeface="Calibri"/>
              </a:rPr>
              <a:t>hospitals</a:t>
            </a:r>
            <a:endParaRPr sz="2800">
              <a:latin typeface="Calibri"/>
              <a:cs typeface="Calibri"/>
            </a:endParaRPr>
          </a:p>
          <a:p>
            <a:pPr marL="469900" marR="5080" indent="-457834">
              <a:lnSpc>
                <a:spcPts val="3030"/>
              </a:lnSpc>
              <a:spcBef>
                <a:spcPts val="290"/>
              </a:spcBef>
              <a:buFont typeface="Arial MT"/>
              <a:buChar char="•"/>
              <a:tabLst>
                <a:tab pos="469900" algn="l"/>
              </a:tabLst>
            </a:pPr>
            <a:r>
              <a:rPr dirty="0" sz="2800" b="1">
                <a:solidFill>
                  <a:srgbClr val="52555A"/>
                </a:solidFill>
                <a:latin typeface="Calibri"/>
                <a:cs typeface="Calibri"/>
              </a:rPr>
              <a:t>Load</a:t>
            </a:r>
            <a:r>
              <a:rPr dirty="0" sz="2800" spc="-50" b="1">
                <a:solidFill>
                  <a:srgbClr val="52555A"/>
                </a:solidFill>
                <a:latin typeface="Calibri"/>
                <a:cs typeface="Calibri"/>
              </a:rPr>
              <a:t> </a:t>
            </a:r>
            <a:r>
              <a:rPr dirty="0" sz="2800" b="1">
                <a:solidFill>
                  <a:srgbClr val="52555A"/>
                </a:solidFill>
                <a:latin typeface="Calibri"/>
                <a:cs typeface="Calibri"/>
              </a:rPr>
              <a:t>balancing</a:t>
            </a:r>
            <a:r>
              <a:rPr dirty="0" sz="2800" spc="-40" b="1">
                <a:solidFill>
                  <a:srgbClr val="52555A"/>
                </a:solidFill>
                <a:latin typeface="Calibri"/>
                <a:cs typeface="Calibri"/>
              </a:rPr>
              <a:t> </a:t>
            </a:r>
            <a:r>
              <a:rPr dirty="0" sz="2800" spc="-10" b="1">
                <a:solidFill>
                  <a:srgbClr val="52555A"/>
                </a:solidFill>
                <a:latin typeface="Calibri"/>
                <a:cs typeface="Calibri"/>
              </a:rPr>
              <a:t>historically</a:t>
            </a:r>
            <a:r>
              <a:rPr dirty="0" sz="2800" spc="-35" b="1">
                <a:solidFill>
                  <a:srgbClr val="52555A"/>
                </a:solidFill>
                <a:latin typeface="Calibri"/>
                <a:cs typeface="Calibri"/>
              </a:rPr>
              <a:t> </a:t>
            </a:r>
            <a:r>
              <a:rPr dirty="0" sz="2800" b="1">
                <a:solidFill>
                  <a:srgbClr val="52555A"/>
                </a:solidFill>
                <a:latin typeface="Calibri"/>
                <a:cs typeface="Calibri"/>
              </a:rPr>
              <a:t>viewed</a:t>
            </a:r>
            <a:r>
              <a:rPr dirty="0" sz="2800" spc="-25" b="1">
                <a:solidFill>
                  <a:srgbClr val="52555A"/>
                </a:solidFill>
                <a:latin typeface="Calibri"/>
                <a:cs typeface="Calibri"/>
              </a:rPr>
              <a:t> </a:t>
            </a:r>
            <a:r>
              <a:rPr dirty="0" sz="2800" b="1">
                <a:solidFill>
                  <a:srgbClr val="52555A"/>
                </a:solidFill>
                <a:latin typeface="Calibri"/>
                <a:cs typeface="Calibri"/>
              </a:rPr>
              <a:t>as</a:t>
            </a:r>
            <a:r>
              <a:rPr dirty="0" sz="2800" spc="-60" b="1">
                <a:solidFill>
                  <a:srgbClr val="52555A"/>
                </a:solidFill>
                <a:latin typeface="Calibri"/>
                <a:cs typeface="Calibri"/>
              </a:rPr>
              <a:t> </a:t>
            </a:r>
            <a:r>
              <a:rPr dirty="0" sz="2800" b="1">
                <a:solidFill>
                  <a:srgbClr val="52555A"/>
                </a:solidFill>
                <a:latin typeface="Calibri"/>
                <a:cs typeface="Calibri"/>
              </a:rPr>
              <a:t>a</a:t>
            </a:r>
            <a:r>
              <a:rPr dirty="0" sz="2800" spc="-40" b="1">
                <a:solidFill>
                  <a:srgbClr val="52555A"/>
                </a:solidFill>
                <a:latin typeface="Calibri"/>
                <a:cs typeface="Calibri"/>
              </a:rPr>
              <a:t> </a:t>
            </a:r>
            <a:r>
              <a:rPr dirty="0" sz="2800" b="1">
                <a:solidFill>
                  <a:srgbClr val="52555A"/>
                </a:solidFill>
                <a:latin typeface="Calibri"/>
                <a:cs typeface="Calibri"/>
              </a:rPr>
              <a:t>'pop</a:t>
            </a:r>
            <a:r>
              <a:rPr dirty="0" sz="2800" spc="-55" b="1">
                <a:solidFill>
                  <a:srgbClr val="52555A"/>
                </a:solidFill>
                <a:latin typeface="Calibri"/>
                <a:cs typeface="Calibri"/>
              </a:rPr>
              <a:t> </a:t>
            </a:r>
            <a:r>
              <a:rPr dirty="0" sz="2800" spc="-25" b="1">
                <a:solidFill>
                  <a:srgbClr val="52555A"/>
                </a:solidFill>
                <a:latin typeface="Calibri"/>
                <a:cs typeface="Calibri"/>
              </a:rPr>
              <a:t>off </a:t>
            </a:r>
            <a:r>
              <a:rPr dirty="0" sz="2800" b="1">
                <a:solidFill>
                  <a:srgbClr val="52555A"/>
                </a:solidFill>
                <a:latin typeface="Calibri"/>
                <a:cs typeface="Calibri"/>
              </a:rPr>
              <a:t>valve'</a:t>
            </a:r>
            <a:r>
              <a:rPr dirty="0" sz="2800" spc="-70" b="1">
                <a:solidFill>
                  <a:srgbClr val="52555A"/>
                </a:solidFill>
                <a:latin typeface="Calibri"/>
                <a:cs typeface="Calibri"/>
              </a:rPr>
              <a:t> </a:t>
            </a:r>
            <a:r>
              <a:rPr dirty="0" sz="2800" b="1">
                <a:solidFill>
                  <a:srgbClr val="52555A"/>
                </a:solidFill>
                <a:latin typeface="Calibri"/>
                <a:cs typeface="Calibri"/>
              </a:rPr>
              <a:t>for</a:t>
            </a:r>
            <a:r>
              <a:rPr dirty="0" sz="2800" spc="-75" b="1">
                <a:solidFill>
                  <a:srgbClr val="52555A"/>
                </a:solidFill>
                <a:latin typeface="Calibri"/>
                <a:cs typeface="Calibri"/>
              </a:rPr>
              <a:t> </a:t>
            </a:r>
            <a:r>
              <a:rPr dirty="0" sz="2800" b="1">
                <a:solidFill>
                  <a:srgbClr val="52555A"/>
                </a:solidFill>
                <a:latin typeface="Calibri"/>
                <a:cs typeface="Calibri"/>
              </a:rPr>
              <a:t>the</a:t>
            </a:r>
            <a:r>
              <a:rPr dirty="0" sz="2800" spc="-80" b="1">
                <a:solidFill>
                  <a:srgbClr val="52555A"/>
                </a:solidFill>
                <a:latin typeface="Calibri"/>
                <a:cs typeface="Calibri"/>
              </a:rPr>
              <a:t> </a:t>
            </a:r>
            <a:r>
              <a:rPr dirty="0" sz="2800" spc="-10" b="1">
                <a:solidFill>
                  <a:srgbClr val="52555A"/>
                </a:solidFill>
                <a:latin typeface="Calibri"/>
                <a:cs typeface="Calibri"/>
              </a:rPr>
              <a:t>mothership</a:t>
            </a:r>
            <a:endParaRPr sz="2800">
              <a:latin typeface="Calibri"/>
              <a:cs typeface="Calibri"/>
            </a:endParaRPr>
          </a:p>
          <a:p>
            <a:pPr marL="469900" marR="748030" indent="-457834">
              <a:lnSpc>
                <a:spcPts val="3030"/>
              </a:lnSpc>
              <a:spcBef>
                <a:spcPts val="290"/>
              </a:spcBef>
              <a:buFont typeface="Arial MT"/>
              <a:buChar char="•"/>
              <a:tabLst>
                <a:tab pos="469900" algn="l"/>
              </a:tabLst>
            </a:pPr>
            <a:r>
              <a:rPr dirty="0" sz="2800" b="1">
                <a:solidFill>
                  <a:srgbClr val="52555A"/>
                </a:solidFill>
                <a:latin typeface="Calibri"/>
                <a:cs typeface="Calibri"/>
              </a:rPr>
              <a:t>Little</a:t>
            </a:r>
            <a:r>
              <a:rPr dirty="0" sz="2800" spc="-95" b="1">
                <a:solidFill>
                  <a:srgbClr val="52555A"/>
                </a:solidFill>
                <a:latin typeface="Calibri"/>
                <a:cs typeface="Calibri"/>
              </a:rPr>
              <a:t> </a:t>
            </a:r>
            <a:r>
              <a:rPr dirty="0" sz="2800" b="1">
                <a:solidFill>
                  <a:srgbClr val="52555A"/>
                </a:solidFill>
                <a:latin typeface="Calibri"/>
                <a:cs typeface="Calibri"/>
              </a:rPr>
              <a:t>formal</a:t>
            </a:r>
            <a:r>
              <a:rPr dirty="0" sz="2800" spc="-85" b="1">
                <a:solidFill>
                  <a:srgbClr val="52555A"/>
                </a:solidFill>
                <a:latin typeface="Calibri"/>
                <a:cs typeface="Calibri"/>
              </a:rPr>
              <a:t> </a:t>
            </a:r>
            <a:r>
              <a:rPr dirty="0" sz="2800" spc="-10" b="1">
                <a:solidFill>
                  <a:srgbClr val="52555A"/>
                </a:solidFill>
                <a:latin typeface="Calibri"/>
                <a:cs typeface="Calibri"/>
              </a:rPr>
              <a:t>coordination</a:t>
            </a:r>
            <a:r>
              <a:rPr dirty="0" sz="2800" spc="-100" b="1">
                <a:solidFill>
                  <a:srgbClr val="52555A"/>
                </a:solidFill>
                <a:latin typeface="Calibri"/>
                <a:cs typeface="Calibri"/>
              </a:rPr>
              <a:t> </a:t>
            </a:r>
            <a:r>
              <a:rPr dirty="0" sz="2800" b="1">
                <a:solidFill>
                  <a:srgbClr val="52555A"/>
                </a:solidFill>
                <a:latin typeface="Calibri"/>
                <a:cs typeface="Calibri"/>
              </a:rPr>
              <a:t>between</a:t>
            </a:r>
            <a:r>
              <a:rPr dirty="0" sz="2800" spc="-80" b="1">
                <a:solidFill>
                  <a:srgbClr val="52555A"/>
                </a:solidFill>
                <a:latin typeface="Calibri"/>
                <a:cs typeface="Calibri"/>
              </a:rPr>
              <a:t> </a:t>
            </a:r>
            <a:r>
              <a:rPr dirty="0" sz="2800" spc="-10" b="1">
                <a:solidFill>
                  <a:srgbClr val="52555A"/>
                </a:solidFill>
                <a:latin typeface="Calibri"/>
                <a:cs typeface="Calibri"/>
              </a:rPr>
              <a:t>health systems</a:t>
            </a:r>
            <a:endParaRPr sz="2800">
              <a:latin typeface="Calibri"/>
              <a:cs typeface="Calibri"/>
            </a:endParaRPr>
          </a:p>
          <a:p>
            <a:pPr lvl="1" marL="817244" indent="-457200">
              <a:lnSpc>
                <a:spcPts val="3275"/>
              </a:lnSpc>
              <a:buFont typeface="Wingdings"/>
              <a:buChar char=""/>
              <a:tabLst>
                <a:tab pos="817244" algn="l"/>
              </a:tabLst>
            </a:pPr>
            <a:r>
              <a:rPr dirty="0" sz="2800" b="1">
                <a:solidFill>
                  <a:srgbClr val="52555A"/>
                </a:solidFill>
                <a:latin typeface="Calibri"/>
                <a:cs typeface="Calibri"/>
              </a:rPr>
              <a:t>Pediatric</a:t>
            </a:r>
            <a:r>
              <a:rPr dirty="0" sz="2800" spc="-65" b="1">
                <a:solidFill>
                  <a:srgbClr val="52555A"/>
                </a:solidFill>
                <a:latin typeface="Calibri"/>
                <a:cs typeface="Calibri"/>
              </a:rPr>
              <a:t> </a:t>
            </a:r>
            <a:r>
              <a:rPr dirty="0" sz="2800" b="1">
                <a:solidFill>
                  <a:srgbClr val="52555A"/>
                </a:solidFill>
                <a:latin typeface="Calibri"/>
                <a:cs typeface="Calibri"/>
              </a:rPr>
              <a:t>MOCCs</a:t>
            </a:r>
            <a:r>
              <a:rPr dirty="0" sz="2800" spc="-85" b="1">
                <a:solidFill>
                  <a:srgbClr val="52555A"/>
                </a:solidFill>
                <a:latin typeface="Calibri"/>
                <a:cs typeface="Calibri"/>
              </a:rPr>
              <a:t> </a:t>
            </a:r>
            <a:r>
              <a:rPr dirty="0" sz="2800" b="1">
                <a:solidFill>
                  <a:srgbClr val="52555A"/>
                </a:solidFill>
                <a:latin typeface="Calibri"/>
                <a:cs typeface="Calibri"/>
              </a:rPr>
              <a:t>rare</a:t>
            </a:r>
            <a:r>
              <a:rPr dirty="0" sz="2800" spc="-80" b="1">
                <a:solidFill>
                  <a:srgbClr val="52555A"/>
                </a:solidFill>
                <a:latin typeface="Calibri"/>
                <a:cs typeface="Calibri"/>
              </a:rPr>
              <a:t> </a:t>
            </a:r>
            <a:r>
              <a:rPr dirty="0" sz="2800" b="1">
                <a:solidFill>
                  <a:srgbClr val="52555A"/>
                </a:solidFill>
                <a:latin typeface="Calibri"/>
                <a:cs typeface="Calibri"/>
              </a:rPr>
              <a:t>in</a:t>
            </a:r>
            <a:r>
              <a:rPr dirty="0" sz="2800" spc="-90" b="1">
                <a:solidFill>
                  <a:srgbClr val="52555A"/>
                </a:solidFill>
                <a:latin typeface="Calibri"/>
                <a:cs typeface="Calibri"/>
              </a:rPr>
              <a:t> </a:t>
            </a:r>
            <a:r>
              <a:rPr dirty="0" sz="2800" b="1">
                <a:solidFill>
                  <a:srgbClr val="52555A"/>
                </a:solidFill>
                <a:latin typeface="Calibri"/>
                <a:cs typeface="Calibri"/>
              </a:rPr>
              <a:t>the</a:t>
            </a:r>
            <a:r>
              <a:rPr dirty="0" sz="2800" spc="-90" b="1">
                <a:solidFill>
                  <a:srgbClr val="52555A"/>
                </a:solidFill>
                <a:latin typeface="Calibri"/>
                <a:cs typeface="Calibri"/>
              </a:rPr>
              <a:t> </a:t>
            </a:r>
            <a:r>
              <a:rPr dirty="0" sz="2800" b="1">
                <a:solidFill>
                  <a:srgbClr val="52555A"/>
                </a:solidFill>
                <a:latin typeface="Calibri"/>
                <a:cs typeface="Calibri"/>
              </a:rPr>
              <a:t>United</a:t>
            </a:r>
            <a:r>
              <a:rPr dirty="0" sz="2800" spc="-90" b="1">
                <a:solidFill>
                  <a:srgbClr val="52555A"/>
                </a:solidFill>
                <a:latin typeface="Calibri"/>
                <a:cs typeface="Calibri"/>
              </a:rPr>
              <a:t> </a:t>
            </a:r>
            <a:r>
              <a:rPr dirty="0" sz="2800" spc="-10" b="1">
                <a:solidFill>
                  <a:srgbClr val="52555A"/>
                </a:solidFill>
                <a:latin typeface="Calibri"/>
                <a:cs typeface="Calibri"/>
              </a:rPr>
              <a:t>States*</a:t>
            </a:r>
            <a:endParaRPr sz="2800">
              <a:latin typeface="Calibri"/>
              <a:cs typeface="Calibri"/>
            </a:endParaRPr>
          </a:p>
        </p:txBody>
      </p:sp>
      <p:sp>
        <p:nvSpPr>
          <p:cNvPr id="4" name="object 4"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10"/>
              <a:t>3006</a:t>
            </a:r>
            <a:r>
              <a:rPr dirty="0" spc="-10"/>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EF1334-F405-9E00-E15C-87464EB1A120}"/>
              </a:ext>
            </a:extLst>
          </p:cNvPr>
          <p:cNvSpPr>
            <a:spLocks noGrp="1"/>
          </p:cNvSpPr>
          <p:nvPr>
            <p:ph type="sldNum" sz="quarter" idx="4"/>
          </p:nvPr>
        </p:nvSpPr>
        <p:spPr/>
        <p:txBody>
          <a:bodyPr/>
          <a:lstStyle/>
          <a:p>
            <a:fld id="{2441C0E6-2A71-4EB3-9E92-A3D15D26B6CA}" type="slidenum">
              <a:rPr lang="en-US"/>
              <a:pPr/>
              <a:t>19</a:t>
            </a:fld>
            <a:endParaRPr lang="en-US"/>
          </a:p>
        </p:txBody>
      </p:sp>
      <p:sp>
        <p:nvSpPr>
          <p:cNvPr id="12" name="Title 5">
            <a:extLst>
              <a:ext uri="{FF2B5EF4-FFF2-40B4-BE49-F238E27FC236}">
                <a16:creationId xmlns:a16="http://schemas.microsoft.com/office/drawing/2014/main" id="{DC673E11-6D97-93BC-6188-C459BB672F9F}"/>
              </a:ext>
            </a:extLst>
          </p:cNvPr>
          <p:cNvSpPr>
            <a:spLocks noGrp="1"/>
          </p:cNvSpPr>
          <p:nvPr>
            <p:ph type="title"/>
          </p:nvPr>
        </p:nvSpPr>
        <p:spPr>
          <a:xfrm>
            <a:off x="-1" y="527093"/>
            <a:ext cx="12192000" cy="512064"/>
          </a:xfrm>
        </p:spPr>
        <p:txBody>
          <a:bodyPr/>
          <a:lstStyle/>
          <a:p>
            <a:pPr algn="ctr"/>
            <a:r>
              <a:rPr lang="en-US" sz="3200" b="1" dirty="0">
                <a:solidFill>
                  <a:schemeClr val="bg1"/>
                </a:solidFill>
              </a:rPr>
              <a:t>Enterprise Resilience Program Timeline</a:t>
            </a:r>
          </a:p>
        </p:txBody>
      </p:sp>
      <p:grpSp>
        <p:nvGrpSpPr>
          <p:cNvPr id="53" name="Group 52">
            <a:extLst>
              <a:ext uri="{FF2B5EF4-FFF2-40B4-BE49-F238E27FC236}">
                <a16:creationId xmlns:a16="http://schemas.microsoft.com/office/drawing/2014/main" id="{55886B1C-78B6-0AB5-C6D0-1B1C0E5CB0BD}"/>
              </a:ext>
            </a:extLst>
          </p:cNvPr>
          <p:cNvGrpSpPr/>
          <p:nvPr/>
        </p:nvGrpSpPr>
        <p:grpSpPr>
          <a:xfrm>
            <a:off x="736454" y="1932056"/>
            <a:ext cx="10719091" cy="3509193"/>
            <a:chOff x="736454" y="1918202"/>
            <a:chExt cx="10719091" cy="3509193"/>
          </a:xfrm>
        </p:grpSpPr>
        <p:sp>
          <p:nvSpPr>
            <p:cNvPr id="50" name="Straight Connector 49">
              <a:extLst>
                <a:ext uri="{FF2B5EF4-FFF2-40B4-BE49-F238E27FC236}">
                  <a16:creationId xmlns:a16="http://schemas.microsoft.com/office/drawing/2014/main" id="{204205A2-B32E-C856-5BC6-839312098F6E}"/>
                </a:ext>
              </a:extLst>
            </p:cNvPr>
            <p:cNvSpPr/>
            <p:nvPr/>
          </p:nvSpPr>
          <p:spPr>
            <a:xfrm>
              <a:off x="7084253" y="2374397"/>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8" name="Straight Connector 47">
              <a:extLst>
                <a:ext uri="{FF2B5EF4-FFF2-40B4-BE49-F238E27FC236}">
                  <a16:creationId xmlns:a16="http://schemas.microsoft.com/office/drawing/2014/main" id="{DF62FCA8-3D74-7663-4B5E-6F0347F237BA}"/>
                </a:ext>
              </a:extLst>
            </p:cNvPr>
            <p:cNvSpPr/>
            <p:nvPr/>
          </p:nvSpPr>
          <p:spPr>
            <a:xfrm>
              <a:off x="4036899" y="2374397"/>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5" name="Group 4">
              <a:extLst>
                <a:ext uri="{FF2B5EF4-FFF2-40B4-BE49-F238E27FC236}">
                  <a16:creationId xmlns:a16="http://schemas.microsoft.com/office/drawing/2014/main" id="{EF076B1C-BF49-A091-ED2C-760D5E3A657D}"/>
                </a:ext>
              </a:extLst>
            </p:cNvPr>
            <p:cNvGrpSpPr/>
            <p:nvPr/>
          </p:nvGrpSpPr>
          <p:grpSpPr>
            <a:xfrm>
              <a:off x="736454" y="1918202"/>
              <a:ext cx="10719091" cy="3509193"/>
              <a:chOff x="736454" y="1918202"/>
              <a:chExt cx="10719091" cy="3509193"/>
            </a:xfrm>
          </p:grpSpPr>
          <p:sp>
            <p:nvSpPr>
              <p:cNvPr id="11" name="Straight Connector 10">
                <a:extLst>
                  <a:ext uri="{FF2B5EF4-FFF2-40B4-BE49-F238E27FC236}">
                    <a16:creationId xmlns:a16="http://schemas.microsoft.com/office/drawing/2014/main" id="{09AB22F8-7FBE-7AF7-E0B3-084EE02B1E3B}"/>
                  </a:ext>
                </a:extLst>
              </p:cNvPr>
              <p:cNvSpPr/>
              <p:nvPr/>
            </p:nvSpPr>
            <p:spPr>
              <a:xfrm>
                <a:off x="973611" y="2374397"/>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6" name="Straight Connector 5">
                <a:extLst>
                  <a:ext uri="{FF2B5EF4-FFF2-40B4-BE49-F238E27FC236}">
                    <a16:creationId xmlns:a16="http://schemas.microsoft.com/office/drawing/2014/main" id="{A2C05EFE-3FAC-540A-82DB-E277F62A7231}"/>
                  </a:ext>
                </a:extLst>
              </p:cNvPr>
              <p:cNvSpPr/>
              <p:nvPr/>
            </p:nvSpPr>
            <p:spPr>
              <a:xfrm>
                <a:off x="736454" y="3672799"/>
                <a:ext cx="10719091" cy="0"/>
              </a:xfrm>
              <a:prstGeom prst="line">
                <a:avLst/>
              </a:prstGeom>
              <a:solidFill>
                <a:schemeClr val="lt1">
                  <a:alpha val="90000"/>
                  <a:hueOff val="0"/>
                  <a:satOff val="0"/>
                  <a:lumOff val="0"/>
                  <a:alphaOff val="0"/>
                </a:schemeClr>
              </a:solidFill>
              <a:ln w="19050" cap="flat" cmpd="sng" algn="ctr">
                <a:solidFill>
                  <a:srgbClr val="54FFE9"/>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7" name="Teardrop 6">
                <a:extLst>
                  <a:ext uri="{FF2B5EF4-FFF2-40B4-BE49-F238E27FC236}">
                    <a16:creationId xmlns:a16="http://schemas.microsoft.com/office/drawing/2014/main" id="{58FBEB4B-AAB4-C2DE-8005-78D4A4E07837}"/>
                  </a:ext>
                </a:extLst>
              </p:cNvPr>
              <p:cNvSpPr/>
              <p:nvPr/>
            </p:nvSpPr>
            <p:spPr>
              <a:xfrm rot="8100000">
                <a:off x="812321" y="1985010"/>
                <a:ext cx="322578" cy="322578"/>
              </a:xfrm>
              <a:prstGeom prst="teardrop">
                <a:avLst>
                  <a:gd name="adj" fmla="val 115000"/>
                </a:avLst>
              </a:prstGeom>
              <a:solidFill>
                <a:srgbClr val="116CAC"/>
              </a:solidFill>
              <a:ln>
                <a:solidFill>
                  <a:srgbClr val="116CAC"/>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8" name="Oval 7">
                <a:extLst>
                  <a:ext uri="{FF2B5EF4-FFF2-40B4-BE49-F238E27FC236}">
                    <a16:creationId xmlns:a16="http://schemas.microsoft.com/office/drawing/2014/main" id="{28C06168-4664-F41E-DE89-F51911279BF7}"/>
                  </a:ext>
                </a:extLst>
              </p:cNvPr>
              <p:cNvSpPr/>
              <p:nvPr/>
            </p:nvSpPr>
            <p:spPr>
              <a:xfrm>
                <a:off x="848157" y="2020846"/>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9" name="Freeform 8">
                <a:extLst>
                  <a:ext uri="{FF2B5EF4-FFF2-40B4-BE49-F238E27FC236}">
                    <a16:creationId xmlns:a16="http://schemas.microsoft.com/office/drawing/2014/main" id="{44FDDD04-5DB8-347B-2883-4E6C559CF095}"/>
                  </a:ext>
                </a:extLst>
              </p:cNvPr>
              <p:cNvSpPr/>
              <p:nvPr/>
            </p:nvSpPr>
            <p:spPr>
              <a:xfrm>
                <a:off x="1201708" y="2374397"/>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FFFFFF"/>
                    </a:solidFill>
                    <a:ea typeface="+mn-ea"/>
                    <a:cs typeface="+mn-cs"/>
                  </a:rPr>
                  <a:t>CMD concept development</a:t>
                </a:r>
                <a:r>
                  <a:rPr lang="en-US" sz="1400" kern="1200" dirty="0">
                    <a:solidFill>
                      <a:srgbClr val="FFFFFF"/>
                    </a:solidFill>
                    <a:latin typeface="Arial"/>
                    <a:ea typeface="+mn-ea"/>
                    <a:cs typeface="+mn-cs"/>
                  </a:rPr>
                  <a:t> following unexpected incident</a:t>
                </a:r>
                <a:endParaRPr lang="en-US" sz="1400" kern="1200" dirty="0">
                  <a:solidFill>
                    <a:srgbClr val="FFFFFF"/>
                  </a:solidFill>
                  <a:ea typeface="+mn-ea"/>
                  <a:cs typeface="+mn-cs"/>
                </a:endParaRPr>
              </a:p>
            </p:txBody>
          </p:sp>
          <p:sp>
            <p:nvSpPr>
              <p:cNvPr id="10" name="Freeform 9">
                <a:extLst>
                  <a:ext uri="{FF2B5EF4-FFF2-40B4-BE49-F238E27FC236}">
                    <a16:creationId xmlns:a16="http://schemas.microsoft.com/office/drawing/2014/main" id="{1C6128EF-503E-926B-484A-313441F30810}"/>
                  </a:ext>
                </a:extLst>
              </p:cNvPr>
              <p:cNvSpPr/>
              <p:nvPr/>
            </p:nvSpPr>
            <p:spPr>
              <a:xfrm>
                <a:off x="1201708" y="1918202"/>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ea typeface="+mn-ea"/>
                    <a:cs typeface="+mn-cs"/>
                  </a:rPr>
                  <a:t>2020</a:t>
                </a:r>
              </a:p>
            </p:txBody>
          </p:sp>
          <p:sp>
            <p:nvSpPr>
              <p:cNvPr id="13" name="Oval 12">
                <a:extLst>
                  <a:ext uri="{FF2B5EF4-FFF2-40B4-BE49-F238E27FC236}">
                    <a16:creationId xmlns:a16="http://schemas.microsoft.com/office/drawing/2014/main" id="{3922A5C7-01E8-77E1-0401-5BD3FF9AB219}"/>
                  </a:ext>
                </a:extLst>
              </p:cNvPr>
              <p:cNvSpPr/>
              <p:nvPr/>
            </p:nvSpPr>
            <p:spPr>
              <a:xfrm>
                <a:off x="932553" y="3631741"/>
                <a:ext cx="82115" cy="82115"/>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Teardrop 13">
                <a:extLst>
                  <a:ext uri="{FF2B5EF4-FFF2-40B4-BE49-F238E27FC236}">
                    <a16:creationId xmlns:a16="http://schemas.microsoft.com/office/drawing/2014/main" id="{F5BA4C8A-6A65-5EEA-C8EB-5C8F5705B481}"/>
                  </a:ext>
                </a:extLst>
              </p:cNvPr>
              <p:cNvSpPr/>
              <p:nvPr/>
            </p:nvSpPr>
            <p:spPr>
              <a:xfrm rot="18900000">
                <a:off x="2339354" y="5038008"/>
                <a:ext cx="322578" cy="322578"/>
              </a:xfrm>
              <a:prstGeom prst="teardrop">
                <a:avLst>
                  <a:gd name="adj" fmla="val 115000"/>
                </a:avLst>
              </a:prstGeom>
              <a:solidFill>
                <a:srgbClr val="2C9ED3"/>
              </a:solidFill>
              <a:ln>
                <a:solidFill>
                  <a:srgbClr val="2C9ED3"/>
                </a:solidFill>
              </a:ln>
            </p:spPr>
            <p:style>
              <a:lnRef idx="2">
                <a:scrgbClr r="0" g="0" b="0"/>
              </a:lnRef>
              <a:fillRef idx="1">
                <a:scrgbClr r="0" g="0" b="0"/>
              </a:fillRef>
              <a:effectRef idx="0">
                <a:schemeClr val="accent4">
                  <a:hueOff val="2094350"/>
                  <a:satOff val="0"/>
                  <a:lumOff val="1373"/>
                  <a:alphaOff val="0"/>
                </a:schemeClr>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BC111404-7B23-4B7F-1663-363A3233D07E}"/>
                  </a:ext>
                </a:extLst>
              </p:cNvPr>
              <p:cNvSpPr/>
              <p:nvPr/>
            </p:nvSpPr>
            <p:spPr>
              <a:xfrm>
                <a:off x="2375190" y="5073844"/>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AA20AF5C-7176-EAC5-D2DE-F1F1FCC273F5}"/>
                  </a:ext>
                </a:extLst>
              </p:cNvPr>
              <p:cNvSpPr/>
              <p:nvPr/>
            </p:nvSpPr>
            <p:spPr>
              <a:xfrm>
                <a:off x="2728741" y="3672799"/>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solidFill>
                      <a:srgbClr val="FFFFFF"/>
                    </a:solidFill>
                    <a:latin typeface="Arial"/>
                    <a:ea typeface="+mn-ea"/>
                    <a:cs typeface="+mn-cs"/>
                  </a:rPr>
                  <a:t>CMD launch across inpatient hospitals;</a:t>
                </a:r>
              </a:p>
              <a:p>
                <a:pPr marL="0" lvl="0" indent="0" algn="l" defTabSz="622300">
                  <a:lnSpc>
                    <a:spcPct val="90000"/>
                  </a:lnSpc>
                  <a:spcBef>
                    <a:spcPct val="0"/>
                  </a:spcBef>
                  <a:spcAft>
                    <a:spcPct val="35000"/>
                  </a:spcAft>
                  <a:buNone/>
                </a:pPr>
                <a:r>
                  <a:rPr lang="en-US" sz="1400" kern="1200" dirty="0">
                    <a:solidFill>
                      <a:srgbClr val="FFFFFF"/>
                    </a:solidFill>
                    <a:latin typeface="Arial"/>
                    <a:ea typeface="+mn-ea"/>
                    <a:cs typeface="+mn-cs"/>
                  </a:rPr>
                  <a:t>Executive roadshow for broader </a:t>
                </a:r>
                <a:r>
                  <a:rPr lang="en-US" sz="1400" kern="1200" dirty="0">
                    <a:solidFill>
                      <a:schemeClr val="bg1"/>
                    </a:solidFill>
                  </a:rPr>
                  <a:t>Business Continuity effort</a:t>
                </a:r>
                <a:endParaRPr lang="en-US" sz="1400" kern="1200" dirty="0">
                  <a:solidFill>
                    <a:srgbClr val="FFFFFF"/>
                  </a:solidFill>
                  <a:ea typeface="+mn-ea"/>
                  <a:cs typeface="+mn-cs"/>
                </a:endParaRPr>
              </a:p>
            </p:txBody>
          </p:sp>
          <p:sp>
            <p:nvSpPr>
              <p:cNvPr id="17" name="Freeform 16">
                <a:extLst>
                  <a:ext uri="{FF2B5EF4-FFF2-40B4-BE49-F238E27FC236}">
                    <a16:creationId xmlns:a16="http://schemas.microsoft.com/office/drawing/2014/main" id="{636C0698-4D7C-6789-81ED-C51E33D5B4B7}"/>
                  </a:ext>
                </a:extLst>
              </p:cNvPr>
              <p:cNvSpPr/>
              <p:nvPr/>
            </p:nvSpPr>
            <p:spPr>
              <a:xfrm>
                <a:off x="2728741" y="4971200"/>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latin typeface="Arial" panose="020B0604020202020204"/>
                    <a:ea typeface="+mn-ea"/>
                    <a:cs typeface="+mn-cs"/>
                  </a:rPr>
                  <a:t>2021</a:t>
                </a:r>
                <a:endParaRPr lang="en-US" sz="1900" kern="1200" dirty="0">
                  <a:solidFill>
                    <a:srgbClr val="54FFE9"/>
                  </a:solidFill>
                  <a:ea typeface="+mn-ea"/>
                  <a:cs typeface="+mn-cs"/>
                </a:endParaRPr>
              </a:p>
            </p:txBody>
          </p:sp>
          <p:sp>
            <p:nvSpPr>
              <p:cNvPr id="18" name="Straight Connector 17">
                <a:extLst>
                  <a:ext uri="{FF2B5EF4-FFF2-40B4-BE49-F238E27FC236}">
                    <a16:creationId xmlns:a16="http://schemas.microsoft.com/office/drawing/2014/main" id="{997DC742-E4D6-9657-22AE-1F9E5C594ECA}"/>
                  </a:ext>
                </a:extLst>
              </p:cNvPr>
              <p:cNvSpPr/>
              <p:nvPr/>
            </p:nvSpPr>
            <p:spPr>
              <a:xfrm>
                <a:off x="2500643" y="3672799"/>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9" name="Oval 18">
                <a:extLst>
                  <a:ext uri="{FF2B5EF4-FFF2-40B4-BE49-F238E27FC236}">
                    <a16:creationId xmlns:a16="http://schemas.microsoft.com/office/drawing/2014/main" id="{EF397FB4-A6B2-A599-F687-E058BF659DEF}"/>
                  </a:ext>
                </a:extLst>
              </p:cNvPr>
              <p:cNvSpPr/>
              <p:nvPr/>
            </p:nvSpPr>
            <p:spPr>
              <a:xfrm>
                <a:off x="2458715" y="3631741"/>
                <a:ext cx="82115" cy="82115"/>
              </a:xfrm>
              <a:prstGeom prst="ellipse">
                <a:avLst/>
              </a:prstGeom>
              <a:solidFill>
                <a:schemeClr val="accent4">
                  <a:hueOff val="706187"/>
                  <a:satOff val="-5476"/>
                  <a:lumOff val="5425"/>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Freeform 21">
                <a:extLst>
                  <a:ext uri="{FF2B5EF4-FFF2-40B4-BE49-F238E27FC236}">
                    <a16:creationId xmlns:a16="http://schemas.microsoft.com/office/drawing/2014/main" id="{D0346AFC-5C75-2411-4B71-5ADB449A2781}"/>
                  </a:ext>
                </a:extLst>
              </p:cNvPr>
              <p:cNvSpPr/>
              <p:nvPr/>
            </p:nvSpPr>
            <p:spPr>
              <a:xfrm>
                <a:off x="4255774" y="2374397"/>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Business Continuity Pilot and online tool refinement</a:t>
                </a:r>
              </a:p>
            </p:txBody>
          </p:sp>
          <p:sp>
            <p:nvSpPr>
              <p:cNvPr id="23" name="Freeform 22">
                <a:extLst>
                  <a:ext uri="{FF2B5EF4-FFF2-40B4-BE49-F238E27FC236}">
                    <a16:creationId xmlns:a16="http://schemas.microsoft.com/office/drawing/2014/main" id="{78AAD997-7CA4-FA12-65AE-B57D0E093580}"/>
                  </a:ext>
                </a:extLst>
              </p:cNvPr>
              <p:cNvSpPr/>
              <p:nvPr/>
            </p:nvSpPr>
            <p:spPr>
              <a:xfrm>
                <a:off x="4255774" y="1918202"/>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rPr>
                  <a:t>2022</a:t>
                </a:r>
              </a:p>
            </p:txBody>
          </p:sp>
          <p:sp>
            <p:nvSpPr>
              <p:cNvPr id="26" name="Teardrop 25">
                <a:extLst>
                  <a:ext uri="{FF2B5EF4-FFF2-40B4-BE49-F238E27FC236}">
                    <a16:creationId xmlns:a16="http://schemas.microsoft.com/office/drawing/2014/main" id="{72AA4E24-C6A1-222A-363F-9370BC5D1356}"/>
                  </a:ext>
                </a:extLst>
              </p:cNvPr>
              <p:cNvSpPr/>
              <p:nvPr/>
            </p:nvSpPr>
            <p:spPr>
              <a:xfrm rot="18900000">
                <a:off x="5393419" y="5038008"/>
                <a:ext cx="322578" cy="322578"/>
              </a:xfrm>
              <a:prstGeom prst="teardrop">
                <a:avLst>
                  <a:gd name="adj" fmla="val 115000"/>
                </a:avLst>
              </a:prstGeom>
              <a:solidFill>
                <a:srgbClr val="7EC2E7"/>
              </a:solidFill>
              <a:ln>
                <a:solidFill>
                  <a:srgbClr val="7EC2E7"/>
                </a:solidFill>
              </a:ln>
            </p:spPr>
            <p:style>
              <a:lnRef idx="2">
                <a:scrgbClr r="0" g="0" b="0"/>
              </a:lnRef>
              <a:fillRef idx="1">
                <a:scrgbClr r="0" g="0" b="0"/>
              </a:fillRef>
              <a:effectRef idx="0">
                <a:schemeClr val="accent4">
                  <a:hueOff val="6283050"/>
                  <a:satOff val="0"/>
                  <a:lumOff val="4118"/>
                  <a:alphaOff val="0"/>
                </a:schemeClr>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DAAC236B-377B-01C7-F65F-D46DA571193A}"/>
                  </a:ext>
                </a:extLst>
              </p:cNvPr>
              <p:cNvSpPr/>
              <p:nvPr/>
            </p:nvSpPr>
            <p:spPr>
              <a:xfrm>
                <a:off x="5429255" y="5073844"/>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8" name="Freeform 27">
                <a:extLst>
                  <a:ext uri="{FF2B5EF4-FFF2-40B4-BE49-F238E27FC236}">
                    <a16:creationId xmlns:a16="http://schemas.microsoft.com/office/drawing/2014/main" id="{D165DD23-04E6-EF8F-3CE3-B6C5921DCEF0}"/>
                  </a:ext>
                </a:extLst>
              </p:cNvPr>
              <p:cNvSpPr/>
              <p:nvPr/>
            </p:nvSpPr>
            <p:spPr>
              <a:xfrm>
                <a:off x="5782806" y="3672799"/>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solidFill>
                      <a:srgbClr val="FFFFFF"/>
                    </a:solidFill>
                    <a:latin typeface="Arial"/>
                    <a:ea typeface="+mn-ea"/>
                    <a:cs typeface="+mn-cs"/>
                  </a:rPr>
                  <a:t>CMD expansion to ambulatory locations and onboarded hospital</a:t>
                </a:r>
                <a:endParaRPr lang="en-US" sz="1400" kern="1200" dirty="0">
                  <a:solidFill>
                    <a:srgbClr val="FFFFFF"/>
                  </a:solidFill>
                  <a:ea typeface="+mn-ea"/>
                  <a:cs typeface="+mn-cs"/>
                </a:endParaRPr>
              </a:p>
            </p:txBody>
          </p:sp>
          <p:sp>
            <p:nvSpPr>
              <p:cNvPr id="29" name="Freeform 28">
                <a:extLst>
                  <a:ext uri="{FF2B5EF4-FFF2-40B4-BE49-F238E27FC236}">
                    <a16:creationId xmlns:a16="http://schemas.microsoft.com/office/drawing/2014/main" id="{0E647343-C07C-AF12-A1F9-D31A8F7A569F}"/>
                  </a:ext>
                </a:extLst>
              </p:cNvPr>
              <p:cNvSpPr/>
              <p:nvPr/>
            </p:nvSpPr>
            <p:spPr>
              <a:xfrm>
                <a:off x="5782806" y="4971200"/>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latin typeface="Arial" panose="020B0604020202020204"/>
                    <a:ea typeface="+mn-ea"/>
                    <a:cs typeface="+mn-cs"/>
                  </a:rPr>
                  <a:t>2023</a:t>
                </a:r>
                <a:endParaRPr lang="en-US" sz="1900" kern="1200" dirty="0">
                  <a:solidFill>
                    <a:srgbClr val="54FFE9"/>
                  </a:solidFill>
                  <a:ea typeface="+mn-ea"/>
                  <a:cs typeface="+mn-cs"/>
                </a:endParaRPr>
              </a:p>
            </p:txBody>
          </p:sp>
          <p:sp>
            <p:nvSpPr>
              <p:cNvPr id="30" name="Straight Connector 29">
                <a:extLst>
                  <a:ext uri="{FF2B5EF4-FFF2-40B4-BE49-F238E27FC236}">
                    <a16:creationId xmlns:a16="http://schemas.microsoft.com/office/drawing/2014/main" id="{340791AB-5C6B-6CBB-6A22-E5472973DF9D}"/>
                  </a:ext>
                </a:extLst>
              </p:cNvPr>
              <p:cNvSpPr/>
              <p:nvPr/>
            </p:nvSpPr>
            <p:spPr>
              <a:xfrm>
                <a:off x="5554709" y="3672799"/>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1" name="Oval 30">
                <a:extLst>
                  <a:ext uri="{FF2B5EF4-FFF2-40B4-BE49-F238E27FC236}">
                    <a16:creationId xmlns:a16="http://schemas.microsoft.com/office/drawing/2014/main" id="{EC705603-D1C7-4917-8CAC-2B4BE2CF978E}"/>
                  </a:ext>
                </a:extLst>
              </p:cNvPr>
              <p:cNvSpPr/>
              <p:nvPr/>
            </p:nvSpPr>
            <p:spPr>
              <a:xfrm>
                <a:off x="5512781" y="3631741"/>
                <a:ext cx="82115" cy="82115"/>
              </a:xfrm>
              <a:prstGeom prst="ellipse">
                <a:avLst/>
              </a:prstGeom>
              <a:solidFill>
                <a:schemeClr val="accent4">
                  <a:hueOff val="1412373"/>
                  <a:satOff val="-10952"/>
                  <a:lumOff val="10849"/>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4" name="Freeform 33">
                <a:extLst>
                  <a:ext uri="{FF2B5EF4-FFF2-40B4-BE49-F238E27FC236}">
                    <a16:creationId xmlns:a16="http://schemas.microsoft.com/office/drawing/2014/main" id="{C075F305-E39A-F1DF-9537-433F6F0275D2}"/>
                  </a:ext>
                </a:extLst>
              </p:cNvPr>
              <p:cNvSpPr/>
              <p:nvPr/>
            </p:nvSpPr>
            <p:spPr>
              <a:xfrm>
                <a:off x="7309839" y="2374397"/>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Formal rollout of Business Continuity, SNapp, and Resilience as a Service programs</a:t>
                </a:r>
              </a:p>
            </p:txBody>
          </p:sp>
          <p:sp>
            <p:nvSpPr>
              <p:cNvPr id="35" name="Freeform 34">
                <a:extLst>
                  <a:ext uri="{FF2B5EF4-FFF2-40B4-BE49-F238E27FC236}">
                    <a16:creationId xmlns:a16="http://schemas.microsoft.com/office/drawing/2014/main" id="{FD3A2DDB-6E8E-EF5D-23D9-A625B7311D8E}"/>
                  </a:ext>
                </a:extLst>
              </p:cNvPr>
              <p:cNvSpPr/>
              <p:nvPr/>
            </p:nvSpPr>
            <p:spPr>
              <a:xfrm>
                <a:off x="7309839" y="1918202"/>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rPr>
                  <a:t>2024</a:t>
                </a:r>
              </a:p>
            </p:txBody>
          </p:sp>
          <p:sp>
            <p:nvSpPr>
              <p:cNvPr id="38" name="Teardrop 37">
                <a:extLst>
                  <a:ext uri="{FF2B5EF4-FFF2-40B4-BE49-F238E27FC236}">
                    <a16:creationId xmlns:a16="http://schemas.microsoft.com/office/drawing/2014/main" id="{C1B86A20-9EF6-291C-E290-1797A821491F}"/>
                  </a:ext>
                </a:extLst>
              </p:cNvPr>
              <p:cNvSpPr/>
              <p:nvPr/>
            </p:nvSpPr>
            <p:spPr>
              <a:xfrm rot="18900000">
                <a:off x="8447485" y="5038008"/>
                <a:ext cx="322578" cy="322578"/>
              </a:xfrm>
              <a:prstGeom prst="teardrop">
                <a:avLst>
                  <a:gd name="adj" fmla="val 115000"/>
                </a:avLst>
              </a:prstGeom>
              <a:solidFill>
                <a:srgbClr val="B3CEE8"/>
              </a:solidFill>
              <a:ln>
                <a:solidFill>
                  <a:srgbClr val="B3CEE8"/>
                </a:solidFill>
              </a:ln>
            </p:spPr>
            <p:style>
              <a:lnRef idx="2">
                <a:scrgbClr r="0" g="0" b="0"/>
              </a:lnRef>
              <a:fillRef idx="1">
                <a:scrgbClr r="0" g="0" b="0"/>
              </a:fillRef>
              <a:effectRef idx="0">
                <a:schemeClr val="accent4">
                  <a:hueOff val="10471750"/>
                  <a:satOff val="0"/>
                  <a:lumOff val="6863"/>
                  <a:alphaOff val="0"/>
                </a:schemeClr>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A0E4AC8C-BDA7-D7A3-BB72-44B7DEAD1688}"/>
                  </a:ext>
                </a:extLst>
              </p:cNvPr>
              <p:cNvSpPr/>
              <p:nvPr/>
            </p:nvSpPr>
            <p:spPr>
              <a:xfrm>
                <a:off x="8483320" y="5073844"/>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0" name="Freeform 39">
                <a:extLst>
                  <a:ext uri="{FF2B5EF4-FFF2-40B4-BE49-F238E27FC236}">
                    <a16:creationId xmlns:a16="http://schemas.microsoft.com/office/drawing/2014/main" id="{E8FA3D0D-FEC0-55CE-CFBD-780AB96302BF}"/>
                  </a:ext>
                </a:extLst>
              </p:cNvPr>
              <p:cNvSpPr/>
              <p:nvPr/>
            </p:nvSpPr>
            <p:spPr>
              <a:xfrm>
                <a:off x="8836872" y="3672799"/>
                <a:ext cx="2544621" cy="1298401"/>
              </a:xfrm>
              <a:custGeom>
                <a:avLst/>
                <a:gdLst>
                  <a:gd name="connsiteX0" fmla="*/ 0 w 2544621"/>
                  <a:gd name="connsiteY0" fmla="*/ 0 h 1298401"/>
                  <a:gd name="connsiteX1" fmla="*/ 2544621 w 2544621"/>
                  <a:gd name="connsiteY1" fmla="*/ 0 h 1298401"/>
                  <a:gd name="connsiteX2" fmla="*/ 2544621 w 2544621"/>
                  <a:gd name="connsiteY2" fmla="*/ 1298401 h 1298401"/>
                  <a:gd name="connsiteX3" fmla="*/ 0 w 2544621"/>
                  <a:gd name="connsiteY3" fmla="*/ 1298401 h 1298401"/>
                  <a:gd name="connsiteX4" fmla="*/ 0 w 2544621"/>
                  <a:gd name="connsiteY4" fmla="*/ 0 h 129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1298401">
                    <a:moveTo>
                      <a:pt x="0" y="0"/>
                    </a:moveTo>
                    <a:lnTo>
                      <a:pt x="2544621" y="0"/>
                    </a:lnTo>
                    <a:lnTo>
                      <a:pt x="2544621" y="1298401"/>
                    </a:lnTo>
                    <a:lnTo>
                      <a:pt x="0" y="12984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solidFill>
                      <a:srgbClr val="FFFFFF"/>
                    </a:solidFill>
                    <a:ea typeface="+mn-ea"/>
                    <a:cs typeface="+mn-cs"/>
                  </a:rPr>
                  <a:t>CMD expansion to non-clinical departments; </a:t>
                </a:r>
              </a:p>
              <a:p>
                <a:pPr marL="0" lvl="0" indent="0" algn="l" defTabSz="622300">
                  <a:lnSpc>
                    <a:spcPct val="90000"/>
                  </a:lnSpc>
                  <a:spcBef>
                    <a:spcPct val="0"/>
                  </a:spcBef>
                  <a:spcAft>
                    <a:spcPct val="35000"/>
                  </a:spcAft>
                  <a:buNone/>
                </a:pPr>
                <a:r>
                  <a:rPr lang="en-US" sz="1400" kern="1200" dirty="0">
                    <a:solidFill>
                      <a:srgbClr val="FFFFFF"/>
                    </a:solidFill>
                    <a:ea typeface="+mn-ea"/>
                    <a:cs typeface="+mn-cs"/>
                  </a:rPr>
                  <a:t>Ongoing rollout of BCT and SNapp to critical departments</a:t>
                </a:r>
              </a:p>
            </p:txBody>
          </p:sp>
          <p:sp>
            <p:nvSpPr>
              <p:cNvPr id="41" name="Freeform 40">
                <a:extLst>
                  <a:ext uri="{FF2B5EF4-FFF2-40B4-BE49-F238E27FC236}">
                    <a16:creationId xmlns:a16="http://schemas.microsoft.com/office/drawing/2014/main" id="{DAD0690C-9414-1631-7F53-89C188E57ABD}"/>
                  </a:ext>
                </a:extLst>
              </p:cNvPr>
              <p:cNvSpPr/>
              <p:nvPr/>
            </p:nvSpPr>
            <p:spPr>
              <a:xfrm>
                <a:off x="8836872" y="4971200"/>
                <a:ext cx="2544621" cy="456195"/>
              </a:xfrm>
              <a:custGeom>
                <a:avLst/>
                <a:gdLst>
                  <a:gd name="connsiteX0" fmla="*/ 0 w 2544621"/>
                  <a:gd name="connsiteY0" fmla="*/ 0 h 456195"/>
                  <a:gd name="connsiteX1" fmla="*/ 2544621 w 2544621"/>
                  <a:gd name="connsiteY1" fmla="*/ 0 h 456195"/>
                  <a:gd name="connsiteX2" fmla="*/ 2544621 w 2544621"/>
                  <a:gd name="connsiteY2" fmla="*/ 456195 h 456195"/>
                  <a:gd name="connsiteX3" fmla="*/ 0 w 2544621"/>
                  <a:gd name="connsiteY3" fmla="*/ 456195 h 456195"/>
                  <a:gd name="connsiteX4" fmla="*/ 0 w 2544621"/>
                  <a:gd name="connsiteY4" fmla="*/ 0 h 45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21" h="456195">
                    <a:moveTo>
                      <a:pt x="0" y="0"/>
                    </a:moveTo>
                    <a:lnTo>
                      <a:pt x="2544621" y="0"/>
                    </a:lnTo>
                    <a:lnTo>
                      <a:pt x="2544621" y="456195"/>
                    </a:lnTo>
                    <a:lnTo>
                      <a:pt x="0" y="456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solidFill>
                      <a:srgbClr val="54FFE9"/>
                    </a:solidFill>
                    <a:ea typeface="+mn-ea"/>
                    <a:cs typeface="+mn-cs"/>
                  </a:rPr>
                  <a:t>2025</a:t>
                </a:r>
              </a:p>
            </p:txBody>
          </p:sp>
          <p:sp>
            <p:nvSpPr>
              <p:cNvPr id="42" name="Straight Connector 41">
                <a:extLst>
                  <a:ext uri="{FF2B5EF4-FFF2-40B4-BE49-F238E27FC236}">
                    <a16:creationId xmlns:a16="http://schemas.microsoft.com/office/drawing/2014/main" id="{0A334006-F9F3-E877-C851-E998552CD982}"/>
                  </a:ext>
                </a:extLst>
              </p:cNvPr>
              <p:cNvSpPr/>
              <p:nvPr/>
            </p:nvSpPr>
            <p:spPr>
              <a:xfrm>
                <a:off x="8608774" y="3672799"/>
                <a:ext cx="0" cy="1298401"/>
              </a:xfrm>
              <a:prstGeom prst="line">
                <a:avLst/>
              </a:prstGeom>
              <a:noFill/>
              <a:ln w="12700" cap="flat" cmpd="sng" algn="ctr">
                <a:solidFill>
                  <a:srgbClr val="54FFE9"/>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3" name="Oval 42">
                <a:extLst>
                  <a:ext uri="{FF2B5EF4-FFF2-40B4-BE49-F238E27FC236}">
                    <a16:creationId xmlns:a16="http://schemas.microsoft.com/office/drawing/2014/main" id="{415E387C-1A93-63FD-0911-97DF88091A04}"/>
                  </a:ext>
                </a:extLst>
              </p:cNvPr>
              <p:cNvSpPr/>
              <p:nvPr/>
            </p:nvSpPr>
            <p:spPr>
              <a:xfrm>
                <a:off x="8566846" y="3631741"/>
                <a:ext cx="82115" cy="82115"/>
              </a:xfrm>
              <a:prstGeom prst="ellipse">
                <a:avLst/>
              </a:prstGeom>
              <a:solidFill>
                <a:schemeClr val="accent4">
                  <a:hueOff val="2118560"/>
                  <a:satOff val="-16428"/>
                  <a:lumOff val="16274"/>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sp>
          <p:nvSpPr>
            <p:cNvPr id="45" name="Oval 44">
              <a:extLst>
                <a:ext uri="{FF2B5EF4-FFF2-40B4-BE49-F238E27FC236}">
                  <a16:creationId xmlns:a16="http://schemas.microsoft.com/office/drawing/2014/main" id="{862B870E-6315-6C33-1CBF-BFD3AF76B305}"/>
                </a:ext>
              </a:extLst>
            </p:cNvPr>
            <p:cNvSpPr/>
            <p:nvPr/>
          </p:nvSpPr>
          <p:spPr>
            <a:xfrm>
              <a:off x="3995842" y="3631741"/>
              <a:ext cx="82115" cy="82115"/>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6" name="Teardrop 45">
              <a:extLst>
                <a:ext uri="{FF2B5EF4-FFF2-40B4-BE49-F238E27FC236}">
                  <a16:creationId xmlns:a16="http://schemas.microsoft.com/office/drawing/2014/main" id="{8C669471-3428-F3A2-FD42-031728E95BB9}"/>
                </a:ext>
              </a:extLst>
            </p:cNvPr>
            <p:cNvSpPr/>
            <p:nvPr/>
          </p:nvSpPr>
          <p:spPr>
            <a:xfrm rot="7914410">
              <a:off x="3866053" y="1979436"/>
              <a:ext cx="322578" cy="322578"/>
            </a:xfrm>
            <a:prstGeom prst="teardrop">
              <a:avLst>
                <a:gd name="adj" fmla="val 115000"/>
              </a:avLst>
            </a:prstGeom>
            <a:solidFill>
              <a:srgbClr val="2C9ED3"/>
            </a:solidFill>
            <a:ln>
              <a:solidFill>
                <a:srgbClr val="2C9ED3"/>
              </a:solidFill>
            </a:ln>
          </p:spPr>
          <p:style>
            <a:lnRef idx="2">
              <a:scrgbClr r="0" g="0" b="0"/>
            </a:lnRef>
            <a:fillRef idx="1">
              <a:scrgbClr r="0" g="0" b="0"/>
            </a:fillRef>
            <a:effectRef idx="0">
              <a:schemeClr val="accent4">
                <a:hueOff val="2094350"/>
                <a:satOff val="0"/>
                <a:lumOff val="1373"/>
                <a:alphaOff val="0"/>
              </a:schemeClr>
            </a:effectRef>
            <a:fontRef idx="minor">
              <a:schemeClr val="lt1"/>
            </a:fontRef>
          </p:style>
          <p:txBody>
            <a:bodyPr/>
            <a:lstStyle/>
            <a:p>
              <a:endParaRPr lang="en-US"/>
            </a:p>
          </p:txBody>
        </p:sp>
        <p:sp>
          <p:nvSpPr>
            <p:cNvPr id="47" name="Oval 46">
              <a:extLst>
                <a:ext uri="{FF2B5EF4-FFF2-40B4-BE49-F238E27FC236}">
                  <a16:creationId xmlns:a16="http://schemas.microsoft.com/office/drawing/2014/main" id="{7CBCE75E-9944-0095-11E5-9467F7912A09}"/>
                </a:ext>
              </a:extLst>
            </p:cNvPr>
            <p:cNvSpPr/>
            <p:nvPr/>
          </p:nvSpPr>
          <p:spPr>
            <a:xfrm>
              <a:off x="3905221" y="2012658"/>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9" name="Oval 48">
              <a:extLst>
                <a:ext uri="{FF2B5EF4-FFF2-40B4-BE49-F238E27FC236}">
                  <a16:creationId xmlns:a16="http://schemas.microsoft.com/office/drawing/2014/main" id="{208C980C-BCFF-D10C-6E10-72FE490F8C2B}"/>
                </a:ext>
              </a:extLst>
            </p:cNvPr>
            <p:cNvSpPr/>
            <p:nvPr/>
          </p:nvSpPr>
          <p:spPr>
            <a:xfrm>
              <a:off x="7049907" y="3631727"/>
              <a:ext cx="82115" cy="82115"/>
            </a:xfrm>
            <a:prstGeom prst="ellipse">
              <a:avLst/>
            </a:prstGeom>
            <a:solidFill>
              <a:schemeClr val="accent4">
                <a:hueOff val="1412373"/>
                <a:satOff val="-10952"/>
                <a:lumOff val="10849"/>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51" name="Teardrop 50">
              <a:extLst>
                <a:ext uri="{FF2B5EF4-FFF2-40B4-BE49-F238E27FC236}">
                  <a16:creationId xmlns:a16="http://schemas.microsoft.com/office/drawing/2014/main" id="{7DDBED8A-A0B2-1FF9-5F10-D561F1827022}"/>
                </a:ext>
              </a:extLst>
            </p:cNvPr>
            <p:cNvSpPr/>
            <p:nvPr/>
          </p:nvSpPr>
          <p:spPr>
            <a:xfrm rot="8066161">
              <a:off x="6919466" y="1985009"/>
              <a:ext cx="322578" cy="322578"/>
            </a:xfrm>
            <a:prstGeom prst="teardrop">
              <a:avLst>
                <a:gd name="adj" fmla="val 115000"/>
              </a:avLst>
            </a:prstGeom>
            <a:solidFill>
              <a:srgbClr val="7EC2E7"/>
            </a:solidFill>
            <a:ln>
              <a:solidFill>
                <a:srgbClr val="7EC2E7"/>
              </a:solidFill>
            </a:ln>
          </p:spPr>
          <p:style>
            <a:lnRef idx="2">
              <a:scrgbClr r="0" g="0" b="0"/>
            </a:lnRef>
            <a:fillRef idx="1">
              <a:scrgbClr r="0" g="0" b="0"/>
            </a:fillRef>
            <a:effectRef idx="0">
              <a:schemeClr val="accent4">
                <a:hueOff val="6283050"/>
                <a:satOff val="0"/>
                <a:lumOff val="4118"/>
                <a:alphaOff val="0"/>
              </a:schemeClr>
            </a:effectRef>
            <a:fontRef idx="minor">
              <a:schemeClr val="lt1"/>
            </a:fontRef>
          </p:style>
          <p:txBody>
            <a:bodyPr/>
            <a:lstStyle/>
            <a:p>
              <a:endParaRPr lang="en-US"/>
            </a:p>
          </p:txBody>
        </p:sp>
        <p:sp>
          <p:nvSpPr>
            <p:cNvPr id="52" name="Oval 51">
              <a:extLst>
                <a:ext uri="{FF2B5EF4-FFF2-40B4-BE49-F238E27FC236}">
                  <a16:creationId xmlns:a16="http://schemas.microsoft.com/office/drawing/2014/main" id="{17C0AC99-DC0A-E498-9639-1383E8D96A08}"/>
                </a:ext>
              </a:extLst>
            </p:cNvPr>
            <p:cNvSpPr/>
            <p:nvPr/>
          </p:nvSpPr>
          <p:spPr>
            <a:xfrm>
              <a:off x="6955301" y="2020844"/>
              <a:ext cx="250907" cy="250907"/>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438465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CA244-8814-B5BA-EB1B-E1C891B175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26C42-0EC4-6FEE-EAA9-3E21A5B793BB}"/>
              </a:ext>
            </a:extLst>
          </p:cNvPr>
          <p:cNvSpPr>
            <a:spLocks noGrp="1"/>
          </p:cNvSpPr>
          <p:nvPr>
            <p:ph type="sldNum" sz="quarter" idx="4"/>
          </p:nvPr>
        </p:nvSpPr>
        <p:spPr/>
        <p:txBody>
          <a:bodyPr/>
          <a:lstStyle/>
          <a:p>
            <a:fld id="{2441C0E6-2A71-4EB3-9E92-A3D15D26B6CA}" type="slidenum">
              <a:rPr lang="en-US"/>
              <a:pPr/>
              <a:t>20</a:t>
            </a:fld>
            <a:endParaRPr lang="en-US"/>
          </a:p>
        </p:txBody>
      </p:sp>
      <p:sp>
        <p:nvSpPr>
          <p:cNvPr id="25" name="TextBox 15">
            <a:extLst>
              <a:ext uri="{FF2B5EF4-FFF2-40B4-BE49-F238E27FC236}">
                <a16:creationId xmlns:a16="http://schemas.microsoft.com/office/drawing/2014/main" id="{78CA1D43-4AB2-332F-77B8-4477BE5B6BD3}"/>
              </a:ext>
            </a:extLst>
          </p:cNvPr>
          <p:cNvSpPr txBox="1"/>
          <p:nvPr/>
        </p:nvSpPr>
        <p:spPr>
          <a:xfrm>
            <a:off x="0" y="477760"/>
            <a:ext cx="12192000" cy="478144"/>
          </a:xfrm>
          <a:prstGeom prst="rect">
            <a:avLst/>
          </a:prstGeom>
        </p:spPr>
        <p:txBody>
          <a:bodyPr wrap="square" lIns="0" tIns="0" rIns="0" bIns="0" rtlCol="0" anchor="t">
            <a:spAutoFit/>
          </a:bodyPr>
          <a:lstStyle/>
          <a:p>
            <a:pPr algn="ctr">
              <a:lnSpc>
                <a:spcPts val="4000"/>
              </a:lnSpc>
            </a:pPr>
            <a:r>
              <a:rPr lang="en-US" sz="3200" b="1" dirty="0">
                <a:solidFill>
                  <a:schemeClr val="bg1"/>
                </a:solidFill>
                <a:latin typeface="+mj-lt"/>
              </a:rPr>
              <a:t>Current State</a:t>
            </a:r>
          </a:p>
        </p:txBody>
      </p:sp>
      <p:sp>
        <p:nvSpPr>
          <p:cNvPr id="17" name="Google Shape;535;p53">
            <a:extLst>
              <a:ext uri="{FF2B5EF4-FFF2-40B4-BE49-F238E27FC236}">
                <a16:creationId xmlns:a16="http://schemas.microsoft.com/office/drawing/2014/main" id="{A4D11F63-006C-B43A-D097-29803F79BB71}"/>
              </a:ext>
            </a:extLst>
          </p:cNvPr>
          <p:cNvSpPr txBox="1">
            <a:spLocks/>
          </p:cNvSpPr>
          <p:nvPr/>
        </p:nvSpPr>
        <p:spPr>
          <a:xfrm>
            <a:off x="1914331" y="4976182"/>
            <a:ext cx="2589572" cy="1225753"/>
          </a:xfrm>
          <a:prstGeom prst="rect">
            <a:avLst/>
          </a:prstGeom>
        </p:spPr>
        <p:txBody>
          <a:bodyPr spcFirstLastPara="1" wrap="square" lIns="91425" tIns="91425" rIns="91425" bIns="91425"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pPr>
            <a:r>
              <a:rPr lang="en-US">
                <a:solidFill>
                  <a:schemeClr val="bg1"/>
                </a:solidFill>
              </a:rPr>
              <a:t>Frontline Staff Trained Monthly</a:t>
            </a:r>
          </a:p>
        </p:txBody>
      </p:sp>
      <p:sp>
        <p:nvSpPr>
          <p:cNvPr id="20" name="Google Shape;538;p53">
            <a:extLst>
              <a:ext uri="{FF2B5EF4-FFF2-40B4-BE49-F238E27FC236}">
                <a16:creationId xmlns:a16="http://schemas.microsoft.com/office/drawing/2014/main" id="{9B24A9BC-307F-3ED8-446C-14E3E87D6469}"/>
              </a:ext>
            </a:extLst>
          </p:cNvPr>
          <p:cNvSpPr txBox="1">
            <a:spLocks/>
          </p:cNvSpPr>
          <p:nvPr/>
        </p:nvSpPr>
        <p:spPr>
          <a:xfrm>
            <a:off x="4660117" y="4976182"/>
            <a:ext cx="2764959" cy="851528"/>
          </a:xfrm>
          <a:prstGeom prst="rect">
            <a:avLst/>
          </a:prstGeom>
        </p:spPr>
        <p:txBody>
          <a:bodyPr spcFirstLastPara="1" wrap="square" lIns="91425" tIns="91425" rIns="91425" bIns="91425"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pPr>
            <a:r>
              <a:rPr lang="en-US">
                <a:solidFill>
                  <a:schemeClr val="bg1"/>
                </a:solidFill>
              </a:rPr>
              <a:t>Departments Onboarded</a:t>
            </a:r>
          </a:p>
        </p:txBody>
      </p:sp>
      <p:sp>
        <p:nvSpPr>
          <p:cNvPr id="22" name="Google Shape;540;p53">
            <a:extLst>
              <a:ext uri="{FF2B5EF4-FFF2-40B4-BE49-F238E27FC236}">
                <a16:creationId xmlns:a16="http://schemas.microsoft.com/office/drawing/2014/main" id="{BC9EE9E8-21D3-0D0F-55B4-A45163C845B0}"/>
              </a:ext>
            </a:extLst>
          </p:cNvPr>
          <p:cNvSpPr txBox="1">
            <a:spLocks/>
          </p:cNvSpPr>
          <p:nvPr/>
        </p:nvSpPr>
        <p:spPr>
          <a:xfrm>
            <a:off x="7581290" y="4976182"/>
            <a:ext cx="2787819" cy="768899"/>
          </a:xfrm>
          <a:prstGeom prst="rect">
            <a:avLst/>
          </a:prstGeom>
        </p:spPr>
        <p:txBody>
          <a:bodyPr spcFirstLastPara="1" wrap="square" lIns="91425" tIns="91425" rIns="91425" bIns="91425" anchor="t" anchorCtr="0">
            <a:noAutofit/>
          </a:bodyPr>
          <a:lstStyle>
            <a:lvl1pPr marL="0" indent="0" algn="l" defTabSz="914377" rtl="0" eaLnBrk="1" latinLnBrk="0" hangingPunct="1">
              <a:lnSpc>
                <a:spcPct val="112000"/>
              </a:lnSpc>
              <a:spcBef>
                <a:spcPts val="0"/>
              </a:spcBef>
              <a:spcAft>
                <a:spcPts val="0"/>
              </a:spcAft>
              <a:buFont typeface="Arial" panose="020B0604020202020204" pitchFamily="34" charset="0"/>
              <a:buNone/>
              <a:defRPr sz="2133" b="1" kern="1200">
                <a:solidFill>
                  <a:schemeClr val="bg2"/>
                </a:solidFill>
                <a:latin typeface="+mn-lt"/>
                <a:ea typeface="+mn-ea"/>
                <a:cs typeface="+mn-cs"/>
              </a:defRPr>
            </a:lvl1pPr>
            <a:lvl2pPr marL="0" indent="0" algn="l" defTabSz="914377" rtl="0" eaLnBrk="1" latinLnBrk="0" hangingPunct="1">
              <a:lnSpc>
                <a:spcPct val="112000"/>
              </a:lnSpc>
              <a:spcBef>
                <a:spcPts val="0"/>
              </a:spcBef>
              <a:buFont typeface="Arial" panose="020B0604020202020204" pitchFamily="34" charset="0"/>
              <a:buNone/>
              <a:defRPr sz="2133" kern="1200">
                <a:solidFill>
                  <a:schemeClr val="bg1"/>
                </a:solidFill>
                <a:latin typeface="+mn-lt"/>
                <a:ea typeface="+mn-ea"/>
                <a:cs typeface="+mn-cs"/>
              </a:defRPr>
            </a:lvl2pPr>
            <a:lvl3pPr marL="182875"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3pPr>
            <a:lvl4pPr marL="426709"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4pPr>
            <a:lvl5pPr marL="670543" indent="-182875" algn="l" defTabSz="914377" rtl="0" eaLnBrk="1" latinLnBrk="0" hangingPunct="1">
              <a:lnSpc>
                <a:spcPct val="112000"/>
              </a:lnSpc>
              <a:spcBef>
                <a:spcPts val="0"/>
              </a:spcBef>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pPr>
            <a:r>
              <a:rPr lang="en-US">
                <a:solidFill>
                  <a:schemeClr val="bg1"/>
                </a:solidFill>
              </a:rPr>
              <a:t>Departmental Leaders Engaged</a:t>
            </a:r>
          </a:p>
        </p:txBody>
      </p:sp>
      <p:grpSp>
        <p:nvGrpSpPr>
          <p:cNvPr id="2" name="Google Shape;1641;p55">
            <a:extLst>
              <a:ext uri="{FF2B5EF4-FFF2-40B4-BE49-F238E27FC236}">
                <a16:creationId xmlns:a16="http://schemas.microsoft.com/office/drawing/2014/main" id="{F0792112-31A4-DD88-6B97-C6F9A7067CA5}"/>
              </a:ext>
            </a:extLst>
          </p:cNvPr>
          <p:cNvGrpSpPr/>
          <p:nvPr/>
        </p:nvGrpSpPr>
        <p:grpSpPr>
          <a:xfrm>
            <a:off x="1936021" y="1627612"/>
            <a:ext cx="8213150" cy="3199913"/>
            <a:chOff x="5103624" y="3935226"/>
            <a:chExt cx="1533103" cy="597310"/>
          </a:xfrm>
        </p:grpSpPr>
        <p:grpSp>
          <p:nvGrpSpPr>
            <p:cNvPr id="3" name="Google Shape;1642;p55">
              <a:extLst>
                <a:ext uri="{FF2B5EF4-FFF2-40B4-BE49-F238E27FC236}">
                  <a16:creationId xmlns:a16="http://schemas.microsoft.com/office/drawing/2014/main" id="{2FD73BEA-9866-2A8A-F8EE-E7E404DF3D08}"/>
                </a:ext>
              </a:extLst>
            </p:cNvPr>
            <p:cNvGrpSpPr/>
            <p:nvPr/>
          </p:nvGrpSpPr>
          <p:grpSpPr>
            <a:xfrm>
              <a:off x="6125827" y="3935226"/>
              <a:ext cx="510900" cy="597310"/>
              <a:chOff x="6119344" y="3856251"/>
              <a:chExt cx="510900" cy="597310"/>
            </a:xfrm>
          </p:grpSpPr>
          <p:sp>
            <p:nvSpPr>
              <p:cNvPr id="13" name="Google Shape;1643;p55">
                <a:extLst>
                  <a:ext uri="{FF2B5EF4-FFF2-40B4-BE49-F238E27FC236}">
                    <a16:creationId xmlns:a16="http://schemas.microsoft.com/office/drawing/2014/main" id="{74B2FD05-DB23-16AD-7E4C-3E327F335079}"/>
                  </a:ext>
                </a:extLst>
              </p:cNvPr>
              <p:cNvSpPr/>
              <p:nvPr/>
            </p:nvSpPr>
            <p:spPr>
              <a:xfrm>
                <a:off x="6119344" y="3856251"/>
                <a:ext cx="510900" cy="510900"/>
              </a:xfrm>
              <a:prstGeom prst="arc">
                <a:avLst>
                  <a:gd name="adj1" fmla="val 10788183"/>
                  <a:gd name="adj2" fmla="val 5348878"/>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14" name="Google Shape;1644;p55">
                <a:extLst>
                  <a:ext uri="{FF2B5EF4-FFF2-40B4-BE49-F238E27FC236}">
                    <a16:creationId xmlns:a16="http://schemas.microsoft.com/office/drawing/2014/main" id="{688BFBBC-27BA-1666-9F3C-A20D2D2D56FE}"/>
                  </a:ext>
                </a:extLst>
              </p:cNvPr>
              <p:cNvCxnSpPr>
                <a:cxnSpLocks/>
                <a:stCxn id="13" idx="1"/>
              </p:cNvCxnSpPr>
              <p:nvPr/>
            </p:nvCxnSpPr>
            <p:spPr>
              <a:xfrm>
                <a:off x="6374794" y="4111701"/>
                <a:ext cx="0" cy="341860"/>
              </a:xfrm>
              <a:prstGeom prst="straightConnector1">
                <a:avLst/>
              </a:prstGeom>
              <a:noFill/>
              <a:ln w="19050" cap="flat" cmpd="sng">
                <a:solidFill>
                  <a:schemeClr val="bg1"/>
                </a:solidFill>
                <a:prstDash val="solid"/>
                <a:round/>
                <a:headEnd type="none" w="med" len="med"/>
                <a:tailEnd type="oval" w="med" len="med"/>
              </a:ln>
            </p:spPr>
          </p:cxnSp>
          <p:sp>
            <p:nvSpPr>
              <p:cNvPr id="15" name="Google Shape;1645;p55">
                <a:extLst>
                  <a:ext uri="{FF2B5EF4-FFF2-40B4-BE49-F238E27FC236}">
                    <a16:creationId xmlns:a16="http://schemas.microsoft.com/office/drawing/2014/main" id="{D6F89822-C6E9-B746-D9B5-AEB0E3C1CE2E}"/>
                  </a:ext>
                </a:extLst>
              </p:cNvPr>
              <p:cNvSpPr/>
              <p:nvPr/>
            </p:nvSpPr>
            <p:spPr>
              <a:xfrm>
                <a:off x="6177532" y="3914348"/>
                <a:ext cx="394500" cy="394500"/>
              </a:xfrm>
              <a:prstGeom prst="ellipse">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5" name="Google Shape;1646;p55">
              <a:extLst>
                <a:ext uri="{FF2B5EF4-FFF2-40B4-BE49-F238E27FC236}">
                  <a16:creationId xmlns:a16="http://schemas.microsoft.com/office/drawing/2014/main" id="{F3F52709-69F4-A524-20B8-E0086617A967}"/>
                </a:ext>
              </a:extLst>
            </p:cNvPr>
            <p:cNvGrpSpPr/>
            <p:nvPr/>
          </p:nvGrpSpPr>
          <p:grpSpPr>
            <a:xfrm>
              <a:off x="5614720" y="3935226"/>
              <a:ext cx="510900" cy="597310"/>
              <a:chOff x="5606594" y="3856251"/>
              <a:chExt cx="510900" cy="597310"/>
            </a:xfrm>
          </p:grpSpPr>
          <p:sp>
            <p:nvSpPr>
              <p:cNvPr id="10" name="Google Shape;1647;p55">
                <a:extLst>
                  <a:ext uri="{FF2B5EF4-FFF2-40B4-BE49-F238E27FC236}">
                    <a16:creationId xmlns:a16="http://schemas.microsoft.com/office/drawing/2014/main" id="{EFA2D045-0D4A-9679-8941-0A23A4174E73}"/>
                  </a:ext>
                </a:extLst>
              </p:cNvPr>
              <p:cNvSpPr/>
              <p:nvPr/>
            </p:nvSpPr>
            <p:spPr>
              <a:xfrm>
                <a:off x="5606594" y="3856251"/>
                <a:ext cx="510900" cy="510900"/>
              </a:xfrm>
              <a:prstGeom prst="arc">
                <a:avLst>
                  <a:gd name="adj1" fmla="val 10788183"/>
                  <a:gd name="adj2" fmla="val 5348878"/>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11" name="Google Shape;1648;p55">
                <a:extLst>
                  <a:ext uri="{FF2B5EF4-FFF2-40B4-BE49-F238E27FC236}">
                    <a16:creationId xmlns:a16="http://schemas.microsoft.com/office/drawing/2014/main" id="{22D14C8D-F591-FDB3-342A-65D01E2E6CC4}"/>
                  </a:ext>
                </a:extLst>
              </p:cNvPr>
              <p:cNvCxnSpPr>
                <a:cxnSpLocks/>
                <a:stCxn id="10" idx="1"/>
              </p:cNvCxnSpPr>
              <p:nvPr/>
            </p:nvCxnSpPr>
            <p:spPr>
              <a:xfrm>
                <a:off x="5862044" y="4111701"/>
                <a:ext cx="6" cy="341860"/>
              </a:xfrm>
              <a:prstGeom prst="straightConnector1">
                <a:avLst/>
              </a:prstGeom>
              <a:noFill/>
              <a:ln w="19050" cap="flat" cmpd="sng">
                <a:solidFill>
                  <a:schemeClr val="bg1"/>
                </a:solidFill>
                <a:prstDash val="solid"/>
                <a:round/>
                <a:headEnd type="none" w="med" len="med"/>
                <a:tailEnd type="oval" w="med" len="med"/>
              </a:ln>
            </p:spPr>
          </p:cxnSp>
          <p:sp>
            <p:nvSpPr>
              <p:cNvPr id="12" name="Google Shape;1649;p55">
                <a:extLst>
                  <a:ext uri="{FF2B5EF4-FFF2-40B4-BE49-F238E27FC236}">
                    <a16:creationId xmlns:a16="http://schemas.microsoft.com/office/drawing/2014/main" id="{F52BDE9B-86C4-0BD5-5C4D-A2E650D900C2}"/>
                  </a:ext>
                </a:extLst>
              </p:cNvPr>
              <p:cNvSpPr/>
              <p:nvPr/>
            </p:nvSpPr>
            <p:spPr>
              <a:xfrm>
                <a:off x="5664782" y="3914348"/>
                <a:ext cx="394500" cy="394500"/>
              </a:xfrm>
              <a:prstGeom prst="ellipse">
                <a:avLst/>
              </a:prstGeom>
              <a:solidFill>
                <a:srgbClr val="54FFE9"/>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nvGrpSpPr>
            <p:cNvPr id="6" name="Google Shape;1650;p55">
              <a:extLst>
                <a:ext uri="{FF2B5EF4-FFF2-40B4-BE49-F238E27FC236}">
                  <a16:creationId xmlns:a16="http://schemas.microsoft.com/office/drawing/2014/main" id="{270C5D66-4AF9-F42C-31FA-413EDEE8BF41}"/>
                </a:ext>
              </a:extLst>
            </p:cNvPr>
            <p:cNvGrpSpPr/>
            <p:nvPr/>
          </p:nvGrpSpPr>
          <p:grpSpPr>
            <a:xfrm>
              <a:off x="5103624" y="3935226"/>
              <a:ext cx="510900" cy="597310"/>
              <a:chOff x="5093856" y="3856251"/>
              <a:chExt cx="510900" cy="597310"/>
            </a:xfrm>
          </p:grpSpPr>
          <p:sp>
            <p:nvSpPr>
              <p:cNvPr id="7" name="Google Shape;1651;p55">
                <a:extLst>
                  <a:ext uri="{FF2B5EF4-FFF2-40B4-BE49-F238E27FC236}">
                    <a16:creationId xmlns:a16="http://schemas.microsoft.com/office/drawing/2014/main" id="{48B9B59E-C1A4-52A4-5203-B9C70D26CAF1}"/>
                  </a:ext>
                </a:extLst>
              </p:cNvPr>
              <p:cNvSpPr/>
              <p:nvPr/>
            </p:nvSpPr>
            <p:spPr>
              <a:xfrm>
                <a:off x="5093856" y="3856251"/>
                <a:ext cx="510900" cy="510900"/>
              </a:xfrm>
              <a:prstGeom prst="arc">
                <a:avLst>
                  <a:gd name="adj1" fmla="val 10788183"/>
                  <a:gd name="adj2" fmla="val 5348878"/>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cxnSp>
            <p:nvCxnSpPr>
              <p:cNvPr id="8" name="Google Shape;1652;p55">
                <a:extLst>
                  <a:ext uri="{FF2B5EF4-FFF2-40B4-BE49-F238E27FC236}">
                    <a16:creationId xmlns:a16="http://schemas.microsoft.com/office/drawing/2014/main" id="{32B6A599-07FF-22C5-E6AC-D28B6A57EAE2}"/>
                  </a:ext>
                </a:extLst>
              </p:cNvPr>
              <p:cNvCxnSpPr>
                <a:cxnSpLocks/>
                <a:stCxn id="7" idx="1"/>
              </p:cNvCxnSpPr>
              <p:nvPr/>
            </p:nvCxnSpPr>
            <p:spPr>
              <a:xfrm>
                <a:off x="5349306" y="4111701"/>
                <a:ext cx="0" cy="341860"/>
              </a:xfrm>
              <a:prstGeom prst="straightConnector1">
                <a:avLst/>
              </a:prstGeom>
              <a:noFill/>
              <a:ln w="19050" cap="flat" cmpd="sng">
                <a:solidFill>
                  <a:schemeClr val="bg1"/>
                </a:solidFill>
                <a:prstDash val="solid"/>
                <a:round/>
                <a:headEnd type="none" w="med" len="med"/>
                <a:tailEnd type="oval" w="med" len="med"/>
              </a:ln>
            </p:spPr>
          </p:cxnSp>
          <p:sp>
            <p:nvSpPr>
              <p:cNvPr id="9" name="Google Shape;1653;p55">
                <a:extLst>
                  <a:ext uri="{FF2B5EF4-FFF2-40B4-BE49-F238E27FC236}">
                    <a16:creationId xmlns:a16="http://schemas.microsoft.com/office/drawing/2014/main" id="{930B3819-8CCE-65E3-803C-56829C0B7EA9}"/>
                  </a:ext>
                </a:extLst>
              </p:cNvPr>
              <p:cNvSpPr/>
              <p:nvPr/>
            </p:nvSpPr>
            <p:spPr>
              <a:xfrm>
                <a:off x="5152045" y="3914348"/>
                <a:ext cx="394500" cy="394500"/>
              </a:xfrm>
              <a:prstGeom prst="ellipse">
                <a:avLst/>
              </a:prstGeom>
              <a:solidFill>
                <a:srgbClr val="116CAC"/>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grpSp>
      <p:sp>
        <p:nvSpPr>
          <p:cNvPr id="19" name="Google Shape;537;p53">
            <a:extLst>
              <a:ext uri="{FF2B5EF4-FFF2-40B4-BE49-F238E27FC236}">
                <a16:creationId xmlns:a16="http://schemas.microsoft.com/office/drawing/2014/main" id="{C12C1083-A422-E11C-92A2-F5C0D0D894CC}"/>
              </a:ext>
            </a:extLst>
          </p:cNvPr>
          <p:cNvSpPr txBox="1">
            <a:spLocks/>
          </p:cNvSpPr>
          <p:nvPr/>
        </p:nvSpPr>
        <p:spPr>
          <a:xfrm>
            <a:off x="5324047" y="2566384"/>
            <a:ext cx="1450915" cy="859451"/>
          </a:xfrm>
          <a:prstGeom prst="rect">
            <a:avLst/>
          </a:prstGeom>
        </p:spPr>
        <p:txBody>
          <a:bodyPr spcFirstLastPara="1" wrap="square" lIns="91425" tIns="91425" rIns="91425" bIns="91425" anchor="b" anchorCtr="0">
            <a:noAutofit/>
          </a:bodyPr>
          <a:lstStyle>
            <a:lvl1pPr algn="l" defTabSz="914377" rtl="0" eaLnBrk="1" latinLnBrk="0" hangingPunct="1">
              <a:lnSpc>
                <a:spcPct val="100000"/>
              </a:lnSpc>
              <a:spcBef>
                <a:spcPct val="0"/>
              </a:spcBef>
              <a:buNone/>
              <a:defRPr sz="3200" b="0" kern="1200">
                <a:solidFill>
                  <a:schemeClr val="bg1"/>
                </a:solidFill>
                <a:latin typeface="+mj-lt"/>
                <a:ea typeface="+mj-ea"/>
                <a:cs typeface="+mj-cs"/>
              </a:defRPr>
            </a:lvl1pPr>
          </a:lstStyle>
          <a:p>
            <a:pPr algn="ctr">
              <a:spcBef>
                <a:spcPts val="0"/>
              </a:spcBef>
              <a:buClrTx/>
              <a:buFontTx/>
            </a:pPr>
            <a:r>
              <a:rPr lang="en" sz="4000" b="1" dirty="0">
                <a:solidFill>
                  <a:srgbClr val="2C9ED3"/>
                </a:solidFill>
              </a:rPr>
              <a:t>98</a:t>
            </a:r>
          </a:p>
        </p:txBody>
      </p:sp>
      <p:sp>
        <p:nvSpPr>
          <p:cNvPr id="18" name="Google Shape;536;p53">
            <a:extLst>
              <a:ext uri="{FF2B5EF4-FFF2-40B4-BE49-F238E27FC236}">
                <a16:creationId xmlns:a16="http://schemas.microsoft.com/office/drawing/2014/main" id="{34C76297-6121-D367-22DB-39190C9AC3FE}"/>
              </a:ext>
            </a:extLst>
          </p:cNvPr>
          <p:cNvSpPr txBox="1">
            <a:spLocks/>
          </p:cNvSpPr>
          <p:nvPr/>
        </p:nvSpPr>
        <p:spPr>
          <a:xfrm>
            <a:off x="2334020" y="2611660"/>
            <a:ext cx="1954757" cy="768900"/>
          </a:xfrm>
          <a:prstGeom prst="rect">
            <a:avLst/>
          </a:prstGeom>
        </p:spPr>
        <p:txBody>
          <a:bodyPr spcFirstLastPara="1" vert="horz" wrap="square" lIns="91425" tIns="91425" rIns="91425" bIns="91425" rtlCol="0" anchor="b" anchorCtr="0">
            <a:noAutofit/>
          </a:bodyPr>
          <a:lstStyle>
            <a:lvl1pPr algn="l" defTabSz="914377" rtl="0" eaLnBrk="1" latinLnBrk="0" hangingPunct="1">
              <a:lnSpc>
                <a:spcPct val="100000"/>
              </a:lnSpc>
              <a:spcBef>
                <a:spcPct val="0"/>
              </a:spcBef>
              <a:buNone/>
              <a:defRPr sz="3200" b="0" kern="1200">
                <a:solidFill>
                  <a:schemeClr val="bg1"/>
                </a:solidFill>
                <a:latin typeface="+mj-lt"/>
                <a:ea typeface="+mj-ea"/>
                <a:cs typeface="+mj-cs"/>
              </a:defRPr>
            </a:lvl1pPr>
          </a:lstStyle>
          <a:p>
            <a:pPr algn="ctr">
              <a:spcBef>
                <a:spcPts val="0"/>
              </a:spcBef>
              <a:buClrTx/>
              <a:buFontTx/>
            </a:pPr>
            <a:r>
              <a:rPr lang="en-US" sz="4000" b="1">
                <a:solidFill>
                  <a:srgbClr val="54FFE9"/>
                </a:solidFill>
              </a:rPr>
              <a:t>1,600+ </a:t>
            </a:r>
          </a:p>
        </p:txBody>
      </p:sp>
      <p:sp>
        <p:nvSpPr>
          <p:cNvPr id="23" name="Google Shape;536;p53">
            <a:extLst>
              <a:ext uri="{FF2B5EF4-FFF2-40B4-BE49-F238E27FC236}">
                <a16:creationId xmlns:a16="http://schemas.microsoft.com/office/drawing/2014/main" id="{D289AF25-BE36-1F97-4E28-A8071A1E07E3}"/>
              </a:ext>
            </a:extLst>
          </p:cNvPr>
          <p:cNvSpPr txBox="1">
            <a:spLocks/>
          </p:cNvSpPr>
          <p:nvPr/>
        </p:nvSpPr>
        <p:spPr>
          <a:xfrm>
            <a:off x="7803294" y="2611660"/>
            <a:ext cx="1954757" cy="768900"/>
          </a:xfrm>
          <a:prstGeom prst="rect">
            <a:avLst/>
          </a:prstGeom>
        </p:spPr>
        <p:txBody>
          <a:bodyPr spcFirstLastPara="1" vert="horz" wrap="square" lIns="91425" tIns="91425" rIns="91425" bIns="91425" rtlCol="0" anchor="b" anchorCtr="0">
            <a:noAutofit/>
          </a:bodyPr>
          <a:lstStyle>
            <a:lvl1pPr algn="l" defTabSz="914377" rtl="0" eaLnBrk="1" latinLnBrk="0" hangingPunct="1">
              <a:lnSpc>
                <a:spcPct val="100000"/>
              </a:lnSpc>
              <a:spcBef>
                <a:spcPct val="0"/>
              </a:spcBef>
              <a:buNone/>
              <a:defRPr sz="3200" b="0" kern="1200">
                <a:solidFill>
                  <a:schemeClr val="bg1"/>
                </a:solidFill>
                <a:latin typeface="+mj-lt"/>
                <a:ea typeface="+mj-ea"/>
                <a:cs typeface="+mj-cs"/>
              </a:defRPr>
            </a:lvl1pPr>
          </a:lstStyle>
          <a:p>
            <a:pPr algn="ctr">
              <a:spcBef>
                <a:spcPts val="0"/>
              </a:spcBef>
              <a:buClrTx/>
              <a:buFontTx/>
            </a:pPr>
            <a:r>
              <a:rPr lang="en-US" sz="4000" b="1" dirty="0">
                <a:solidFill>
                  <a:srgbClr val="54FFE9"/>
                </a:solidFill>
              </a:rPr>
              <a:t>470+</a:t>
            </a:r>
          </a:p>
        </p:txBody>
      </p:sp>
    </p:spTree>
    <p:extLst>
      <p:ext uri="{BB962C8B-B14F-4D97-AF65-F5344CB8AC3E}">
        <p14:creationId xmlns:p14="http://schemas.microsoft.com/office/powerpoint/2010/main" val="2183909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7326C-70EA-DD0A-C2DD-C06212CE19CB}"/>
            </a:ext>
          </a:extLst>
        </p:cNvPr>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F89C770-4C6F-EB02-576A-7718472D2857}"/>
              </a:ext>
            </a:extLst>
          </p:cNvPr>
          <p:cNvSpPr>
            <a:spLocks noGrp="1"/>
          </p:cNvSpPr>
          <p:nvPr>
            <p:ph type="sldNum" sz="quarter" idx="4"/>
          </p:nvPr>
        </p:nvSpPr>
        <p:spPr/>
        <p:txBody>
          <a:bodyPr anchor="ctr">
            <a:normAutofit/>
          </a:bodyPr>
          <a:lstStyle/>
          <a:p>
            <a:pPr>
              <a:lnSpc>
                <a:spcPct val="90000"/>
              </a:lnSpc>
              <a:spcAft>
                <a:spcPts val="800"/>
              </a:spcAft>
            </a:pPr>
            <a:fld id="{2441C0E6-2A71-4EB3-9E92-A3D15D26B6CA}" type="slidenum">
              <a:rPr lang="en-US" sz="1333"/>
              <a:pPr>
                <a:lnSpc>
                  <a:spcPct val="90000"/>
                </a:lnSpc>
                <a:spcAft>
                  <a:spcPts val="800"/>
                </a:spcAft>
              </a:pPr>
              <a:t>21</a:t>
            </a:fld>
            <a:endParaRPr lang="en-US" sz="1333"/>
          </a:p>
        </p:txBody>
      </p:sp>
      <p:sp>
        <p:nvSpPr>
          <p:cNvPr id="4" name="Title 3">
            <a:extLst>
              <a:ext uri="{FF2B5EF4-FFF2-40B4-BE49-F238E27FC236}">
                <a16:creationId xmlns:a16="http://schemas.microsoft.com/office/drawing/2014/main" id="{74F39C59-2076-4112-142E-E92C22B21B80}"/>
              </a:ext>
            </a:extLst>
          </p:cNvPr>
          <p:cNvSpPr>
            <a:spLocks noGrp="1"/>
          </p:cNvSpPr>
          <p:nvPr>
            <p:ph type="title"/>
          </p:nvPr>
        </p:nvSpPr>
        <p:spPr>
          <a:xfrm>
            <a:off x="0" y="433720"/>
            <a:ext cx="12191999" cy="512064"/>
          </a:xfrm>
        </p:spPr>
        <p:txBody>
          <a:bodyPr/>
          <a:lstStyle/>
          <a:p>
            <a:pPr algn="ctr"/>
            <a:r>
              <a:rPr lang="en-US" b="1" dirty="0"/>
              <a:t>Lessons Learned</a:t>
            </a:r>
          </a:p>
        </p:txBody>
      </p:sp>
      <p:graphicFrame>
        <p:nvGraphicFramePr>
          <p:cNvPr id="2" name="Table 1">
            <a:extLst>
              <a:ext uri="{FF2B5EF4-FFF2-40B4-BE49-F238E27FC236}">
                <a16:creationId xmlns:a16="http://schemas.microsoft.com/office/drawing/2014/main" id="{9D2D83BE-A31B-62C8-42F3-F7CE774113CB}"/>
              </a:ext>
            </a:extLst>
          </p:cNvPr>
          <p:cNvGraphicFramePr>
            <a:graphicFrameLocks noGrp="1"/>
          </p:cNvGraphicFramePr>
          <p:nvPr>
            <p:extLst>
              <p:ext uri="{D42A27DB-BD31-4B8C-83A1-F6EECF244321}">
                <p14:modId xmlns:p14="http://schemas.microsoft.com/office/powerpoint/2010/main" val="1755699291"/>
              </p:ext>
            </p:extLst>
          </p:nvPr>
        </p:nvGraphicFramePr>
        <p:xfrm>
          <a:off x="1621661" y="1550607"/>
          <a:ext cx="10220446" cy="4060680"/>
        </p:xfrm>
        <a:graphic>
          <a:graphicData uri="http://schemas.openxmlformats.org/drawingml/2006/table">
            <a:tbl>
              <a:tblPr firstRow="1" bandRow="1">
                <a:tableStyleId>{2D5ABB26-0587-4C30-8999-92F81FD0307C}</a:tableStyleId>
              </a:tblPr>
              <a:tblGrid>
                <a:gridCol w="10220446">
                  <a:extLst>
                    <a:ext uri="{9D8B030D-6E8A-4147-A177-3AD203B41FA5}">
                      <a16:colId xmlns:a16="http://schemas.microsoft.com/office/drawing/2014/main" val="4251995999"/>
                    </a:ext>
                  </a:extLst>
                </a:gridCol>
              </a:tblGrid>
              <a:tr h="1015170">
                <a:tc>
                  <a:txBody>
                    <a:bodyPr/>
                    <a:lstStyle/>
                    <a:p>
                      <a:r>
                        <a:rPr lang="en-US" sz="1800" b="1">
                          <a:solidFill>
                            <a:srgbClr val="54FFE9"/>
                          </a:solidFill>
                        </a:rPr>
                        <a:t>Quick Wins: </a:t>
                      </a:r>
                      <a:r>
                        <a:rPr lang="en-US" sz="1800" b="0" dirty="0">
                          <a:solidFill>
                            <a:schemeClr val="bg1"/>
                          </a:solidFill>
                        </a:rPr>
                        <a:t>Leverage CMD-like resources focused on key hazards for scalable training</a:t>
                      </a:r>
                      <a:endParaRPr lang="en-US" sz="18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525730"/>
                  </a:ext>
                </a:extLst>
              </a:tr>
              <a:tr h="1015170">
                <a:tc>
                  <a:txBody>
                    <a:bodyPr/>
                    <a:lstStyle/>
                    <a:p>
                      <a:r>
                        <a:rPr lang="en-US" sz="1800" b="1" dirty="0">
                          <a:solidFill>
                            <a:srgbClr val="54FFE9"/>
                          </a:solidFill>
                        </a:rPr>
                        <a:t>Build Buy-In: </a:t>
                      </a:r>
                      <a:r>
                        <a:rPr lang="en-US" sz="1800" b="0" dirty="0">
                          <a:solidFill>
                            <a:schemeClr val="bg1"/>
                          </a:solidFill>
                        </a:rPr>
                        <a:t>Demonstrate proof of concept and programmatic value to executive leadership </a:t>
                      </a:r>
                      <a:endParaRPr lang="en-US" sz="18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4332022"/>
                  </a:ext>
                </a:extLst>
              </a:tr>
              <a:tr h="1015170">
                <a:tc>
                  <a:txBody>
                    <a:bodyPr/>
                    <a:lstStyle/>
                    <a:p>
                      <a:r>
                        <a:rPr lang="en-US" sz="1800" b="1" dirty="0">
                          <a:solidFill>
                            <a:srgbClr val="54FFE9"/>
                          </a:solidFill>
                        </a:rPr>
                        <a:t>Don’t Start from Scratch: </a:t>
                      </a:r>
                      <a:r>
                        <a:rPr lang="en-US" sz="1800" b="0" dirty="0">
                          <a:solidFill>
                            <a:schemeClr val="bg1"/>
                          </a:solidFill>
                        </a:rPr>
                        <a:t>Collaborate with internal SMEs and leverage existing resources</a:t>
                      </a:r>
                      <a:endParaRPr lang="en-US" sz="18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9414256"/>
                  </a:ext>
                </a:extLst>
              </a:tr>
              <a:tr h="1015170">
                <a:tc>
                  <a:txBody>
                    <a:bodyPr/>
                    <a:lstStyle/>
                    <a:p>
                      <a:r>
                        <a:rPr lang="en-US" sz="1800" b="1" dirty="0">
                          <a:solidFill>
                            <a:srgbClr val="54FFE9"/>
                          </a:solidFill>
                        </a:rPr>
                        <a:t>Scale Intentionally: </a:t>
                      </a:r>
                      <a:r>
                        <a:rPr lang="en-US" sz="1800" b="0" dirty="0">
                          <a:solidFill>
                            <a:schemeClr val="bg1"/>
                          </a:solidFill>
                        </a:rPr>
                        <a:t>Focus bandwidth for resilience efforts on most critical services</a:t>
                      </a:r>
                      <a:endParaRPr lang="en-US" sz="18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0261684"/>
                  </a:ext>
                </a:extLst>
              </a:tr>
            </a:tbl>
          </a:graphicData>
        </a:graphic>
      </p:graphicFrame>
      <p:grpSp>
        <p:nvGrpSpPr>
          <p:cNvPr id="90" name="Group 89">
            <a:extLst>
              <a:ext uri="{FF2B5EF4-FFF2-40B4-BE49-F238E27FC236}">
                <a16:creationId xmlns:a16="http://schemas.microsoft.com/office/drawing/2014/main" id="{C49721F1-F99F-18D7-9FCD-705D03F8FDDA}"/>
              </a:ext>
            </a:extLst>
          </p:cNvPr>
          <p:cNvGrpSpPr/>
          <p:nvPr/>
        </p:nvGrpSpPr>
        <p:grpSpPr>
          <a:xfrm>
            <a:off x="532829" y="3723374"/>
            <a:ext cx="837237" cy="763395"/>
            <a:chOff x="378105" y="3775343"/>
            <a:chExt cx="837237" cy="763395"/>
          </a:xfrm>
        </p:grpSpPr>
        <p:sp>
          <p:nvSpPr>
            <p:cNvPr id="5" name="Google Shape;3085;p61">
              <a:extLst>
                <a:ext uri="{FF2B5EF4-FFF2-40B4-BE49-F238E27FC236}">
                  <a16:creationId xmlns:a16="http://schemas.microsoft.com/office/drawing/2014/main" id="{75D16BCB-5F3A-0723-E283-12971A452ACC}"/>
                </a:ext>
              </a:extLst>
            </p:cNvPr>
            <p:cNvSpPr/>
            <p:nvPr/>
          </p:nvSpPr>
          <p:spPr>
            <a:xfrm>
              <a:off x="457402" y="3888617"/>
              <a:ext cx="143281" cy="131436"/>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86;p61">
              <a:extLst>
                <a:ext uri="{FF2B5EF4-FFF2-40B4-BE49-F238E27FC236}">
                  <a16:creationId xmlns:a16="http://schemas.microsoft.com/office/drawing/2014/main" id="{B97BE420-635F-8D09-6D56-4DB825D99A0F}"/>
                </a:ext>
              </a:extLst>
            </p:cNvPr>
            <p:cNvSpPr/>
            <p:nvPr/>
          </p:nvSpPr>
          <p:spPr>
            <a:xfrm>
              <a:off x="624878" y="3775343"/>
              <a:ext cx="343692" cy="268199"/>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87;p61">
              <a:extLst>
                <a:ext uri="{FF2B5EF4-FFF2-40B4-BE49-F238E27FC236}">
                  <a16:creationId xmlns:a16="http://schemas.microsoft.com/office/drawing/2014/main" id="{0487244B-B623-CE11-681D-2DC946315470}"/>
                </a:ext>
              </a:extLst>
            </p:cNvPr>
            <p:cNvSpPr/>
            <p:nvPr/>
          </p:nvSpPr>
          <p:spPr>
            <a:xfrm>
              <a:off x="378105" y="4042258"/>
              <a:ext cx="396626" cy="492950"/>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88;p61">
              <a:extLst>
                <a:ext uri="{FF2B5EF4-FFF2-40B4-BE49-F238E27FC236}">
                  <a16:creationId xmlns:a16="http://schemas.microsoft.com/office/drawing/2014/main" id="{4F0C9813-0086-D7D0-9817-B46DA83A33B8}"/>
                </a:ext>
              </a:extLst>
            </p:cNvPr>
            <p:cNvSpPr/>
            <p:nvPr/>
          </p:nvSpPr>
          <p:spPr>
            <a:xfrm>
              <a:off x="992764" y="3888617"/>
              <a:ext cx="143281" cy="131436"/>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89;p61">
              <a:extLst>
                <a:ext uri="{FF2B5EF4-FFF2-40B4-BE49-F238E27FC236}">
                  <a16:creationId xmlns:a16="http://schemas.microsoft.com/office/drawing/2014/main" id="{26CD6B8A-3A40-1686-DA81-C2EF4A41F344}"/>
                </a:ext>
              </a:extLst>
            </p:cNvPr>
            <p:cNvSpPr/>
            <p:nvPr/>
          </p:nvSpPr>
          <p:spPr>
            <a:xfrm>
              <a:off x="818716" y="4044312"/>
              <a:ext cx="396626" cy="494426"/>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roup 90">
            <a:extLst>
              <a:ext uri="{FF2B5EF4-FFF2-40B4-BE49-F238E27FC236}">
                <a16:creationId xmlns:a16="http://schemas.microsoft.com/office/drawing/2014/main" id="{4D20EAB3-AD98-58C5-9A2B-62A05C6D40F3}"/>
              </a:ext>
            </a:extLst>
          </p:cNvPr>
          <p:cNvGrpSpPr/>
          <p:nvPr/>
        </p:nvGrpSpPr>
        <p:grpSpPr>
          <a:xfrm>
            <a:off x="561595" y="4689155"/>
            <a:ext cx="779705" cy="779705"/>
            <a:chOff x="406871" y="4741124"/>
            <a:chExt cx="779705" cy="779705"/>
          </a:xfrm>
        </p:grpSpPr>
        <p:sp>
          <p:nvSpPr>
            <p:cNvPr id="69" name="Google Shape;6438;p71">
              <a:extLst>
                <a:ext uri="{FF2B5EF4-FFF2-40B4-BE49-F238E27FC236}">
                  <a16:creationId xmlns:a16="http://schemas.microsoft.com/office/drawing/2014/main" id="{357DCA45-AFF0-B6C1-4955-62D0396DCDC3}"/>
                </a:ext>
              </a:extLst>
            </p:cNvPr>
            <p:cNvSpPr/>
            <p:nvPr/>
          </p:nvSpPr>
          <p:spPr>
            <a:xfrm>
              <a:off x="685187" y="4741124"/>
              <a:ext cx="501389" cy="440921"/>
            </a:xfrm>
            <a:custGeom>
              <a:avLst/>
              <a:gdLst/>
              <a:ahLst/>
              <a:cxnLst/>
              <a:rect l="l" t="t" r="r" b="b"/>
              <a:pathLst>
                <a:path w="6907" h="6074" extrusionOk="0">
                  <a:moveTo>
                    <a:pt x="2811" y="1263"/>
                  </a:moveTo>
                  <a:cubicBezTo>
                    <a:pt x="3192" y="1310"/>
                    <a:pt x="3192" y="1858"/>
                    <a:pt x="2811" y="1882"/>
                  </a:cubicBezTo>
                  <a:lnTo>
                    <a:pt x="1549" y="1882"/>
                  </a:lnTo>
                  <a:cubicBezTo>
                    <a:pt x="1168" y="1858"/>
                    <a:pt x="1168" y="1310"/>
                    <a:pt x="1549" y="1263"/>
                  </a:cubicBezTo>
                  <a:close/>
                  <a:moveTo>
                    <a:pt x="2799" y="2549"/>
                  </a:moveTo>
                  <a:cubicBezTo>
                    <a:pt x="2948" y="2549"/>
                    <a:pt x="3097" y="2644"/>
                    <a:pt x="3120" y="2834"/>
                  </a:cubicBezTo>
                  <a:lnTo>
                    <a:pt x="3120" y="4501"/>
                  </a:lnTo>
                  <a:cubicBezTo>
                    <a:pt x="3097" y="4692"/>
                    <a:pt x="2948" y="4787"/>
                    <a:pt x="2799" y="4787"/>
                  </a:cubicBezTo>
                  <a:cubicBezTo>
                    <a:pt x="2650" y="4787"/>
                    <a:pt x="2501" y="4692"/>
                    <a:pt x="2478" y="4501"/>
                  </a:cubicBezTo>
                  <a:lnTo>
                    <a:pt x="2478" y="2834"/>
                  </a:lnTo>
                  <a:cubicBezTo>
                    <a:pt x="2501" y="2644"/>
                    <a:pt x="2650" y="2549"/>
                    <a:pt x="2799" y="2549"/>
                  </a:cubicBezTo>
                  <a:close/>
                  <a:moveTo>
                    <a:pt x="4061" y="1929"/>
                  </a:moveTo>
                  <a:cubicBezTo>
                    <a:pt x="4210" y="1929"/>
                    <a:pt x="4359" y="2025"/>
                    <a:pt x="4383" y="2215"/>
                  </a:cubicBezTo>
                  <a:lnTo>
                    <a:pt x="4383" y="4501"/>
                  </a:lnTo>
                  <a:cubicBezTo>
                    <a:pt x="4359" y="4692"/>
                    <a:pt x="4210" y="4787"/>
                    <a:pt x="4061" y="4787"/>
                  </a:cubicBezTo>
                  <a:cubicBezTo>
                    <a:pt x="3912" y="4787"/>
                    <a:pt x="3763" y="4692"/>
                    <a:pt x="3740" y="4501"/>
                  </a:cubicBezTo>
                  <a:lnTo>
                    <a:pt x="3740" y="2215"/>
                  </a:lnTo>
                  <a:cubicBezTo>
                    <a:pt x="3763" y="2025"/>
                    <a:pt x="3912" y="1929"/>
                    <a:pt x="4061" y="1929"/>
                  </a:cubicBezTo>
                  <a:close/>
                  <a:moveTo>
                    <a:pt x="5311" y="1286"/>
                  </a:moveTo>
                  <a:cubicBezTo>
                    <a:pt x="5460" y="1286"/>
                    <a:pt x="5609" y="1382"/>
                    <a:pt x="5621" y="1572"/>
                  </a:cubicBezTo>
                  <a:lnTo>
                    <a:pt x="5621" y="4501"/>
                  </a:lnTo>
                  <a:cubicBezTo>
                    <a:pt x="5609" y="4692"/>
                    <a:pt x="5460" y="4787"/>
                    <a:pt x="5311" y="4787"/>
                  </a:cubicBezTo>
                  <a:cubicBezTo>
                    <a:pt x="5163" y="4787"/>
                    <a:pt x="5014" y="4692"/>
                    <a:pt x="5002" y="4501"/>
                  </a:cubicBezTo>
                  <a:lnTo>
                    <a:pt x="5002" y="1572"/>
                  </a:lnTo>
                  <a:cubicBezTo>
                    <a:pt x="5014" y="1382"/>
                    <a:pt x="5163" y="1286"/>
                    <a:pt x="5311" y="1286"/>
                  </a:cubicBezTo>
                  <a:close/>
                  <a:moveTo>
                    <a:pt x="1549" y="3150"/>
                  </a:moveTo>
                  <a:cubicBezTo>
                    <a:pt x="1704" y="3150"/>
                    <a:pt x="1858" y="3251"/>
                    <a:pt x="1858" y="3453"/>
                  </a:cubicBezTo>
                  <a:lnTo>
                    <a:pt x="1858" y="4501"/>
                  </a:lnTo>
                  <a:cubicBezTo>
                    <a:pt x="1858" y="4716"/>
                    <a:pt x="1704" y="4823"/>
                    <a:pt x="1549" y="4823"/>
                  </a:cubicBezTo>
                  <a:cubicBezTo>
                    <a:pt x="1394" y="4823"/>
                    <a:pt x="1239" y="4716"/>
                    <a:pt x="1239" y="4501"/>
                  </a:cubicBezTo>
                  <a:lnTo>
                    <a:pt x="1239" y="3453"/>
                  </a:lnTo>
                  <a:cubicBezTo>
                    <a:pt x="1239" y="3251"/>
                    <a:pt x="1394" y="3150"/>
                    <a:pt x="1549" y="3150"/>
                  </a:cubicBezTo>
                  <a:close/>
                  <a:moveTo>
                    <a:pt x="930" y="0"/>
                  </a:moveTo>
                  <a:cubicBezTo>
                    <a:pt x="406" y="0"/>
                    <a:pt x="1" y="429"/>
                    <a:pt x="1" y="953"/>
                  </a:cubicBezTo>
                  <a:lnTo>
                    <a:pt x="1" y="5144"/>
                  </a:lnTo>
                  <a:cubicBezTo>
                    <a:pt x="1" y="5644"/>
                    <a:pt x="406" y="6073"/>
                    <a:pt x="930" y="6073"/>
                  </a:cubicBezTo>
                  <a:lnTo>
                    <a:pt x="2620" y="6073"/>
                  </a:lnTo>
                  <a:lnTo>
                    <a:pt x="3120" y="5216"/>
                  </a:lnTo>
                  <a:cubicBezTo>
                    <a:pt x="3182" y="5123"/>
                    <a:pt x="3283" y="5071"/>
                    <a:pt x="3392" y="5071"/>
                  </a:cubicBezTo>
                  <a:cubicBezTo>
                    <a:pt x="3452" y="5071"/>
                    <a:pt x="3514" y="5087"/>
                    <a:pt x="3573" y="5120"/>
                  </a:cubicBezTo>
                  <a:cubicBezTo>
                    <a:pt x="3716" y="5192"/>
                    <a:pt x="3763" y="5406"/>
                    <a:pt x="3668" y="5549"/>
                  </a:cubicBezTo>
                  <a:lnTo>
                    <a:pt x="3359" y="6073"/>
                  </a:lnTo>
                  <a:lnTo>
                    <a:pt x="5954" y="6073"/>
                  </a:lnTo>
                  <a:cubicBezTo>
                    <a:pt x="6478" y="6073"/>
                    <a:pt x="6883" y="5644"/>
                    <a:pt x="6907" y="5144"/>
                  </a:cubicBezTo>
                  <a:lnTo>
                    <a:pt x="6907" y="953"/>
                  </a:lnTo>
                  <a:cubicBezTo>
                    <a:pt x="6883" y="429"/>
                    <a:pt x="6478" y="0"/>
                    <a:pt x="5954"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439;p71">
              <a:extLst>
                <a:ext uri="{FF2B5EF4-FFF2-40B4-BE49-F238E27FC236}">
                  <a16:creationId xmlns:a16="http://schemas.microsoft.com/office/drawing/2014/main" id="{1B2A625D-55E3-6EC0-5998-756F71802700}"/>
                </a:ext>
              </a:extLst>
            </p:cNvPr>
            <p:cNvSpPr/>
            <p:nvPr/>
          </p:nvSpPr>
          <p:spPr>
            <a:xfrm>
              <a:off x="476051" y="5124915"/>
              <a:ext cx="181551" cy="181551"/>
            </a:xfrm>
            <a:custGeom>
              <a:avLst/>
              <a:gdLst/>
              <a:ahLst/>
              <a:cxnLst/>
              <a:rect l="l" t="t" r="r" b="b"/>
              <a:pathLst>
                <a:path w="2501" h="2501" extrusionOk="0">
                  <a:moveTo>
                    <a:pt x="1239" y="0"/>
                  </a:moveTo>
                  <a:cubicBezTo>
                    <a:pt x="548" y="0"/>
                    <a:pt x="0" y="548"/>
                    <a:pt x="0" y="1262"/>
                  </a:cubicBezTo>
                  <a:cubicBezTo>
                    <a:pt x="0" y="1953"/>
                    <a:pt x="548" y="2501"/>
                    <a:pt x="1239" y="2501"/>
                  </a:cubicBezTo>
                  <a:cubicBezTo>
                    <a:pt x="1929" y="2501"/>
                    <a:pt x="2501" y="1953"/>
                    <a:pt x="2501" y="1262"/>
                  </a:cubicBezTo>
                  <a:cubicBezTo>
                    <a:pt x="2501" y="548"/>
                    <a:pt x="1929" y="0"/>
                    <a:pt x="1239"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440;p71">
              <a:extLst>
                <a:ext uri="{FF2B5EF4-FFF2-40B4-BE49-F238E27FC236}">
                  <a16:creationId xmlns:a16="http://schemas.microsoft.com/office/drawing/2014/main" id="{B967C384-C2D7-F3B2-37E3-63AB456E0AB0}"/>
                </a:ext>
              </a:extLst>
            </p:cNvPr>
            <p:cNvSpPr/>
            <p:nvPr/>
          </p:nvSpPr>
          <p:spPr>
            <a:xfrm>
              <a:off x="406871" y="5183642"/>
              <a:ext cx="520408" cy="337187"/>
            </a:xfrm>
            <a:custGeom>
              <a:avLst/>
              <a:gdLst/>
              <a:ahLst/>
              <a:cxnLst/>
              <a:rect l="l" t="t" r="r" b="b"/>
              <a:pathLst>
                <a:path w="7169" h="4645" extrusionOk="0">
                  <a:moveTo>
                    <a:pt x="6431" y="1"/>
                  </a:moveTo>
                  <a:lnTo>
                    <a:pt x="5526" y="1501"/>
                  </a:lnTo>
                  <a:lnTo>
                    <a:pt x="3763" y="1501"/>
                  </a:lnTo>
                  <a:cubicBezTo>
                    <a:pt x="3404" y="2054"/>
                    <a:pt x="2812" y="2342"/>
                    <a:pt x="2210" y="2342"/>
                  </a:cubicBezTo>
                  <a:cubicBezTo>
                    <a:pt x="1776" y="2342"/>
                    <a:pt x="1337" y="2192"/>
                    <a:pt x="977" y="1882"/>
                  </a:cubicBezTo>
                  <a:cubicBezTo>
                    <a:pt x="358" y="2287"/>
                    <a:pt x="1" y="2978"/>
                    <a:pt x="1" y="3692"/>
                  </a:cubicBezTo>
                  <a:lnTo>
                    <a:pt x="1" y="4335"/>
                  </a:lnTo>
                  <a:cubicBezTo>
                    <a:pt x="1" y="4502"/>
                    <a:pt x="120" y="4645"/>
                    <a:pt x="310" y="4645"/>
                  </a:cubicBezTo>
                  <a:lnTo>
                    <a:pt x="4073" y="4645"/>
                  </a:lnTo>
                  <a:cubicBezTo>
                    <a:pt x="4240" y="4645"/>
                    <a:pt x="4383" y="4502"/>
                    <a:pt x="4383" y="4335"/>
                  </a:cubicBezTo>
                  <a:lnTo>
                    <a:pt x="4383" y="3692"/>
                  </a:lnTo>
                  <a:cubicBezTo>
                    <a:pt x="4383" y="3382"/>
                    <a:pt x="4311" y="3049"/>
                    <a:pt x="4168" y="2763"/>
                  </a:cubicBezTo>
                  <a:lnTo>
                    <a:pt x="5430" y="2763"/>
                  </a:lnTo>
                  <a:cubicBezTo>
                    <a:pt x="5764" y="2763"/>
                    <a:pt x="6050" y="2478"/>
                    <a:pt x="6050" y="2120"/>
                  </a:cubicBezTo>
                  <a:cubicBezTo>
                    <a:pt x="6050" y="2049"/>
                    <a:pt x="6050" y="1977"/>
                    <a:pt x="6026" y="1906"/>
                  </a:cubicBezTo>
                  <a:lnTo>
                    <a:pt x="7169" y="1"/>
                  </a:ln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roup 91">
            <a:extLst>
              <a:ext uri="{FF2B5EF4-FFF2-40B4-BE49-F238E27FC236}">
                <a16:creationId xmlns:a16="http://schemas.microsoft.com/office/drawing/2014/main" id="{77D8A9EB-9787-EDEA-E870-99ACA387CF55}"/>
              </a:ext>
            </a:extLst>
          </p:cNvPr>
          <p:cNvGrpSpPr/>
          <p:nvPr/>
        </p:nvGrpSpPr>
        <p:grpSpPr>
          <a:xfrm>
            <a:off x="660325" y="2691715"/>
            <a:ext cx="582245" cy="743713"/>
            <a:chOff x="505601" y="2743684"/>
            <a:chExt cx="582245" cy="743713"/>
          </a:xfrm>
        </p:grpSpPr>
        <p:sp>
          <p:nvSpPr>
            <p:cNvPr id="73" name="Google Shape;6467;p71">
              <a:extLst>
                <a:ext uri="{FF2B5EF4-FFF2-40B4-BE49-F238E27FC236}">
                  <a16:creationId xmlns:a16="http://schemas.microsoft.com/office/drawing/2014/main" id="{31484960-57A4-753C-B73A-A0EB761BFEC6}"/>
                </a:ext>
              </a:extLst>
            </p:cNvPr>
            <p:cNvSpPr/>
            <p:nvPr/>
          </p:nvSpPr>
          <p:spPr>
            <a:xfrm>
              <a:off x="714395" y="2743684"/>
              <a:ext cx="171716" cy="159985"/>
            </a:xfrm>
            <a:custGeom>
              <a:avLst/>
              <a:gdLst/>
              <a:ahLst/>
              <a:cxnLst/>
              <a:rect l="l" t="t" r="r" b="b"/>
              <a:pathLst>
                <a:path w="2311" h="2311" extrusionOk="0">
                  <a:moveTo>
                    <a:pt x="1143" y="0"/>
                  </a:moveTo>
                  <a:cubicBezTo>
                    <a:pt x="500" y="0"/>
                    <a:pt x="0" y="524"/>
                    <a:pt x="0" y="1167"/>
                  </a:cubicBezTo>
                  <a:cubicBezTo>
                    <a:pt x="0" y="1786"/>
                    <a:pt x="500" y="2310"/>
                    <a:pt x="1143" y="2310"/>
                  </a:cubicBezTo>
                  <a:cubicBezTo>
                    <a:pt x="1786" y="2310"/>
                    <a:pt x="2310" y="1786"/>
                    <a:pt x="2310" y="1167"/>
                  </a:cubicBezTo>
                  <a:cubicBezTo>
                    <a:pt x="2310" y="524"/>
                    <a:pt x="1786" y="0"/>
                    <a:pt x="1143"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468;p71">
              <a:extLst>
                <a:ext uri="{FF2B5EF4-FFF2-40B4-BE49-F238E27FC236}">
                  <a16:creationId xmlns:a16="http://schemas.microsoft.com/office/drawing/2014/main" id="{1A2E5599-C247-F16C-96DB-682CE54CB34F}"/>
                </a:ext>
              </a:extLst>
            </p:cNvPr>
            <p:cNvSpPr/>
            <p:nvPr/>
          </p:nvSpPr>
          <p:spPr>
            <a:xfrm>
              <a:off x="505601" y="2896400"/>
              <a:ext cx="582245" cy="246312"/>
            </a:xfrm>
            <a:custGeom>
              <a:avLst/>
              <a:gdLst/>
              <a:ahLst/>
              <a:cxnLst/>
              <a:rect l="l" t="t" r="r" b="b"/>
              <a:pathLst>
                <a:path w="7836" h="3558" extrusionOk="0">
                  <a:moveTo>
                    <a:pt x="1637" y="1"/>
                  </a:moveTo>
                  <a:cubicBezTo>
                    <a:pt x="1594" y="1"/>
                    <a:pt x="1548" y="11"/>
                    <a:pt x="1501" y="33"/>
                  </a:cubicBezTo>
                  <a:lnTo>
                    <a:pt x="667" y="462"/>
                  </a:lnTo>
                  <a:cubicBezTo>
                    <a:pt x="572" y="509"/>
                    <a:pt x="500" y="604"/>
                    <a:pt x="500" y="724"/>
                  </a:cubicBezTo>
                  <a:lnTo>
                    <a:pt x="500" y="2295"/>
                  </a:lnTo>
                  <a:lnTo>
                    <a:pt x="405" y="2295"/>
                  </a:lnTo>
                  <a:cubicBezTo>
                    <a:pt x="143" y="2295"/>
                    <a:pt x="0" y="2581"/>
                    <a:pt x="143" y="2795"/>
                  </a:cubicBezTo>
                  <a:lnTo>
                    <a:pt x="548" y="3415"/>
                  </a:lnTo>
                  <a:cubicBezTo>
                    <a:pt x="596" y="3510"/>
                    <a:pt x="715" y="3557"/>
                    <a:pt x="810" y="3557"/>
                  </a:cubicBezTo>
                  <a:lnTo>
                    <a:pt x="7097" y="3557"/>
                  </a:lnTo>
                  <a:cubicBezTo>
                    <a:pt x="7192" y="3557"/>
                    <a:pt x="7287" y="3510"/>
                    <a:pt x="7359" y="3415"/>
                  </a:cubicBezTo>
                  <a:lnTo>
                    <a:pt x="7764" y="2795"/>
                  </a:lnTo>
                  <a:cubicBezTo>
                    <a:pt x="7835" y="2700"/>
                    <a:pt x="7835" y="2557"/>
                    <a:pt x="7764" y="2462"/>
                  </a:cubicBezTo>
                  <a:lnTo>
                    <a:pt x="7788" y="2462"/>
                  </a:lnTo>
                  <a:cubicBezTo>
                    <a:pt x="7740" y="2367"/>
                    <a:pt x="7621" y="2295"/>
                    <a:pt x="7526" y="2295"/>
                  </a:cubicBezTo>
                  <a:lnTo>
                    <a:pt x="7406" y="2295"/>
                  </a:lnTo>
                  <a:lnTo>
                    <a:pt x="7406" y="724"/>
                  </a:lnTo>
                  <a:cubicBezTo>
                    <a:pt x="7406" y="604"/>
                    <a:pt x="7335" y="509"/>
                    <a:pt x="7240" y="462"/>
                  </a:cubicBezTo>
                  <a:lnTo>
                    <a:pt x="6406" y="33"/>
                  </a:lnTo>
                  <a:cubicBezTo>
                    <a:pt x="6363" y="16"/>
                    <a:pt x="6321" y="8"/>
                    <a:pt x="6281" y="8"/>
                  </a:cubicBezTo>
                  <a:cubicBezTo>
                    <a:pt x="5994" y="8"/>
                    <a:pt x="5828" y="416"/>
                    <a:pt x="6121" y="604"/>
                  </a:cubicBezTo>
                  <a:lnTo>
                    <a:pt x="6787" y="938"/>
                  </a:lnTo>
                  <a:lnTo>
                    <a:pt x="6787" y="2295"/>
                  </a:lnTo>
                  <a:lnTo>
                    <a:pt x="1119" y="2295"/>
                  </a:lnTo>
                  <a:lnTo>
                    <a:pt x="1119" y="938"/>
                  </a:lnTo>
                  <a:lnTo>
                    <a:pt x="1786" y="604"/>
                  </a:lnTo>
                  <a:cubicBezTo>
                    <a:pt x="2075" y="419"/>
                    <a:pt x="1917" y="1"/>
                    <a:pt x="1637"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469;p71">
              <a:extLst>
                <a:ext uri="{FF2B5EF4-FFF2-40B4-BE49-F238E27FC236}">
                  <a16:creationId xmlns:a16="http://schemas.microsoft.com/office/drawing/2014/main" id="{E3A3D3EB-B2D1-F408-78CF-2D937D0373A9}"/>
                </a:ext>
              </a:extLst>
            </p:cNvPr>
            <p:cNvSpPr/>
            <p:nvPr/>
          </p:nvSpPr>
          <p:spPr>
            <a:xfrm>
              <a:off x="746197" y="3272860"/>
              <a:ext cx="106255" cy="103980"/>
            </a:xfrm>
            <a:custGeom>
              <a:avLst/>
              <a:gdLst/>
              <a:ahLst/>
              <a:cxnLst/>
              <a:rect l="l" t="t" r="r" b="b"/>
              <a:pathLst>
                <a:path w="1430" h="1502" extrusionOk="0">
                  <a:moveTo>
                    <a:pt x="1" y="1"/>
                  </a:moveTo>
                  <a:lnTo>
                    <a:pt x="215" y="1501"/>
                  </a:lnTo>
                  <a:lnTo>
                    <a:pt x="1239" y="1501"/>
                  </a:lnTo>
                  <a:lnTo>
                    <a:pt x="1430" y="1"/>
                  </a:ln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470;p71">
              <a:extLst>
                <a:ext uri="{FF2B5EF4-FFF2-40B4-BE49-F238E27FC236}">
                  <a16:creationId xmlns:a16="http://schemas.microsoft.com/office/drawing/2014/main" id="{1F0BF7F6-11FD-62FA-175B-9A7D04F5D09F}"/>
                </a:ext>
              </a:extLst>
            </p:cNvPr>
            <p:cNvSpPr/>
            <p:nvPr/>
          </p:nvSpPr>
          <p:spPr>
            <a:xfrm>
              <a:off x="517267" y="3187157"/>
              <a:ext cx="559954" cy="300240"/>
            </a:xfrm>
            <a:custGeom>
              <a:avLst/>
              <a:gdLst/>
              <a:ahLst/>
              <a:cxnLst/>
              <a:rect l="l" t="t" r="r" b="b"/>
              <a:pathLst>
                <a:path w="7536" h="4337" extrusionOk="0">
                  <a:moveTo>
                    <a:pt x="4868" y="620"/>
                  </a:moveTo>
                  <a:cubicBezTo>
                    <a:pt x="4939" y="620"/>
                    <a:pt x="5035" y="643"/>
                    <a:pt x="5106" y="715"/>
                  </a:cubicBezTo>
                  <a:cubicBezTo>
                    <a:pt x="5154" y="786"/>
                    <a:pt x="5178" y="882"/>
                    <a:pt x="5178" y="977"/>
                  </a:cubicBezTo>
                  <a:lnTo>
                    <a:pt x="4892" y="3096"/>
                  </a:lnTo>
                  <a:cubicBezTo>
                    <a:pt x="4868" y="3263"/>
                    <a:pt x="4725" y="3382"/>
                    <a:pt x="4582" y="3382"/>
                  </a:cubicBezTo>
                  <a:lnTo>
                    <a:pt x="3011" y="3382"/>
                  </a:lnTo>
                  <a:cubicBezTo>
                    <a:pt x="2844" y="3358"/>
                    <a:pt x="2725" y="3263"/>
                    <a:pt x="2701" y="3096"/>
                  </a:cubicBezTo>
                  <a:lnTo>
                    <a:pt x="2415" y="977"/>
                  </a:lnTo>
                  <a:cubicBezTo>
                    <a:pt x="2391" y="882"/>
                    <a:pt x="2415" y="786"/>
                    <a:pt x="2487" y="715"/>
                  </a:cubicBezTo>
                  <a:cubicBezTo>
                    <a:pt x="2534" y="643"/>
                    <a:pt x="2629" y="620"/>
                    <a:pt x="2725" y="620"/>
                  </a:cubicBezTo>
                  <a:close/>
                  <a:moveTo>
                    <a:pt x="1058" y="0"/>
                  </a:moveTo>
                  <a:lnTo>
                    <a:pt x="1558" y="3715"/>
                  </a:lnTo>
                  <a:lnTo>
                    <a:pt x="462" y="3715"/>
                  </a:lnTo>
                  <a:cubicBezTo>
                    <a:pt x="447" y="3714"/>
                    <a:pt x="432" y="3713"/>
                    <a:pt x="418" y="3713"/>
                  </a:cubicBezTo>
                  <a:cubicBezTo>
                    <a:pt x="1" y="3713"/>
                    <a:pt x="1" y="4337"/>
                    <a:pt x="418" y="4337"/>
                  </a:cubicBezTo>
                  <a:cubicBezTo>
                    <a:pt x="432" y="4337"/>
                    <a:pt x="447" y="4336"/>
                    <a:pt x="462" y="4335"/>
                  </a:cubicBezTo>
                  <a:lnTo>
                    <a:pt x="7154" y="4335"/>
                  </a:lnTo>
                  <a:cubicBezTo>
                    <a:pt x="7535" y="4287"/>
                    <a:pt x="7535" y="3739"/>
                    <a:pt x="7154" y="3715"/>
                  </a:cubicBezTo>
                  <a:lnTo>
                    <a:pt x="7154" y="3692"/>
                  </a:lnTo>
                  <a:lnTo>
                    <a:pt x="6035" y="3692"/>
                  </a:lnTo>
                  <a:lnTo>
                    <a:pt x="6535" y="0"/>
                  </a:ln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471;p71">
              <a:extLst>
                <a:ext uri="{FF2B5EF4-FFF2-40B4-BE49-F238E27FC236}">
                  <a16:creationId xmlns:a16="http://schemas.microsoft.com/office/drawing/2014/main" id="{555CD327-E96C-20BF-ED40-C15FE08CD3F3}"/>
                </a:ext>
              </a:extLst>
            </p:cNvPr>
            <p:cNvSpPr/>
            <p:nvPr/>
          </p:nvSpPr>
          <p:spPr>
            <a:xfrm>
              <a:off x="638308" y="2913500"/>
              <a:ext cx="322107" cy="98996"/>
            </a:xfrm>
            <a:custGeom>
              <a:avLst/>
              <a:gdLst/>
              <a:ahLst/>
              <a:cxnLst/>
              <a:rect l="l" t="t" r="r" b="b"/>
              <a:pathLst>
                <a:path w="4335" h="1430" extrusionOk="0">
                  <a:moveTo>
                    <a:pt x="953" y="0"/>
                  </a:moveTo>
                  <a:cubicBezTo>
                    <a:pt x="477" y="334"/>
                    <a:pt x="119" y="834"/>
                    <a:pt x="0" y="1429"/>
                  </a:cubicBezTo>
                  <a:lnTo>
                    <a:pt x="4335" y="1429"/>
                  </a:lnTo>
                  <a:cubicBezTo>
                    <a:pt x="4215" y="858"/>
                    <a:pt x="3882" y="334"/>
                    <a:pt x="3382" y="0"/>
                  </a:cubicBezTo>
                  <a:cubicBezTo>
                    <a:pt x="3037" y="322"/>
                    <a:pt x="2602" y="483"/>
                    <a:pt x="2167" y="483"/>
                  </a:cubicBezTo>
                  <a:cubicBezTo>
                    <a:pt x="1733" y="483"/>
                    <a:pt x="1298" y="322"/>
                    <a:pt x="953"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roup 92">
            <a:extLst>
              <a:ext uri="{FF2B5EF4-FFF2-40B4-BE49-F238E27FC236}">
                <a16:creationId xmlns:a16="http://schemas.microsoft.com/office/drawing/2014/main" id="{AD8D0E80-637A-2600-25EE-25E8C90A0688}"/>
              </a:ext>
            </a:extLst>
          </p:cNvPr>
          <p:cNvGrpSpPr/>
          <p:nvPr/>
        </p:nvGrpSpPr>
        <p:grpSpPr>
          <a:xfrm>
            <a:off x="507167" y="1726276"/>
            <a:ext cx="724778" cy="688198"/>
            <a:chOff x="352443" y="1778245"/>
            <a:chExt cx="724778" cy="688198"/>
          </a:xfrm>
        </p:grpSpPr>
        <p:sp>
          <p:nvSpPr>
            <p:cNvPr id="79" name="Google Shape;6500;p71">
              <a:extLst>
                <a:ext uri="{FF2B5EF4-FFF2-40B4-BE49-F238E27FC236}">
                  <a16:creationId xmlns:a16="http://schemas.microsoft.com/office/drawing/2014/main" id="{6DADBE15-8579-D745-FAB8-E2852DA7F060}"/>
                </a:ext>
              </a:extLst>
            </p:cNvPr>
            <p:cNvSpPr/>
            <p:nvPr/>
          </p:nvSpPr>
          <p:spPr>
            <a:xfrm>
              <a:off x="636988" y="1962121"/>
              <a:ext cx="385047" cy="322892"/>
            </a:xfrm>
            <a:custGeom>
              <a:avLst/>
              <a:gdLst/>
              <a:ahLst/>
              <a:cxnLst/>
              <a:rect l="l" t="t" r="r" b="b"/>
              <a:pathLst>
                <a:path w="5812" h="5017" extrusionOk="0">
                  <a:moveTo>
                    <a:pt x="2501" y="1"/>
                  </a:moveTo>
                  <a:cubicBezTo>
                    <a:pt x="1215" y="1"/>
                    <a:pt x="167" y="930"/>
                    <a:pt x="1" y="2192"/>
                  </a:cubicBezTo>
                  <a:lnTo>
                    <a:pt x="953" y="2192"/>
                  </a:lnTo>
                  <a:cubicBezTo>
                    <a:pt x="1129" y="1337"/>
                    <a:pt x="1799" y="936"/>
                    <a:pt x="2471" y="936"/>
                  </a:cubicBezTo>
                  <a:cubicBezTo>
                    <a:pt x="3259" y="936"/>
                    <a:pt x="4049" y="1486"/>
                    <a:pt x="4049" y="2501"/>
                  </a:cubicBezTo>
                  <a:cubicBezTo>
                    <a:pt x="4049" y="3517"/>
                    <a:pt x="3259" y="4067"/>
                    <a:pt x="2471" y="4067"/>
                  </a:cubicBezTo>
                  <a:cubicBezTo>
                    <a:pt x="1799" y="4067"/>
                    <a:pt x="1129" y="3666"/>
                    <a:pt x="953" y="2811"/>
                  </a:cubicBezTo>
                  <a:lnTo>
                    <a:pt x="1" y="2811"/>
                  </a:lnTo>
                  <a:cubicBezTo>
                    <a:pt x="168" y="4182"/>
                    <a:pt x="1330" y="5017"/>
                    <a:pt x="2519" y="5017"/>
                  </a:cubicBezTo>
                  <a:cubicBezTo>
                    <a:pt x="3189" y="5017"/>
                    <a:pt x="3868" y="4752"/>
                    <a:pt x="4383" y="4168"/>
                  </a:cubicBezTo>
                  <a:cubicBezTo>
                    <a:pt x="5811" y="2549"/>
                    <a:pt x="4644" y="1"/>
                    <a:pt x="2501"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01;p71">
              <a:extLst>
                <a:ext uri="{FF2B5EF4-FFF2-40B4-BE49-F238E27FC236}">
                  <a16:creationId xmlns:a16="http://schemas.microsoft.com/office/drawing/2014/main" id="{2994C648-72CC-18A5-3858-E7C407D018E5}"/>
                </a:ext>
              </a:extLst>
            </p:cNvPr>
            <p:cNvSpPr/>
            <p:nvPr/>
          </p:nvSpPr>
          <p:spPr>
            <a:xfrm>
              <a:off x="742723" y="2062715"/>
              <a:ext cx="121503" cy="121254"/>
            </a:xfrm>
            <a:custGeom>
              <a:avLst/>
              <a:gdLst/>
              <a:ahLst/>
              <a:cxnLst/>
              <a:rect l="l" t="t" r="r" b="b"/>
              <a:pathLst>
                <a:path w="1834" h="1884" extrusionOk="0">
                  <a:moveTo>
                    <a:pt x="879" y="1"/>
                  </a:moveTo>
                  <a:cubicBezTo>
                    <a:pt x="517" y="1"/>
                    <a:pt x="154" y="197"/>
                    <a:pt x="0" y="629"/>
                  </a:cubicBezTo>
                  <a:lnTo>
                    <a:pt x="905" y="629"/>
                  </a:lnTo>
                  <a:cubicBezTo>
                    <a:pt x="1310" y="629"/>
                    <a:pt x="1310" y="1248"/>
                    <a:pt x="905" y="1248"/>
                  </a:cubicBezTo>
                  <a:lnTo>
                    <a:pt x="0" y="1248"/>
                  </a:lnTo>
                  <a:cubicBezTo>
                    <a:pt x="156" y="1683"/>
                    <a:pt x="522" y="1884"/>
                    <a:pt x="887" y="1884"/>
                  </a:cubicBezTo>
                  <a:cubicBezTo>
                    <a:pt x="1362" y="1884"/>
                    <a:pt x="1834" y="1544"/>
                    <a:pt x="1834" y="938"/>
                  </a:cubicBezTo>
                  <a:cubicBezTo>
                    <a:pt x="1834" y="343"/>
                    <a:pt x="1356" y="1"/>
                    <a:pt x="879"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02;p71">
              <a:extLst>
                <a:ext uri="{FF2B5EF4-FFF2-40B4-BE49-F238E27FC236}">
                  <a16:creationId xmlns:a16="http://schemas.microsoft.com/office/drawing/2014/main" id="{1382C6CE-405A-CBF3-0D45-B077C7E9E40D}"/>
                </a:ext>
              </a:extLst>
            </p:cNvPr>
            <p:cNvSpPr/>
            <p:nvPr/>
          </p:nvSpPr>
          <p:spPr>
            <a:xfrm>
              <a:off x="927297" y="2326911"/>
              <a:ext cx="146811" cy="139532"/>
            </a:xfrm>
            <a:custGeom>
              <a:avLst/>
              <a:gdLst/>
              <a:ahLst/>
              <a:cxnLst/>
              <a:rect l="l" t="t" r="r" b="b"/>
              <a:pathLst>
                <a:path w="2216" h="2168" extrusionOk="0">
                  <a:moveTo>
                    <a:pt x="1596" y="1"/>
                  </a:moveTo>
                  <a:cubicBezTo>
                    <a:pt x="1144" y="501"/>
                    <a:pt x="596" y="882"/>
                    <a:pt x="1" y="1168"/>
                  </a:cubicBezTo>
                  <a:lnTo>
                    <a:pt x="596" y="2025"/>
                  </a:lnTo>
                  <a:cubicBezTo>
                    <a:pt x="643" y="2120"/>
                    <a:pt x="739" y="2168"/>
                    <a:pt x="858" y="2168"/>
                  </a:cubicBezTo>
                  <a:lnTo>
                    <a:pt x="1906" y="2168"/>
                  </a:lnTo>
                  <a:cubicBezTo>
                    <a:pt x="2001" y="2168"/>
                    <a:pt x="2096" y="2120"/>
                    <a:pt x="2144" y="2049"/>
                  </a:cubicBezTo>
                  <a:cubicBezTo>
                    <a:pt x="2215" y="1954"/>
                    <a:pt x="2215" y="1858"/>
                    <a:pt x="2191" y="1763"/>
                  </a:cubicBezTo>
                  <a:lnTo>
                    <a:pt x="1596" y="1"/>
                  </a:ln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03;p71">
              <a:extLst>
                <a:ext uri="{FF2B5EF4-FFF2-40B4-BE49-F238E27FC236}">
                  <a16:creationId xmlns:a16="http://schemas.microsoft.com/office/drawing/2014/main" id="{7F46A5EA-EC2B-B00F-B684-BAF29E965C3E}"/>
                </a:ext>
              </a:extLst>
            </p:cNvPr>
            <p:cNvSpPr/>
            <p:nvPr/>
          </p:nvSpPr>
          <p:spPr>
            <a:xfrm>
              <a:off x="529729" y="2326911"/>
              <a:ext cx="148334" cy="139532"/>
            </a:xfrm>
            <a:custGeom>
              <a:avLst/>
              <a:gdLst/>
              <a:ahLst/>
              <a:cxnLst/>
              <a:rect l="l" t="t" r="r" b="b"/>
              <a:pathLst>
                <a:path w="2239" h="2168" extrusionOk="0">
                  <a:moveTo>
                    <a:pt x="643" y="1"/>
                  </a:moveTo>
                  <a:lnTo>
                    <a:pt x="48" y="1763"/>
                  </a:lnTo>
                  <a:cubicBezTo>
                    <a:pt x="0" y="1858"/>
                    <a:pt x="24" y="1954"/>
                    <a:pt x="72" y="2049"/>
                  </a:cubicBezTo>
                  <a:cubicBezTo>
                    <a:pt x="143" y="2120"/>
                    <a:pt x="238" y="2168"/>
                    <a:pt x="334" y="2168"/>
                  </a:cubicBezTo>
                  <a:lnTo>
                    <a:pt x="1381" y="2168"/>
                  </a:lnTo>
                  <a:cubicBezTo>
                    <a:pt x="1477" y="2168"/>
                    <a:pt x="1596" y="2120"/>
                    <a:pt x="1643" y="2025"/>
                  </a:cubicBezTo>
                  <a:lnTo>
                    <a:pt x="2239" y="1144"/>
                  </a:lnTo>
                  <a:cubicBezTo>
                    <a:pt x="1739" y="929"/>
                    <a:pt x="1310" y="644"/>
                    <a:pt x="905" y="287"/>
                  </a:cubicBezTo>
                  <a:cubicBezTo>
                    <a:pt x="810" y="191"/>
                    <a:pt x="715" y="96"/>
                    <a:pt x="643" y="1"/>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04;p71">
              <a:extLst>
                <a:ext uri="{FF2B5EF4-FFF2-40B4-BE49-F238E27FC236}">
                  <a16:creationId xmlns:a16="http://schemas.microsoft.com/office/drawing/2014/main" id="{CCAA1248-B55D-48B3-2C31-CFC9045BBD2E}"/>
                </a:ext>
              </a:extLst>
            </p:cNvPr>
            <p:cNvSpPr/>
            <p:nvPr/>
          </p:nvSpPr>
          <p:spPr>
            <a:xfrm>
              <a:off x="352443" y="1860754"/>
              <a:ext cx="724778" cy="524724"/>
            </a:xfrm>
            <a:custGeom>
              <a:avLst/>
              <a:gdLst/>
              <a:ahLst/>
              <a:cxnLst/>
              <a:rect l="l" t="t" r="r" b="b"/>
              <a:pathLst>
                <a:path w="10940" h="8153" extrusionOk="0">
                  <a:moveTo>
                    <a:pt x="463" y="2903"/>
                  </a:moveTo>
                  <a:cubicBezTo>
                    <a:pt x="223" y="2903"/>
                    <a:pt x="0" y="3193"/>
                    <a:pt x="223" y="3433"/>
                  </a:cubicBezTo>
                  <a:lnTo>
                    <a:pt x="462" y="3767"/>
                  </a:lnTo>
                  <a:cubicBezTo>
                    <a:pt x="57" y="3767"/>
                    <a:pt x="57" y="4386"/>
                    <a:pt x="462" y="4386"/>
                  </a:cubicBezTo>
                  <a:lnTo>
                    <a:pt x="223" y="4719"/>
                  </a:lnTo>
                  <a:cubicBezTo>
                    <a:pt x="57" y="4934"/>
                    <a:pt x="200" y="5243"/>
                    <a:pt x="462" y="5243"/>
                  </a:cubicBezTo>
                  <a:cubicBezTo>
                    <a:pt x="557" y="5220"/>
                    <a:pt x="652" y="5196"/>
                    <a:pt x="723" y="5100"/>
                  </a:cubicBezTo>
                  <a:lnTo>
                    <a:pt x="1247" y="4386"/>
                  </a:lnTo>
                  <a:lnTo>
                    <a:pt x="1724" y="4386"/>
                  </a:lnTo>
                  <a:lnTo>
                    <a:pt x="1462" y="4719"/>
                  </a:lnTo>
                  <a:cubicBezTo>
                    <a:pt x="1319" y="4934"/>
                    <a:pt x="1462" y="5243"/>
                    <a:pt x="1724" y="5243"/>
                  </a:cubicBezTo>
                  <a:cubicBezTo>
                    <a:pt x="1819" y="5220"/>
                    <a:pt x="1914" y="5196"/>
                    <a:pt x="1986" y="5100"/>
                  </a:cubicBezTo>
                  <a:lnTo>
                    <a:pt x="2510" y="4386"/>
                  </a:lnTo>
                  <a:lnTo>
                    <a:pt x="2724" y="4386"/>
                  </a:lnTo>
                  <a:lnTo>
                    <a:pt x="2724" y="4076"/>
                  </a:lnTo>
                  <a:lnTo>
                    <a:pt x="2724" y="3767"/>
                  </a:lnTo>
                  <a:lnTo>
                    <a:pt x="2510" y="3767"/>
                  </a:lnTo>
                  <a:lnTo>
                    <a:pt x="1986" y="3052"/>
                  </a:lnTo>
                  <a:cubicBezTo>
                    <a:pt x="1913" y="2946"/>
                    <a:pt x="1817" y="2903"/>
                    <a:pt x="1724" y="2903"/>
                  </a:cubicBezTo>
                  <a:cubicBezTo>
                    <a:pt x="1483" y="2903"/>
                    <a:pt x="1256" y="3193"/>
                    <a:pt x="1462" y="3433"/>
                  </a:cubicBezTo>
                  <a:lnTo>
                    <a:pt x="1724" y="3767"/>
                  </a:lnTo>
                  <a:lnTo>
                    <a:pt x="1247" y="3767"/>
                  </a:lnTo>
                  <a:lnTo>
                    <a:pt x="723" y="3052"/>
                  </a:lnTo>
                  <a:cubicBezTo>
                    <a:pt x="650" y="2946"/>
                    <a:pt x="555" y="2903"/>
                    <a:pt x="463" y="2903"/>
                  </a:cubicBezTo>
                  <a:close/>
                  <a:moveTo>
                    <a:pt x="6760" y="0"/>
                  </a:moveTo>
                  <a:cubicBezTo>
                    <a:pt x="4648" y="0"/>
                    <a:pt x="2886" y="1636"/>
                    <a:pt x="2724" y="3767"/>
                  </a:cubicBezTo>
                  <a:lnTo>
                    <a:pt x="3653" y="3767"/>
                  </a:lnTo>
                  <a:cubicBezTo>
                    <a:pt x="3837" y="2015"/>
                    <a:pt x="5301" y="937"/>
                    <a:pt x="6802" y="937"/>
                  </a:cubicBezTo>
                  <a:cubicBezTo>
                    <a:pt x="7628" y="937"/>
                    <a:pt x="8464" y="1263"/>
                    <a:pt x="9106" y="1981"/>
                  </a:cubicBezTo>
                  <a:cubicBezTo>
                    <a:pt x="10940" y="3981"/>
                    <a:pt x="9511" y="7220"/>
                    <a:pt x="6796" y="7220"/>
                  </a:cubicBezTo>
                  <a:cubicBezTo>
                    <a:pt x="5177" y="7220"/>
                    <a:pt x="3819" y="6005"/>
                    <a:pt x="3653" y="4386"/>
                  </a:cubicBezTo>
                  <a:lnTo>
                    <a:pt x="2724" y="4386"/>
                  </a:lnTo>
                  <a:cubicBezTo>
                    <a:pt x="2886" y="6517"/>
                    <a:pt x="4648" y="8153"/>
                    <a:pt x="6760" y="8153"/>
                  </a:cubicBezTo>
                  <a:cubicBezTo>
                    <a:pt x="6820" y="8153"/>
                    <a:pt x="6879" y="8151"/>
                    <a:pt x="6939" y="8149"/>
                  </a:cubicBezTo>
                  <a:cubicBezTo>
                    <a:pt x="9130" y="8077"/>
                    <a:pt x="10868" y="6267"/>
                    <a:pt x="10868" y="4076"/>
                  </a:cubicBezTo>
                  <a:cubicBezTo>
                    <a:pt x="10868" y="1886"/>
                    <a:pt x="9130" y="76"/>
                    <a:pt x="6939" y="4"/>
                  </a:cubicBezTo>
                  <a:cubicBezTo>
                    <a:pt x="6879" y="2"/>
                    <a:pt x="6820" y="0"/>
                    <a:pt x="6760"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05;p71">
              <a:extLst>
                <a:ext uri="{FF2B5EF4-FFF2-40B4-BE49-F238E27FC236}">
                  <a16:creationId xmlns:a16="http://schemas.microsoft.com/office/drawing/2014/main" id="{66A37467-08CA-9C78-778E-A5FD3D80F383}"/>
                </a:ext>
              </a:extLst>
            </p:cNvPr>
            <p:cNvSpPr/>
            <p:nvPr/>
          </p:nvSpPr>
          <p:spPr>
            <a:xfrm>
              <a:off x="750607" y="1778245"/>
              <a:ext cx="104212" cy="47562"/>
            </a:xfrm>
            <a:custGeom>
              <a:avLst/>
              <a:gdLst/>
              <a:ahLst/>
              <a:cxnLst/>
              <a:rect l="l" t="t" r="r" b="b"/>
              <a:pathLst>
                <a:path w="1573" h="739" extrusionOk="0">
                  <a:moveTo>
                    <a:pt x="310" y="0"/>
                  </a:moveTo>
                  <a:cubicBezTo>
                    <a:pt x="143" y="0"/>
                    <a:pt x="0" y="119"/>
                    <a:pt x="0" y="310"/>
                  </a:cubicBezTo>
                  <a:lnTo>
                    <a:pt x="0" y="738"/>
                  </a:lnTo>
                  <a:cubicBezTo>
                    <a:pt x="262" y="691"/>
                    <a:pt x="524" y="667"/>
                    <a:pt x="786" y="667"/>
                  </a:cubicBezTo>
                  <a:cubicBezTo>
                    <a:pt x="1048" y="667"/>
                    <a:pt x="1310" y="691"/>
                    <a:pt x="1572" y="738"/>
                  </a:cubicBezTo>
                  <a:lnTo>
                    <a:pt x="1572" y="310"/>
                  </a:lnTo>
                  <a:cubicBezTo>
                    <a:pt x="1572" y="119"/>
                    <a:pt x="1429" y="0"/>
                    <a:pt x="1239" y="0"/>
                  </a:cubicBezTo>
                  <a:close/>
                </a:path>
              </a:pathLst>
            </a:custGeom>
            <a:solidFill>
              <a:srgbClr val="54FF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4043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E5A327F-A0E6-4B61-B5D8-C76D1F16EEDE}"/>
              </a:ext>
            </a:extLst>
          </p:cNvPr>
          <p:cNvSpPr>
            <a:spLocks noGrp="1"/>
          </p:cNvSpPr>
          <p:nvPr>
            <p:ph type="subTitle" idx="1"/>
          </p:nvPr>
        </p:nvSpPr>
        <p:spPr>
          <a:xfrm>
            <a:off x="660400" y="4894094"/>
            <a:ext cx="8674100" cy="799703"/>
          </a:xfrm>
        </p:spPr>
        <p:txBody>
          <a:bodyPr/>
          <a:lstStyle/>
          <a:p>
            <a:r>
              <a:rPr lang="en-US" b="1" dirty="0"/>
              <a:t>Samia McEachin</a:t>
            </a:r>
          </a:p>
          <a:p>
            <a:r>
              <a:rPr lang="en-US" i="1" dirty="0"/>
              <a:t>Manager, Emergency Management + Enterprise Resilience</a:t>
            </a:r>
          </a:p>
          <a:p>
            <a:r>
              <a:rPr lang="en-US" dirty="0">
                <a:hlinkClick r:id="rcId1671490085eb4444"/>
              </a:rPr>
              <a:t>samia.mceachin@nyulangone.org</a:t>
            </a:r>
            <a:r>
              <a:rPr lang="en-US" dirty="0"/>
              <a:t> </a:t>
            </a:r>
          </a:p>
        </p:txBody>
      </p:sp>
      <p:sp>
        <p:nvSpPr>
          <p:cNvPr id="4" name="Title 3">
            <a:extLst>
              <a:ext uri="{FF2B5EF4-FFF2-40B4-BE49-F238E27FC236}">
                <a16:creationId xmlns:a16="http://schemas.microsoft.com/office/drawing/2014/main" id="{8E2BBCC3-B622-6B30-637F-559932F029A5}"/>
              </a:ext>
            </a:extLst>
          </p:cNvPr>
          <p:cNvSpPr>
            <a:spLocks noGrp="1"/>
          </p:cNvSpPr>
          <p:nvPr>
            <p:ph type="ctrTitle"/>
          </p:nvPr>
        </p:nvSpPr>
        <p:spPr/>
        <p:txBody>
          <a:bodyPr anchor="ctr"/>
          <a:lstStyle/>
          <a:p>
            <a:r>
              <a:rPr lang="en-US" b="1" dirty="0">
                <a:solidFill>
                  <a:schemeClr val="bg1"/>
                </a:solidFill>
              </a:rPr>
              <a:t>Thank You!</a:t>
            </a:r>
          </a:p>
        </p:txBody>
      </p:sp>
    </p:spTree>
    <p:extLst>
      <p:ext uri="{BB962C8B-B14F-4D97-AF65-F5344CB8AC3E}">
        <p14:creationId xmlns:p14="http://schemas.microsoft.com/office/powerpoint/2010/main" val="401922411"/>
      </p:ext>
    </p:extLst>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t> </a:t>
            </a:r>
            <a:endParaRPr/>
          </a:p>
        </p:txBody>
      </p:sp>
      <p:pic>
        <p:nvPicPr>
          <p:cNvPr id="55" name="Google Shape;55;p13"/>
          <p:cNvPicPr preferRelativeResize="0"/>
          <p:nvPr/>
        </p:nvPicPr>
        <p:blipFill>
          <a:blip r:embed="R05e69a6cb2a3424b">
            <a:alphaModFix/>
          </a:blip>
          <a:stretch>
            <a:fillRect/>
          </a:stretch>
        </p:blipFill>
        <p:spPr>
          <a:xfrm>
            <a:off x="203200" y="203200"/>
            <a:ext cx="12192000" cy="6858000"/>
          </a:xfrm>
          <a:prstGeom prst="rect">
            <a:avLst/>
          </a:prstGeom>
          <a:noFill/>
          <a:ln>
            <a:noFill/>
          </a:ln>
        </p:spPr>
      </p:pic>
      <p:sp>
        <p:nvSpPr>
          <p:cNvPr id="56" name="Google Shape;56;p13"/>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415600" y="593366"/>
            <a:ext cx="11360800" cy="76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p:cNvPicPr preferRelativeResize="0"/>
          <p:nvPr/>
        </p:nvPicPr>
        <p:blipFill>
          <a:blip r:embed="Rb555dab3953547e8">
            <a:alphaModFix/>
          </a:blip>
          <a:stretch>
            <a:fillRect/>
          </a:stretch>
        </p:blipFill>
        <p:spPr>
          <a:xfrm>
            <a:off x="203200" y="203200"/>
            <a:ext cx="12192000" cy="6858000"/>
          </a:xfrm>
          <a:prstGeom prst="rect">
            <a:avLst/>
          </a:prstGeom>
          <a:noFill/>
          <a:ln>
            <a:noFill/>
          </a:ln>
        </p:spPr>
      </p:pic>
      <p:sp>
        <p:nvSpPr>
          <p:cNvPr id="64" name="Google Shape;64;p14"/>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415600" y="593366"/>
            <a:ext cx="11360800" cy="76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0" name="Google Shape;70;p15"/>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 name="Google Shape;71;p15"/>
          <p:cNvPicPr preferRelativeResize="0"/>
          <p:nvPr/>
        </p:nvPicPr>
        <p:blipFill>
          <a:blip r:embed="R33db0e8c08614ea6">
            <a:alphaModFix/>
          </a:blip>
          <a:stretch>
            <a:fillRect/>
          </a:stretch>
        </p:blipFill>
        <p:spPr>
          <a:xfrm>
            <a:off x="203200" y="203200"/>
            <a:ext cx="12192000" cy="6858000"/>
          </a:xfrm>
          <a:prstGeom prst="rect">
            <a:avLst/>
          </a:prstGeom>
          <a:noFill/>
          <a:ln>
            <a:noFill/>
          </a:ln>
        </p:spPr>
      </p:pic>
      <p:sp>
        <p:nvSpPr>
          <p:cNvPr id="72" name="Google Shape;72;p15"/>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415600" y="593366"/>
            <a:ext cx="11360800" cy="76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8" name="Google Shape;78;p16"/>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9" name="Google Shape;79;p16"/>
          <p:cNvPicPr preferRelativeResize="0"/>
          <p:nvPr/>
        </p:nvPicPr>
        <p:blipFill>
          <a:blip r:embed="R76bc0648eebe48c7">
            <a:alphaModFix/>
          </a:blip>
          <a:stretch>
            <a:fillRect/>
          </a:stretch>
        </p:blipFill>
        <p:spPr>
          <a:xfrm>
            <a:off x="203200" y="203200"/>
            <a:ext cx="12192000" cy="6858000"/>
          </a:xfrm>
          <a:prstGeom prst="rect">
            <a:avLst/>
          </a:prstGeom>
          <a:noFill/>
          <a:ln>
            <a:noFill/>
          </a:ln>
        </p:spPr>
      </p:pic>
      <p:sp>
        <p:nvSpPr>
          <p:cNvPr id="80" name="Google Shape;80;p16"/>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415600" y="593366"/>
            <a:ext cx="11360800" cy="76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6" name="Google Shape;86;p17"/>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7" name="Google Shape;87;p17"/>
          <p:cNvPicPr preferRelativeResize="0"/>
          <p:nvPr/>
        </p:nvPicPr>
        <p:blipFill>
          <a:blip r:embed="R7658358a93714cdd">
            <a:alphaModFix/>
          </a:blip>
          <a:stretch>
            <a:fillRect/>
          </a:stretch>
        </p:blipFill>
        <p:spPr>
          <a:xfrm>
            <a:off x="203200" y="203200"/>
            <a:ext cx="12192000" cy="6858000"/>
          </a:xfrm>
          <a:prstGeom prst="rect">
            <a:avLst/>
          </a:prstGeom>
          <a:noFill/>
          <a:ln>
            <a:noFill/>
          </a:ln>
        </p:spPr>
      </p:pic>
      <p:sp>
        <p:nvSpPr>
          <p:cNvPr id="88" name="Google Shape;88;p17"/>
          <p:cNvSpPr txBox="1"/>
          <p:nvPr/>
        </p:nvSpPr>
        <p:spPr>
          <a:xfrm>
            <a:off x="406400" y="406400"/>
            <a:ext cx="4000000" cy="4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400" dirty="0"/>
              <a:t>FIFA Updates</a:t>
            </a:r>
          </a:p>
        </p:txBody>
      </p:sp>
      <p:sp>
        <p:nvSpPr>
          <p:cNvPr id="5" name="Subtitle 4"/>
          <p:cNvSpPr>
            <a:spLocks noGrp="1"/>
          </p:cNvSpPr>
          <p:nvPr>
            <p:ph type="subTitle" idx="1"/>
          </p:nvPr>
        </p:nvSpPr>
        <p:spPr>
          <a:xfrm>
            <a:off x="1064300" y="3810000"/>
            <a:ext cx="8534400" cy="533400"/>
          </a:xfrm>
        </p:spPr>
        <p:txBody>
          <a:bodyPr vert="horz" lIns="91440" tIns="45720" rIns="91440" bIns="45720" rtlCol="0" anchor="t">
            <a:normAutofit fontScale="92500" lnSpcReduction="10000"/>
          </a:bodyPr>
          <a:lstStyle/>
          <a:p>
            <a:r>
              <a:rPr lang="en-US" dirty="0">
                <a:cs typeface="Calibri"/>
              </a:rPr>
              <a:t>May 11, 2026</a:t>
            </a:r>
          </a:p>
        </p:txBody>
      </p:sp>
    </p:spTree>
    <p:extLst>
      <p:ext uri="{BB962C8B-B14F-4D97-AF65-F5344CB8AC3E}">
        <p14:creationId xmlns:p14="http://schemas.microsoft.com/office/powerpoint/2010/main" val="165064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0425c658f39443b0" cstate="print"/>
          <a:stretch>
            <a:fillRect/>
          </a:stretch>
        </p:blipFill>
        <p:spPr>
          <a:xfrm>
            <a:off x="375460" y="100152"/>
            <a:ext cx="11806162" cy="3437787"/>
          </a:xfrm>
          <a:prstGeom prst="rect">
            <a:avLst/>
          </a:prstGeom>
        </p:spPr>
      </p:pic>
      <p:sp>
        <p:nvSpPr>
          <p:cNvPr id="3" name="object 3"/>
          <p:cNvSpPr txBox="1">
            <a:spLocks noGrp="1"/>
          </p:cNvSpPr>
          <p:nvPr>
            <p:ph type="title"/>
          </p:nvPr>
        </p:nvSpPr>
        <p:spPr>
          <a:xfrm>
            <a:off x="2872945" y="4056941"/>
            <a:ext cx="6685915" cy="665480"/>
          </a:xfrm>
          <a:prstGeom prst="rect"/>
        </p:spPr>
        <p:txBody>
          <a:bodyPr wrap="square" lIns="0" tIns="12700" rIns="0" bIns="0" rtlCol="0" vert="horz">
            <a:spAutoFit/>
          </a:bodyPr>
          <a:lstStyle/>
          <a:p>
            <a:pPr marL="12700">
              <a:lnSpc>
                <a:spcPct val="100000"/>
              </a:lnSpc>
              <a:spcBef>
                <a:spcPts val="100"/>
              </a:spcBef>
            </a:pPr>
            <a:r>
              <a:rPr dirty="0" sz="4200" spc="-25" b="1">
                <a:solidFill>
                  <a:srgbClr val="52555A"/>
                </a:solidFill>
                <a:latin typeface="Calibri"/>
                <a:cs typeface="Calibri"/>
              </a:rPr>
              <a:t>Staff,</a:t>
            </a:r>
            <a:r>
              <a:rPr dirty="0" sz="4200" spc="-135" b="1">
                <a:solidFill>
                  <a:srgbClr val="52555A"/>
                </a:solidFill>
                <a:latin typeface="Calibri"/>
                <a:cs typeface="Calibri"/>
              </a:rPr>
              <a:t> </a:t>
            </a:r>
            <a:r>
              <a:rPr dirty="0" sz="4200" b="1">
                <a:solidFill>
                  <a:srgbClr val="52555A"/>
                </a:solidFill>
                <a:latin typeface="Calibri"/>
                <a:cs typeface="Calibri"/>
              </a:rPr>
              <a:t>Space,</a:t>
            </a:r>
            <a:r>
              <a:rPr dirty="0" sz="4200" spc="-125" b="1">
                <a:solidFill>
                  <a:srgbClr val="52555A"/>
                </a:solidFill>
                <a:latin typeface="Calibri"/>
                <a:cs typeface="Calibri"/>
              </a:rPr>
              <a:t> </a:t>
            </a:r>
            <a:r>
              <a:rPr dirty="0" sz="4200" spc="-10" b="1">
                <a:solidFill>
                  <a:srgbClr val="52555A"/>
                </a:solidFill>
                <a:latin typeface="Calibri"/>
                <a:cs typeface="Calibri"/>
              </a:rPr>
              <a:t>Stuff,</a:t>
            </a:r>
            <a:r>
              <a:rPr dirty="0" sz="4200" spc="-135" b="1">
                <a:solidFill>
                  <a:srgbClr val="52555A"/>
                </a:solidFill>
                <a:latin typeface="Calibri"/>
                <a:cs typeface="Calibri"/>
              </a:rPr>
              <a:t> </a:t>
            </a:r>
            <a:r>
              <a:rPr dirty="0" sz="4200" b="1">
                <a:solidFill>
                  <a:srgbClr val="52555A"/>
                </a:solidFill>
                <a:latin typeface="Calibri"/>
                <a:cs typeface="Calibri"/>
              </a:rPr>
              <a:t>&amp;</a:t>
            </a:r>
            <a:r>
              <a:rPr dirty="0" sz="4200" spc="-130" b="1">
                <a:solidFill>
                  <a:srgbClr val="52555A"/>
                </a:solidFill>
                <a:latin typeface="Calibri"/>
                <a:cs typeface="Calibri"/>
              </a:rPr>
              <a:t> </a:t>
            </a:r>
            <a:r>
              <a:rPr dirty="0" sz="4200" spc="-10" b="1">
                <a:solidFill>
                  <a:srgbClr val="52555A"/>
                </a:solidFill>
                <a:latin typeface="Calibri"/>
                <a:cs typeface="Calibri"/>
              </a:rPr>
              <a:t>Structure</a:t>
            </a:r>
            <a:endParaRPr sz="4200">
              <a:latin typeface="Calibri"/>
              <a:cs typeface="Calibri"/>
            </a:endParaRPr>
          </a:p>
        </p:txBody>
      </p:sp>
      <p:sp>
        <p:nvSpPr>
          <p:cNvPr id="4" name="object 4"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10"/>
              <a:t>3007</a:t>
            </a:r>
            <a:r>
              <a:rPr dirty="0" spc="-10"/>
              <a:t>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140E8-D4E4-D01C-46D8-C09F3CA22028}"/>
              </a:ext>
            </a:extLst>
          </p:cNvPr>
          <p:cNvSpPr>
            <a:spLocks noGrp="1"/>
          </p:cNvSpPr>
          <p:nvPr>
            <p:ph idx="1"/>
          </p:nvPr>
        </p:nvSpPr>
        <p:spPr/>
        <p:txBody>
          <a:bodyPr/>
          <a:lstStyle/>
          <a:p>
            <a:r>
              <a:rPr lang="en-US" dirty="0"/>
              <a:t>Activities and Events</a:t>
            </a:r>
          </a:p>
          <a:p>
            <a:pPr lvl="1"/>
            <a:r>
              <a:rPr lang="en-US" dirty="0"/>
              <a:t>Fan Festivals</a:t>
            </a:r>
          </a:p>
          <a:p>
            <a:pPr lvl="1"/>
            <a:r>
              <a:rPr lang="en-US" dirty="0"/>
              <a:t>Transportation</a:t>
            </a:r>
          </a:p>
          <a:p>
            <a:pPr lvl="1"/>
            <a:r>
              <a:rPr lang="en-US" dirty="0"/>
              <a:t>July 4 / International Naval Review / Sail 250</a:t>
            </a:r>
          </a:p>
          <a:p>
            <a:r>
              <a:rPr lang="en-US" dirty="0"/>
              <a:t>Health Resources</a:t>
            </a:r>
          </a:p>
          <a:p>
            <a:r>
              <a:rPr lang="en-US" dirty="0"/>
              <a:t>GNYHA Resources</a:t>
            </a:r>
          </a:p>
          <a:p>
            <a:pPr lvl="1"/>
            <a:endParaRPr lang="en-US" dirty="0"/>
          </a:p>
        </p:txBody>
      </p:sp>
      <p:sp>
        <p:nvSpPr>
          <p:cNvPr id="3" name="Title 2">
            <a:extLst>
              <a:ext uri="{FF2B5EF4-FFF2-40B4-BE49-F238E27FC236}">
                <a16:creationId xmlns:a16="http://schemas.microsoft.com/office/drawing/2014/main" id="{E87FEB42-4451-9B90-643C-568A85F63C85}"/>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CF13860B-53E0-0D88-5413-928FF58948DE}"/>
              </a:ext>
            </a:extLst>
          </p:cNvPr>
          <p:cNvSpPr>
            <a:spLocks noGrp="1"/>
          </p:cNvSpPr>
          <p:nvPr>
            <p:ph type="sldNum" sz="quarter" idx="4"/>
          </p:nvPr>
        </p:nvSpPr>
        <p:spPr/>
        <p:txBody>
          <a:bodyPr/>
          <a:lstStyle/>
          <a:p>
            <a:fld id="{0CFEC368-1D7A-4F81-ABF6-AE0E36BAF64C}" type="slidenum">
              <a:rPr lang="en-US"/>
              <a:pPr/>
              <a:t>2</a:t>
            </a:fld>
            <a:endParaRPr lang="en-US"/>
          </a:p>
        </p:txBody>
      </p:sp>
    </p:spTree>
    <p:extLst>
      <p:ext uri="{BB962C8B-B14F-4D97-AF65-F5344CB8AC3E}">
        <p14:creationId xmlns:p14="http://schemas.microsoft.com/office/powerpoint/2010/main" val="947103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19458A-9318-2D2B-492E-8D2CCF6F9A18}"/>
              </a:ext>
            </a:extLst>
          </p:cNvPr>
          <p:cNvSpPr>
            <a:spLocks noGrp="1"/>
          </p:cNvSpPr>
          <p:nvPr>
            <p:ph type="sldNum" sz="quarter" idx="11"/>
          </p:nvPr>
        </p:nvSpPr>
        <p:spPr/>
        <p:txBody>
          <a:bodyPr/>
          <a:lstStyle/>
          <a:p>
            <a:pPr>
              <a:defRPr/>
            </a:pPr>
            <a:fld id="{85C8DD69-8968-4BF3-9E46-F1FF3B850997}" type="slidenum">
              <a:rPr lang="en-US"/>
              <a:pPr>
                <a:defRPr/>
              </a:pPr>
              <a:t>3</a:t>
            </a:fld>
            <a:endParaRPr lang="en-US"/>
          </a:p>
        </p:txBody>
      </p:sp>
      <p:sp>
        <p:nvSpPr>
          <p:cNvPr id="3" name="Title 2">
            <a:extLst>
              <a:ext uri="{FF2B5EF4-FFF2-40B4-BE49-F238E27FC236}">
                <a16:creationId xmlns:a16="http://schemas.microsoft.com/office/drawing/2014/main" id="{AF5BB04D-A73D-B9BE-61E2-953BEAAF0B37}"/>
              </a:ext>
            </a:extLst>
          </p:cNvPr>
          <p:cNvSpPr>
            <a:spLocks noGrp="1"/>
          </p:cNvSpPr>
          <p:nvPr>
            <p:ph type="title"/>
          </p:nvPr>
        </p:nvSpPr>
        <p:spPr/>
        <p:txBody>
          <a:bodyPr/>
          <a:lstStyle/>
          <a:p>
            <a:r>
              <a:rPr lang="en-US"/>
              <a:t>Fan Venues</a:t>
            </a:r>
          </a:p>
        </p:txBody>
      </p:sp>
      <p:sp>
        <p:nvSpPr>
          <p:cNvPr id="4" name="Content Placeholder 3">
            <a:extLst>
              <a:ext uri="{FF2B5EF4-FFF2-40B4-BE49-F238E27FC236}">
                <a16:creationId xmlns:a16="http://schemas.microsoft.com/office/drawing/2014/main" id="{9E09F070-8C51-F680-A15C-8248C523B6C6}"/>
              </a:ext>
            </a:extLst>
          </p:cNvPr>
          <p:cNvSpPr>
            <a:spLocks noGrp="1"/>
          </p:cNvSpPr>
          <p:nvPr>
            <p:ph idx="1"/>
          </p:nvPr>
        </p:nvSpPr>
        <p:spPr>
          <a:xfrm>
            <a:off x="304800" y="1499241"/>
            <a:ext cx="4261449" cy="4978400"/>
          </a:xfrm>
        </p:spPr>
        <p:txBody>
          <a:bodyPr>
            <a:normAutofit/>
          </a:bodyPr>
          <a:lstStyle/>
          <a:p>
            <a:pPr marL="0" indent="0">
              <a:buNone/>
            </a:pPr>
            <a:r>
              <a:rPr lang="en-US" sz="2666" u="sng" dirty="0"/>
              <a:t>Newly Announced</a:t>
            </a:r>
          </a:p>
          <a:p>
            <a:pPr marL="0" indent="0">
              <a:buNone/>
            </a:pPr>
            <a:endParaRPr lang="en-US" sz="2666" u="sng" dirty="0"/>
          </a:p>
          <a:p>
            <a:r>
              <a:rPr lang="en-US" sz="2666" dirty="0"/>
              <a:t>Sports Illustrated Stadium, NJ</a:t>
            </a:r>
            <a:endParaRPr lang="en-US" sz="2133" dirty="0"/>
          </a:p>
          <a:p>
            <a:pPr lvl="1"/>
            <a:r>
              <a:rPr lang="en-US" sz="2133" dirty="0"/>
              <a:t>May 30: Ecuador vs Saudi Arabia</a:t>
            </a:r>
          </a:p>
          <a:p>
            <a:pPr lvl="1"/>
            <a:r>
              <a:rPr lang="en-US" sz="2133" dirty="0"/>
              <a:t>June 6: Scotland vs Boliva</a:t>
            </a:r>
          </a:p>
          <a:p>
            <a:pPr lvl="1"/>
            <a:r>
              <a:rPr lang="en-US" sz="2133" dirty="0"/>
              <a:t>June 7: Morocco vs Norway</a:t>
            </a:r>
          </a:p>
          <a:p>
            <a:r>
              <a:rPr lang="en-US" sz="2666" dirty="0"/>
              <a:t>Bronx Terminal Market, NYC</a:t>
            </a:r>
          </a:p>
        </p:txBody>
      </p:sp>
      <p:pic>
        <p:nvPicPr>
          <p:cNvPr id="5" name="Content Placeholder 5">
            <a:extLst>
              <a:ext uri="{FF2B5EF4-FFF2-40B4-BE49-F238E27FC236}">
                <a16:creationId xmlns:a16="http://schemas.microsoft.com/office/drawing/2014/main" id="{A25F97FA-A4C0-E610-2E54-F809EB6D6EDF}"/>
              </a:ext>
            </a:extLst>
          </p:cNvPr>
          <p:cNvPicPr>
            <a:picLocks noChangeAspect="1"/>
          </p:cNvPicPr>
          <p:nvPr/>
        </p:nvPicPr>
        <p:blipFill>
          <a:blip r:embed="R11bb9462e4aa4fae"/>
          <a:stretch>
            <a:fillRect/>
          </a:stretch>
        </p:blipFill>
        <p:spPr>
          <a:xfrm>
            <a:off x="4729416" y="1804837"/>
            <a:ext cx="7117526" cy="4431381"/>
          </a:xfrm>
          <a:prstGeom prst="rect">
            <a:avLst/>
          </a:prstGeom>
        </p:spPr>
      </p:pic>
      <p:sp>
        <p:nvSpPr>
          <p:cNvPr id="6" name="TextBox 5">
            <a:extLst>
              <a:ext uri="{FF2B5EF4-FFF2-40B4-BE49-F238E27FC236}">
                <a16:creationId xmlns:a16="http://schemas.microsoft.com/office/drawing/2014/main" id="{099A87F0-255D-CD8D-35B5-FE68E10765C7}"/>
              </a:ext>
            </a:extLst>
          </p:cNvPr>
          <p:cNvSpPr txBox="1"/>
          <p:nvPr/>
        </p:nvSpPr>
        <p:spPr>
          <a:xfrm>
            <a:off x="0" y="6486197"/>
            <a:ext cx="3302281" cy="229848"/>
          </a:xfrm>
          <a:prstGeom prst="rect">
            <a:avLst/>
          </a:prstGeom>
          <a:noFill/>
        </p:spPr>
        <p:txBody>
          <a:bodyPr vert="horz" wrap="none" lIns="182880" tIns="45720" rIns="182880" bIns="45720" rtlCol="0" anchor="ctr">
            <a:normAutofit fontScale="92500" lnSpcReduction="20000"/>
          </a:bodyPr>
          <a:lstStyle/>
          <a:p>
            <a:pPr algn="l"/>
            <a:r>
              <a:rPr lang="en-US" sz="933"/>
              <a:t>Courtesy of NYU Langone</a:t>
            </a:r>
          </a:p>
        </p:txBody>
      </p:sp>
    </p:spTree>
    <p:extLst>
      <p:ext uri="{BB962C8B-B14F-4D97-AF65-F5344CB8AC3E}">
        <p14:creationId xmlns:p14="http://schemas.microsoft.com/office/powerpoint/2010/main" val="1267065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18A3CA-C325-6763-4675-A2ADB7B24607}"/>
              </a:ext>
            </a:extLst>
          </p:cNvPr>
          <p:cNvSpPr>
            <a:spLocks noGrp="1"/>
          </p:cNvSpPr>
          <p:nvPr>
            <p:ph type="sldNum" sz="quarter" idx="11"/>
          </p:nvPr>
        </p:nvSpPr>
        <p:spPr>
          <a:xfrm>
            <a:off x="0" y="304801"/>
            <a:ext cx="609600" cy="888998"/>
          </a:xfrm>
        </p:spPr>
        <p:txBody>
          <a:bodyPr anchor="ctr">
            <a:normAutofit/>
          </a:bodyPr>
          <a:lstStyle/>
          <a:p>
            <a:pPr>
              <a:spcAft>
                <a:spcPts val="600"/>
              </a:spcAft>
            </a:pPr>
            <a:fld id="{0CFEC368-1D7A-4F81-ABF6-AE0E36BAF64C}" type="slidenum">
              <a:rPr lang="en-US"/>
              <a:pPr>
                <a:spcAft>
                  <a:spcPts val="600"/>
                </a:spcAft>
              </a:pPr>
              <a:t>4</a:t>
            </a:fld>
            <a:endParaRPr lang="en-US"/>
          </a:p>
        </p:txBody>
      </p:sp>
      <p:sp>
        <p:nvSpPr>
          <p:cNvPr id="2" name="Title 1">
            <a:extLst>
              <a:ext uri="{FF2B5EF4-FFF2-40B4-BE49-F238E27FC236}">
                <a16:creationId xmlns:a16="http://schemas.microsoft.com/office/drawing/2014/main" id="{DEAAAA5B-653E-4BCB-DB87-1DD65E77D07E}"/>
              </a:ext>
            </a:extLst>
          </p:cNvPr>
          <p:cNvSpPr>
            <a:spLocks noGrp="1"/>
          </p:cNvSpPr>
          <p:nvPr>
            <p:ph type="title"/>
          </p:nvPr>
        </p:nvSpPr>
        <p:spPr>
          <a:xfrm>
            <a:off x="609596" y="304801"/>
            <a:ext cx="9956802" cy="897554"/>
          </a:xfrm>
        </p:spPr>
        <p:txBody>
          <a:bodyPr anchor="ctr">
            <a:normAutofit/>
          </a:bodyPr>
          <a:lstStyle/>
          <a:p>
            <a:pPr marL="0" marR="0" lvl="0" indent="0" defTabSz="1219200" rtl="0" eaLnBrk="0" fontAlgn="base" latinLnBrk="0" hangingPunct="0">
              <a:lnSpc>
                <a:spcPct val="90000"/>
              </a:lnSpc>
              <a:spcBef>
                <a:spcPct val="0"/>
              </a:spcBef>
              <a:spcAft>
                <a:spcPct val="0"/>
              </a:spcAft>
              <a:buClrTx/>
              <a:buSzTx/>
              <a:buFontTx/>
              <a:buNone/>
              <a:tabLst/>
            </a:pPr>
            <a:r>
              <a:rPr kumimoji="0" lang="en-US" altLang="en-US" sz="2933" b="0" i="1" u="none" strike="noStrike" cap="none" normalizeH="0" baseline="0">
                <a:ln>
                  <a:noFill/>
                </a:ln>
                <a:effectLst/>
              </a:rPr>
              <a:t>FIFA-sponsored Fanfests in New York and New Jersey</a:t>
            </a:r>
            <a:endParaRPr kumimoji="0" lang="en-US" altLang="en-US" sz="2933" b="0" i="0" u="none" strike="noStrike" cap="none" normalizeH="0" baseline="0">
              <a:ln>
                <a:noFill/>
              </a:ln>
              <a:effectLst/>
            </a:endParaRPr>
          </a:p>
        </p:txBody>
      </p:sp>
      <p:graphicFrame>
        <p:nvGraphicFramePr>
          <p:cNvPr id="6" name="Table 5">
            <a:extLst>
              <a:ext uri="{FF2B5EF4-FFF2-40B4-BE49-F238E27FC236}">
                <a16:creationId xmlns:a16="http://schemas.microsoft.com/office/drawing/2014/main" id="{67CED7B4-9CB0-21B7-D7DE-BE2F33A25BAB}"/>
              </a:ext>
            </a:extLst>
          </p:cNvPr>
          <p:cNvGraphicFramePr>
            <a:graphicFrameLocks noGrp="1"/>
          </p:cNvGraphicFramePr>
          <p:nvPr>
            <p:extLst>
              <p:ext uri="{D42A27DB-BD31-4B8C-83A1-F6EECF244321}">
                <p14:modId xmlns:p14="http://schemas.microsoft.com/office/powerpoint/2010/main" val="339461429"/>
              </p:ext>
            </p:extLst>
          </p:nvPr>
        </p:nvGraphicFramePr>
        <p:xfrm>
          <a:off x="609600" y="1611086"/>
          <a:ext cx="10972801" cy="4753433"/>
        </p:xfrm>
        <a:graphic>
          <a:graphicData uri="http://schemas.openxmlformats.org/drawingml/2006/table">
            <a:tbl>
              <a:tblPr firstRow="1" firstCol="1" bandRow="1">
                <a:tableStyleId>{5C22544A-7EE6-4342-B048-85BDC9FD1C3A}</a:tableStyleId>
              </a:tblPr>
              <a:tblGrid>
                <a:gridCol w="2362133">
                  <a:extLst>
                    <a:ext uri="{9D8B030D-6E8A-4147-A177-3AD203B41FA5}">
                      <a16:colId xmlns:a16="http://schemas.microsoft.com/office/drawing/2014/main" val="3043696745"/>
                    </a:ext>
                  </a:extLst>
                </a:gridCol>
                <a:gridCol w="2375120">
                  <a:extLst>
                    <a:ext uri="{9D8B030D-6E8A-4147-A177-3AD203B41FA5}">
                      <a16:colId xmlns:a16="http://schemas.microsoft.com/office/drawing/2014/main" val="847344003"/>
                    </a:ext>
                  </a:extLst>
                </a:gridCol>
                <a:gridCol w="6235548">
                  <a:extLst>
                    <a:ext uri="{9D8B030D-6E8A-4147-A177-3AD203B41FA5}">
                      <a16:colId xmlns:a16="http://schemas.microsoft.com/office/drawing/2014/main" val="3551105065"/>
                    </a:ext>
                  </a:extLst>
                </a:gridCol>
              </a:tblGrid>
              <a:tr h="414750">
                <a:tc>
                  <a:txBody>
                    <a:bodyPr/>
                    <a:lstStyle/>
                    <a:p>
                      <a:pPr marL="0" marR="0" algn="ctr">
                        <a:buNone/>
                      </a:pPr>
                      <a:r>
                        <a:rPr lang="en-US" sz="1733">
                          <a:effectLst/>
                        </a:rPr>
                        <a:t>Dates</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tc>
                <a:tc>
                  <a:txBody>
                    <a:bodyPr/>
                    <a:lstStyle/>
                    <a:p>
                      <a:pPr marL="0" marR="0" algn="ctr">
                        <a:buNone/>
                      </a:pPr>
                      <a:r>
                        <a:rPr lang="en-US" sz="1733">
                          <a:effectLst/>
                        </a:rPr>
                        <a:t>Location</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tc>
                <a:tc>
                  <a:txBody>
                    <a:bodyPr/>
                    <a:lstStyle/>
                    <a:p>
                      <a:pPr marL="0" marR="0" algn="ctr">
                        <a:buNone/>
                      </a:pPr>
                      <a:r>
                        <a:rPr lang="en-US" sz="1733">
                          <a:effectLst/>
                        </a:rPr>
                        <a:t>Venue Name</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tc>
                <a:extLst>
                  <a:ext uri="{0D108BD9-81ED-4DB2-BD59-A6C34878D82A}">
                    <a16:rowId xmlns:a16="http://schemas.microsoft.com/office/drawing/2014/main" val="2330898874"/>
                  </a:ext>
                </a:extLst>
              </a:tr>
              <a:tr h="414750">
                <a:tc>
                  <a:txBody>
                    <a:bodyPr/>
                    <a:lstStyle/>
                    <a:p>
                      <a:pPr marL="0" marR="0">
                        <a:buNone/>
                      </a:pPr>
                      <a:r>
                        <a:rPr lang="en-US" sz="1733">
                          <a:effectLst/>
                        </a:rPr>
                        <a:t>June 11– July 19</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Harrison, NJ</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Sports Illustrated Stadium</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916560139"/>
                  </a:ext>
                </a:extLst>
              </a:tr>
              <a:tr h="669920">
                <a:tc>
                  <a:txBody>
                    <a:bodyPr/>
                    <a:lstStyle/>
                    <a:p>
                      <a:pPr marL="0" marR="0">
                        <a:buNone/>
                      </a:pPr>
                      <a:r>
                        <a:rPr lang="en-US" sz="1733">
                          <a:effectLst/>
                        </a:rPr>
                        <a:t>June 11-27 </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Queens,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USTA Billie Jean King National Tennis Center - NYNJ World Cup 26 Queens Group Stage HQ</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2967440475"/>
                  </a:ext>
                </a:extLst>
              </a:tr>
              <a:tr h="414750">
                <a:tc>
                  <a:txBody>
                    <a:bodyPr/>
                    <a:lstStyle/>
                    <a:p>
                      <a:pPr marL="0" marR="0">
                        <a:buNone/>
                      </a:pPr>
                      <a:r>
                        <a:rPr lang="en-US" sz="1733">
                          <a:effectLst/>
                        </a:rPr>
                        <a:t>June 13-July 19</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Brooklyn,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Brooklyn Fan Zone – Brooklyn Bridge Park</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100791174"/>
                  </a:ext>
                </a:extLst>
              </a:tr>
              <a:tr h="669920">
                <a:tc>
                  <a:txBody>
                    <a:bodyPr/>
                    <a:lstStyle/>
                    <a:p>
                      <a:pPr marL="0" marR="0">
                        <a:buNone/>
                      </a:pPr>
                      <a:r>
                        <a:rPr lang="en-US" sz="1733">
                          <a:effectLst/>
                        </a:rPr>
                        <a:t>June 13-14</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Bronx,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Bronx Terminal Market - NYNJ World Cup 26 Bronx Fan Zone</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2440223000"/>
                  </a:ext>
                </a:extLst>
              </a:tr>
              <a:tr h="669920">
                <a:tc>
                  <a:txBody>
                    <a:bodyPr/>
                    <a:lstStyle/>
                    <a:p>
                      <a:pPr marL="0" marR="0">
                        <a:buNone/>
                      </a:pPr>
                      <a:r>
                        <a:rPr lang="en-US" sz="1733">
                          <a:effectLst/>
                        </a:rPr>
                        <a:t>June 29-July 2</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Staten Island,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SIUH Community Park - NYNJ World Cup Staten Island Fan Zone</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3932816359"/>
                  </a:ext>
                </a:extLst>
              </a:tr>
              <a:tr h="669920">
                <a:tc>
                  <a:txBody>
                    <a:bodyPr/>
                    <a:lstStyle/>
                    <a:p>
                      <a:pPr marL="0" marR="0">
                        <a:buNone/>
                      </a:pPr>
                      <a:r>
                        <a:rPr lang="en-US" sz="1733">
                          <a:effectLst/>
                        </a:rPr>
                        <a:t>July 6-19 </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Manhattan,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Rockefeller Center - NYNJ World Cup 26 &amp; Telemundo Fan Village at Rockefeller Center</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248607401"/>
                  </a:ext>
                </a:extLst>
              </a:tr>
              <a:tr h="414750">
                <a:tc>
                  <a:txBody>
                    <a:bodyPr/>
                    <a:lstStyle/>
                    <a:p>
                      <a:pPr marL="0" marR="0">
                        <a:buNone/>
                      </a:pPr>
                      <a:r>
                        <a:rPr lang="en-US" sz="1733">
                          <a:effectLst/>
                        </a:rPr>
                        <a:t>June 12</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Stony Brook,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Stony Brook University Watch Party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2612119718"/>
                  </a:ext>
                </a:extLst>
              </a:tr>
              <a:tr h="414750">
                <a:tc>
                  <a:txBody>
                    <a:bodyPr/>
                    <a:lstStyle/>
                    <a:p>
                      <a:pPr marL="0" marR="0">
                        <a:buNone/>
                      </a:pPr>
                      <a:r>
                        <a:rPr lang="en-US" sz="1733">
                          <a:effectLst/>
                        </a:rPr>
                        <a:t>July 19</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a:effectLst/>
                        </a:rPr>
                        <a:t>Valhalla, NY</a:t>
                      </a:r>
                      <a:endParaRPr lang="en-US" sz="1866">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tc>
                  <a:txBody>
                    <a:bodyPr/>
                    <a:lstStyle/>
                    <a:p>
                      <a:pPr marL="0" marR="0">
                        <a:buNone/>
                      </a:pPr>
                      <a:r>
                        <a:rPr lang="en-US" sz="1733" dirty="0">
                          <a:effectLst/>
                        </a:rPr>
                        <a:t>Kensico Dam Plaza Watch Party</a:t>
                      </a:r>
                      <a:endParaRPr lang="en-US" sz="1866"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txBody>
                  <a:tcPr marL="37972" marR="37972" marT="37972" marB="37972" anchor="ctr"/>
                </a:tc>
                <a:extLst>
                  <a:ext uri="{0D108BD9-81ED-4DB2-BD59-A6C34878D82A}">
                    <a16:rowId xmlns:a16="http://schemas.microsoft.com/office/drawing/2014/main" val="3902078980"/>
                  </a:ext>
                </a:extLst>
              </a:tr>
            </a:tbl>
          </a:graphicData>
        </a:graphic>
      </p:graphicFrame>
      <p:sp>
        <p:nvSpPr>
          <p:cNvPr id="11" name="Oval 10" descr="Football on grass">
            <a:extLst>
              <a:ext uri="{FF2B5EF4-FFF2-40B4-BE49-F238E27FC236}">
                <a16:creationId xmlns:a16="http://schemas.microsoft.com/office/drawing/2014/main" id="{526D4089-3C02-9216-3170-66A3E7094501}"/>
              </a:ext>
            </a:extLst>
          </p:cNvPr>
          <p:cNvSpPr>
            <a:spLocks noChangeAspect="1"/>
          </p:cNvSpPr>
          <p:nvPr/>
        </p:nvSpPr>
        <p:spPr>
          <a:xfrm>
            <a:off x="56360" y="2033270"/>
            <a:ext cx="496880" cy="354905"/>
          </a:xfrm>
          <a:prstGeom prst="ellipse">
            <a:avLst/>
          </a:prstGeom>
          <a:blipFill dpi="0" rotWithShape="1">
            <a:blip r:embed="R322cabee2c214ed5">
              <a:alphaModFix amt="7000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Football on grass">
            <a:extLst>
              <a:ext uri="{FF2B5EF4-FFF2-40B4-BE49-F238E27FC236}">
                <a16:creationId xmlns:a16="http://schemas.microsoft.com/office/drawing/2014/main" id="{36ECAD48-29AB-B377-85C0-9B561E92EFAC}"/>
              </a:ext>
            </a:extLst>
          </p:cNvPr>
          <p:cNvSpPr>
            <a:spLocks noChangeAspect="1"/>
          </p:cNvSpPr>
          <p:nvPr/>
        </p:nvSpPr>
        <p:spPr>
          <a:xfrm>
            <a:off x="46005" y="3170140"/>
            <a:ext cx="496880" cy="354905"/>
          </a:xfrm>
          <a:prstGeom prst="ellipse">
            <a:avLst/>
          </a:prstGeom>
          <a:blipFill dpi="0" rotWithShape="1">
            <a:blip r:embed="R322cabee2c214ed5">
              <a:alphaModFix amt="7000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036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5CD54-7AD3-120C-3C66-1120845AB0A1}"/>
              </a:ext>
            </a:extLst>
          </p:cNvPr>
          <p:cNvSpPr>
            <a:spLocks noGrp="1"/>
          </p:cNvSpPr>
          <p:nvPr>
            <p:ph type="title"/>
          </p:nvPr>
        </p:nvSpPr>
        <p:spPr/>
        <p:txBody>
          <a:bodyPr/>
          <a:lstStyle/>
          <a:p>
            <a:r>
              <a:rPr lang="en-US"/>
              <a:t>Transportation Impacts</a:t>
            </a:r>
          </a:p>
        </p:txBody>
      </p:sp>
      <p:sp>
        <p:nvSpPr>
          <p:cNvPr id="4" name="Slide Number Placeholder 3">
            <a:extLst>
              <a:ext uri="{FF2B5EF4-FFF2-40B4-BE49-F238E27FC236}">
                <a16:creationId xmlns:a16="http://schemas.microsoft.com/office/drawing/2014/main" id="{3D70A438-6B99-6704-86CC-FF3DB8BFC5F2}"/>
              </a:ext>
            </a:extLst>
          </p:cNvPr>
          <p:cNvSpPr>
            <a:spLocks noGrp="1"/>
          </p:cNvSpPr>
          <p:nvPr>
            <p:ph type="sldNum" sz="quarter" idx="4"/>
          </p:nvPr>
        </p:nvSpPr>
        <p:spPr/>
        <p:txBody>
          <a:bodyPr/>
          <a:lstStyle/>
          <a:p>
            <a:fld id="{0CFEC368-1D7A-4F81-ABF6-AE0E36BAF64C}" type="slidenum">
              <a:rPr lang="en-US"/>
              <a:pPr/>
              <a:t>5</a:t>
            </a:fld>
            <a:endParaRPr lang="en-US"/>
          </a:p>
        </p:txBody>
      </p:sp>
      <p:pic>
        <p:nvPicPr>
          <p:cNvPr id="7" name="Picture 6">
            <a:extLst>
              <a:ext uri="{FF2B5EF4-FFF2-40B4-BE49-F238E27FC236}">
                <a16:creationId xmlns:a16="http://schemas.microsoft.com/office/drawing/2014/main" id="{03554E3D-ACAC-8B0B-B7F5-AA6E978FBC57}"/>
              </a:ext>
            </a:extLst>
          </p:cNvPr>
          <p:cNvPicPr>
            <a:picLocks noChangeAspect="1"/>
          </p:cNvPicPr>
          <p:nvPr/>
        </p:nvPicPr>
        <p:blipFill>
          <a:blip r:embed="Rc2214f63603f4607"/>
          <a:stretch>
            <a:fillRect/>
          </a:stretch>
        </p:blipFill>
        <p:spPr>
          <a:xfrm>
            <a:off x="749506" y="1863162"/>
            <a:ext cx="10443148" cy="4690037"/>
          </a:xfrm>
          <a:prstGeom prst="rect">
            <a:avLst/>
          </a:prstGeom>
        </p:spPr>
      </p:pic>
      <p:sp>
        <p:nvSpPr>
          <p:cNvPr id="8" name="TextBox 7">
            <a:extLst>
              <a:ext uri="{FF2B5EF4-FFF2-40B4-BE49-F238E27FC236}">
                <a16:creationId xmlns:a16="http://schemas.microsoft.com/office/drawing/2014/main" id="{40C4E22E-E93D-8880-DF08-3BD9A4753E4A}"/>
              </a:ext>
            </a:extLst>
          </p:cNvPr>
          <p:cNvSpPr txBox="1"/>
          <p:nvPr/>
        </p:nvSpPr>
        <p:spPr>
          <a:xfrm>
            <a:off x="0" y="6486197"/>
            <a:ext cx="3302281" cy="229848"/>
          </a:xfrm>
          <a:prstGeom prst="rect">
            <a:avLst/>
          </a:prstGeom>
          <a:noFill/>
        </p:spPr>
        <p:txBody>
          <a:bodyPr vert="horz" wrap="none" lIns="182880" tIns="45720" rIns="182880" bIns="45720" rtlCol="0" anchor="ctr">
            <a:normAutofit fontScale="92500" lnSpcReduction="20000"/>
          </a:bodyPr>
          <a:lstStyle/>
          <a:p>
            <a:pPr algn="l"/>
            <a:r>
              <a:rPr lang="en-US" sz="933"/>
              <a:t>Courtesy of NYU Langone</a:t>
            </a:r>
          </a:p>
        </p:txBody>
      </p:sp>
    </p:spTree>
    <p:extLst>
      <p:ext uri="{BB962C8B-B14F-4D97-AF65-F5344CB8AC3E}">
        <p14:creationId xmlns:p14="http://schemas.microsoft.com/office/powerpoint/2010/main" val="864293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0B887-1177-3939-BA2F-E22EC7DDBB97}"/>
              </a:ext>
            </a:extLst>
          </p:cNvPr>
          <p:cNvSpPr>
            <a:spLocks noGrp="1"/>
          </p:cNvSpPr>
          <p:nvPr>
            <p:ph idx="1"/>
          </p:nvPr>
        </p:nvSpPr>
        <p:spPr>
          <a:xfrm>
            <a:off x="397053" y="1882658"/>
            <a:ext cx="3425373" cy="4660232"/>
          </a:xfrm>
        </p:spPr>
        <p:txBody>
          <a:bodyPr>
            <a:normAutofit lnSpcReduction="10000"/>
          </a:bodyPr>
          <a:lstStyle/>
          <a:p>
            <a:pPr marL="0" indent="0">
              <a:buNone/>
            </a:pPr>
            <a:r>
              <a:rPr lang="en-US" sz="2133" dirty="0"/>
              <a:t>NJ Transit Rail</a:t>
            </a:r>
          </a:p>
          <a:p>
            <a:r>
              <a:rPr lang="en-US" sz="1866" dirty="0"/>
              <a:t>Rail service 4 hours before the scheduled match time</a:t>
            </a:r>
          </a:p>
          <a:p>
            <a:pPr lvl="1"/>
            <a:r>
              <a:rPr lang="en-US" sz="1866" dirty="0"/>
              <a:t>Boarding Zone “A” (Red) at 32nd Street &amp; 6th Avenue</a:t>
            </a:r>
          </a:p>
          <a:p>
            <a:pPr lvl="1"/>
            <a:r>
              <a:rPr lang="en-US" sz="1866" dirty="0"/>
              <a:t>Boarding Zone “B” (Blue) at 33rd Street &amp; 7th Avenue</a:t>
            </a:r>
          </a:p>
          <a:p>
            <a:pPr marL="274320" lvl="1" indent="0">
              <a:buNone/>
            </a:pPr>
            <a:endParaRPr lang="en-US" sz="1333" dirty="0"/>
          </a:p>
          <a:p>
            <a:pPr marL="0" indent="0">
              <a:buNone/>
            </a:pPr>
            <a:r>
              <a:rPr lang="en-US" sz="1866" dirty="0"/>
              <a:t>Shuttle bus service</a:t>
            </a:r>
          </a:p>
          <a:p>
            <a:pPr lvl="1"/>
            <a:r>
              <a:rPr lang="en-US" sz="1866" dirty="0"/>
              <a:t>Blue line from Port Authority Bus Terminal</a:t>
            </a:r>
          </a:p>
          <a:p>
            <a:pPr lvl="1"/>
            <a:r>
              <a:rPr lang="en-US" sz="1866" dirty="0"/>
              <a:t>Green line from Midtown East</a:t>
            </a:r>
          </a:p>
          <a:p>
            <a:endParaRPr lang="en-US" sz="1733" dirty="0"/>
          </a:p>
        </p:txBody>
      </p:sp>
      <p:sp>
        <p:nvSpPr>
          <p:cNvPr id="3" name="Title 2">
            <a:extLst>
              <a:ext uri="{FF2B5EF4-FFF2-40B4-BE49-F238E27FC236}">
                <a16:creationId xmlns:a16="http://schemas.microsoft.com/office/drawing/2014/main" id="{2C582F77-6B2E-1A71-B007-14BAAF9D8BED}"/>
              </a:ext>
            </a:extLst>
          </p:cNvPr>
          <p:cNvSpPr>
            <a:spLocks noGrp="1"/>
          </p:cNvSpPr>
          <p:nvPr>
            <p:ph type="title"/>
          </p:nvPr>
        </p:nvSpPr>
        <p:spPr/>
        <p:txBody>
          <a:bodyPr/>
          <a:lstStyle/>
          <a:p>
            <a:r>
              <a:rPr lang="en-US">
                <a:cs typeface="Calibri"/>
              </a:rPr>
              <a:t>Game Day Transportation Locations</a:t>
            </a:r>
            <a:endParaRPr lang="en-US"/>
          </a:p>
        </p:txBody>
      </p:sp>
      <p:sp>
        <p:nvSpPr>
          <p:cNvPr id="4" name="Slide Number Placeholder 3">
            <a:extLst>
              <a:ext uri="{FF2B5EF4-FFF2-40B4-BE49-F238E27FC236}">
                <a16:creationId xmlns:a16="http://schemas.microsoft.com/office/drawing/2014/main" id="{226A577A-1712-3AC9-3368-02CC1A122147}"/>
              </a:ext>
            </a:extLst>
          </p:cNvPr>
          <p:cNvSpPr>
            <a:spLocks noGrp="1"/>
          </p:cNvSpPr>
          <p:nvPr>
            <p:ph type="sldNum" sz="quarter" idx="4"/>
          </p:nvPr>
        </p:nvSpPr>
        <p:spPr/>
        <p:txBody>
          <a:bodyPr/>
          <a:lstStyle/>
          <a:p>
            <a:fld id="{0CFEC368-1D7A-4F81-ABF6-AE0E36BAF64C}" type="slidenum">
              <a:rPr lang="en-US"/>
              <a:pPr/>
              <a:t>6</a:t>
            </a:fld>
            <a:endParaRPr lang="en-US"/>
          </a:p>
        </p:txBody>
      </p:sp>
      <p:pic>
        <p:nvPicPr>
          <p:cNvPr id="6" name="Content Placeholder 4" descr="A map of a city&#10;&#10;AI-generated content may be incorrect.">
            <a:extLst>
              <a:ext uri="{FF2B5EF4-FFF2-40B4-BE49-F238E27FC236}">
                <a16:creationId xmlns:a16="http://schemas.microsoft.com/office/drawing/2014/main" id="{82BEFBE7-0B6E-6C97-1696-1120941D9810}"/>
              </a:ext>
            </a:extLst>
          </p:cNvPr>
          <p:cNvPicPr>
            <a:picLocks noChangeAspect="1"/>
          </p:cNvPicPr>
          <p:nvPr/>
        </p:nvPicPr>
        <p:blipFill>
          <a:blip r:embed="R181bf5b59f1c4ae2"/>
          <a:stretch>
            <a:fillRect/>
          </a:stretch>
        </p:blipFill>
        <p:spPr>
          <a:xfrm>
            <a:off x="4200126" y="1882658"/>
            <a:ext cx="7382274" cy="4660233"/>
          </a:xfrm>
          <a:prstGeom prst="rect">
            <a:avLst/>
          </a:prstGeom>
          <a:blipFill dpi="0" rotWithShape="1">
            <a:blip r:embed="R86efb87a1ce446d4"/>
            <a:srcRect/>
            <a:tile tx="0" ty="0" sx="100000" sy="100000" flip="none" algn="tl"/>
          </a:blipFill>
        </p:spPr>
      </p:pic>
      <p:sp>
        <p:nvSpPr>
          <p:cNvPr id="25" name="Rectangle 24">
            <a:extLst>
              <a:ext uri="{FF2B5EF4-FFF2-40B4-BE49-F238E27FC236}">
                <a16:creationId xmlns:a16="http://schemas.microsoft.com/office/drawing/2014/main" id="{2C25738D-DCDD-2D78-E6D8-BC7926AC2FCF}"/>
              </a:ext>
            </a:extLst>
          </p:cNvPr>
          <p:cNvSpPr/>
          <p:nvPr/>
        </p:nvSpPr>
        <p:spPr>
          <a:xfrm>
            <a:off x="4199466" y="1882658"/>
            <a:ext cx="7402285" cy="4670541"/>
          </a:xfrm>
          <a:prstGeom prst="rect">
            <a:avLst/>
          </a:prstGeom>
          <a:solidFill>
            <a:schemeClr val="bg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B14FA22-F49B-83B8-719F-F7706A459C30}"/>
              </a:ext>
            </a:extLst>
          </p:cNvPr>
          <p:cNvSpPr/>
          <p:nvPr/>
        </p:nvSpPr>
        <p:spPr>
          <a:xfrm>
            <a:off x="7973184" y="5389638"/>
            <a:ext cx="541864" cy="522513"/>
          </a:xfrm>
          <a:prstGeom prst="ellipse">
            <a:avLst/>
          </a:prstGeom>
          <a:solidFill>
            <a:srgbClr val="ED0000">
              <a:alpha val="30000"/>
            </a:srgbClr>
          </a:solidFill>
          <a:ln>
            <a:solidFill>
              <a:srgbClr val="E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B14814-DD51-D5A0-6300-334B8BE5FF68}"/>
              </a:ext>
            </a:extLst>
          </p:cNvPr>
          <p:cNvSpPr/>
          <p:nvPr/>
        </p:nvSpPr>
        <p:spPr>
          <a:xfrm>
            <a:off x="5708956" y="2302934"/>
            <a:ext cx="541864" cy="522513"/>
          </a:xfrm>
          <a:prstGeom prst="ellipse">
            <a:avLst/>
          </a:prstGeom>
          <a:solidFill>
            <a:srgbClr val="00B0F0">
              <a:alpha val="3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12A123-03BE-01F7-37FD-EDA162954211}"/>
              </a:ext>
            </a:extLst>
          </p:cNvPr>
          <p:cNvSpPr txBox="1"/>
          <p:nvPr/>
        </p:nvSpPr>
        <p:spPr>
          <a:xfrm>
            <a:off x="29360" y="6302258"/>
            <a:ext cx="3793066" cy="561218"/>
          </a:xfrm>
          <a:prstGeom prst="rect">
            <a:avLst/>
          </a:prstGeom>
          <a:noFill/>
        </p:spPr>
        <p:txBody>
          <a:bodyPr vert="horz" wrap="none" lIns="182880" tIns="45720" rIns="182880" bIns="45720" rtlCol="0" anchor="ctr">
            <a:normAutofit/>
          </a:bodyPr>
          <a:lstStyle/>
          <a:p>
            <a:r>
              <a:rPr lang="en-US" sz="800">
                <a:hlinkClick r:id="rcIdbae1e8983c484755"/>
              </a:rPr>
              <a:t>https://www.mta.info/world-cup-2026-new-york-new-jersey</a:t>
            </a:r>
            <a:r>
              <a:rPr lang="en-US" sz="800"/>
              <a:t> </a:t>
            </a:r>
          </a:p>
          <a:p>
            <a:r>
              <a:rPr lang="en-US" sz="800">
                <a:hlinkClick r:id="rcIdb28d5614e6444416"/>
              </a:rPr>
              <a:t>Getting to NYNJ Stadium - New Jersey Transit World Cup</a:t>
            </a:r>
            <a:endParaRPr lang="en-US" sz="800"/>
          </a:p>
          <a:p>
            <a:r>
              <a:rPr lang="en-US" sz="800">
                <a:hlinkClick r:id="rcIdeffe9d3573074d2d"/>
              </a:rPr>
              <a:t>https://www.njtransit.com/press-releases/fifa-world-cup-2026tm-new-york-new-jersey-host-committee-and-nj-transit-announce</a:t>
            </a:r>
            <a:endParaRPr lang="en-US" sz="800"/>
          </a:p>
          <a:p>
            <a:endParaRPr lang="en-US" sz="800"/>
          </a:p>
        </p:txBody>
      </p:sp>
      <p:sp>
        <p:nvSpPr>
          <p:cNvPr id="9" name="Oval 8">
            <a:extLst>
              <a:ext uri="{FF2B5EF4-FFF2-40B4-BE49-F238E27FC236}">
                <a16:creationId xmlns:a16="http://schemas.microsoft.com/office/drawing/2014/main" id="{FBDCD155-6E01-D26A-41C4-EEB07AB2F051}"/>
              </a:ext>
            </a:extLst>
          </p:cNvPr>
          <p:cNvSpPr/>
          <p:nvPr/>
        </p:nvSpPr>
        <p:spPr>
          <a:xfrm>
            <a:off x="6860422" y="5389637"/>
            <a:ext cx="541864" cy="522513"/>
          </a:xfrm>
          <a:prstGeom prst="ellipse">
            <a:avLst/>
          </a:prstGeom>
          <a:solidFill>
            <a:schemeClr val="accent1">
              <a:alpha val="3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F3D5E-03E3-18A0-6F5B-5FACCFD5D60B}"/>
              </a:ext>
            </a:extLst>
          </p:cNvPr>
          <p:cNvSpPr/>
          <p:nvPr/>
        </p:nvSpPr>
        <p:spPr>
          <a:xfrm>
            <a:off x="10421261" y="2302934"/>
            <a:ext cx="541864" cy="522513"/>
          </a:xfrm>
          <a:prstGeom prst="ellipse">
            <a:avLst/>
          </a:prstGeom>
          <a:solidFill>
            <a:srgbClr val="00B050">
              <a:alpha val="3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22C763-80C8-13B4-5944-8A53E50EFCF8}"/>
              </a:ext>
            </a:extLst>
          </p:cNvPr>
          <p:cNvSpPr txBox="1"/>
          <p:nvPr/>
        </p:nvSpPr>
        <p:spPr>
          <a:xfrm>
            <a:off x="7305528" y="3279018"/>
            <a:ext cx="1248228" cy="299962"/>
          </a:xfrm>
          <a:prstGeom prst="rect">
            <a:avLst/>
          </a:prstGeom>
          <a:solidFill>
            <a:schemeClr val="bg1"/>
          </a:solidFill>
          <a:ln>
            <a:solidFill>
              <a:schemeClr val="tx1"/>
            </a:solidFill>
          </a:ln>
        </p:spPr>
        <p:txBody>
          <a:bodyPr vert="horz" wrap="none" lIns="182880" tIns="45720" rIns="182880" bIns="45720" rtlCol="0" anchor="ctr">
            <a:normAutofit fontScale="85000" lnSpcReduction="20000"/>
          </a:bodyPr>
          <a:lstStyle/>
          <a:p>
            <a:pPr algn="l"/>
            <a:r>
              <a:rPr lang="en-US" sz="1600"/>
              <a:t>Shuttle bus</a:t>
            </a:r>
          </a:p>
        </p:txBody>
      </p:sp>
      <p:sp>
        <p:nvSpPr>
          <p:cNvPr id="12" name="TextBox 11">
            <a:extLst>
              <a:ext uri="{FF2B5EF4-FFF2-40B4-BE49-F238E27FC236}">
                <a16:creationId xmlns:a16="http://schemas.microsoft.com/office/drawing/2014/main" id="{5E4186CE-C553-7D41-36AA-DFD651DFEED2}"/>
              </a:ext>
            </a:extLst>
          </p:cNvPr>
          <p:cNvSpPr txBox="1"/>
          <p:nvPr/>
        </p:nvSpPr>
        <p:spPr>
          <a:xfrm>
            <a:off x="6850746" y="4458933"/>
            <a:ext cx="1528834" cy="299962"/>
          </a:xfrm>
          <a:prstGeom prst="rect">
            <a:avLst/>
          </a:prstGeom>
          <a:solidFill>
            <a:schemeClr val="bg1"/>
          </a:solidFill>
          <a:ln>
            <a:solidFill>
              <a:schemeClr val="tx1"/>
            </a:solidFill>
          </a:ln>
        </p:spPr>
        <p:txBody>
          <a:bodyPr vert="horz" wrap="none" lIns="182880" tIns="45720" rIns="182880" bIns="45720" rtlCol="0" anchor="ctr">
            <a:normAutofit fontScale="85000" lnSpcReduction="20000"/>
          </a:bodyPr>
          <a:lstStyle/>
          <a:p>
            <a:pPr algn="l"/>
            <a:r>
              <a:rPr lang="en-US" sz="1600"/>
              <a:t>Train boarding</a:t>
            </a:r>
          </a:p>
        </p:txBody>
      </p:sp>
      <p:cxnSp>
        <p:nvCxnSpPr>
          <p:cNvPr id="14" name="Straight Arrow Connector 13">
            <a:extLst>
              <a:ext uri="{FF2B5EF4-FFF2-40B4-BE49-F238E27FC236}">
                <a16:creationId xmlns:a16="http://schemas.microsoft.com/office/drawing/2014/main" id="{FC95CA6B-9407-83CC-94C0-900B440F4B24}"/>
              </a:ext>
            </a:extLst>
          </p:cNvPr>
          <p:cNvCxnSpPr>
            <a:stCxn id="11" idx="3"/>
            <a:endCxn id="10" idx="3"/>
          </p:cNvCxnSpPr>
          <p:nvPr/>
        </p:nvCxnSpPr>
        <p:spPr>
          <a:xfrm flipV="1">
            <a:off x="8553756" y="2748928"/>
            <a:ext cx="1946860" cy="680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0CF628-87C7-3CC0-378F-8B2E62302280}"/>
              </a:ext>
            </a:extLst>
          </p:cNvPr>
          <p:cNvCxnSpPr>
            <a:cxnSpLocks/>
            <a:stCxn id="11" idx="1"/>
            <a:endCxn id="7" idx="5"/>
          </p:cNvCxnSpPr>
          <p:nvPr/>
        </p:nvCxnSpPr>
        <p:spPr>
          <a:xfrm flipH="1" flipV="1">
            <a:off x="6171465" y="2748928"/>
            <a:ext cx="1134062" cy="680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EE3429-1F3A-CC03-A235-46A8FA5E27FD}"/>
              </a:ext>
            </a:extLst>
          </p:cNvPr>
          <p:cNvCxnSpPr>
            <a:cxnSpLocks/>
            <a:endCxn id="9" idx="0"/>
          </p:cNvCxnSpPr>
          <p:nvPr/>
        </p:nvCxnSpPr>
        <p:spPr>
          <a:xfrm flipH="1">
            <a:off x="7131354" y="4755580"/>
            <a:ext cx="139336" cy="6340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4E631A-6793-4865-D2C1-3640BACA36BA}"/>
              </a:ext>
            </a:extLst>
          </p:cNvPr>
          <p:cNvCxnSpPr>
            <a:cxnSpLocks/>
            <a:endCxn id="5" idx="0"/>
          </p:cNvCxnSpPr>
          <p:nvPr/>
        </p:nvCxnSpPr>
        <p:spPr>
          <a:xfrm>
            <a:off x="8068977" y="4755580"/>
            <a:ext cx="175138" cy="6340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87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deral Government To Take Over Penn Station Renovations">
            <a:extLst>
              <a:ext uri="{FF2B5EF4-FFF2-40B4-BE49-F238E27FC236}">
                <a16:creationId xmlns:a16="http://schemas.microsoft.com/office/drawing/2014/main" id="{FA694C52-447E-D0C9-70CE-2ECC4EAD3C6C}"/>
              </a:ext>
            </a:extLst>
          </p:cNvPr>
          <p:cNvPicPr>
            <a:picLocks noChangeAspect="1" noChangeArrowheads="1"/>
          </p:cNvPicPr>
          <p:nvPr/>
        </p:nvPicPr>
        <p:blipFill>
          <a:blip r:embed="Rf4e0696ca436482f">
            <a:extLst>
              <a:ext uri="{28A0092B-C50C-407E-A947-70E740481C1C}">
                <a14:useLocalDpi xmlns:a14="http://schemas.microsoft.com/office/drawing/2010/main" val="0"/>
              </a:ext>
            </a:extLst>
          </a:blip>
          <a:stretch>
            <a:fillRect/>
          </a:stretch>
        </p:blipFill>
        <p:spPr bwMode="auto">
          <a:xfrm>
            <a:off x="304797" y="2057400"/>
            <a:ext cx="6735281"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DF1C76-A805-BB4A-94FF-2BBC8DFE19C7}"/>
              </a:ext>
            </a:extLst>
          </p:cNvPr>
          <p:cNvSpPr txBox="1"/>
          <p:nvPr/>
        </p:nvSpPr>
        <p:spPr>
          <a:xfrm>
            <a:off x="6190316" y="6233318"/>
            <a:ext cx="5242560" cy="639762"/>
          </a:xfrm>
          <a:prstGeom prst="rect">
            <a:avLst/>
          </a:prstGeom>
          <a:noFill/>
          <a:ln w="44450" cap="flat" cmpd="sng" algn="ctr">
            <a:noFill/>
            <a:prstDash val="solid"/>
          </a:ln>
          <a:effectLst/>
        </p:spPr>
        <p:txBody>
          <a:bodyPr vert="horz" lIns="91440" tIns="45720" rIns="91440" bIns="45720" rtlCol="0" anchor="ctr">
            <a:normAutofit/>
          </a:bodyPr>
          <a:lstStyle/>
          <a:p>
            <a:pPr algn="ctr">
              <a:lnSpc>
                <a:spcPct val="90000"/>
              </a:lnSpc>
              <a:spcBef>
                <a:spcPct val="20000"/>
              </a:spcBef>
              <a:buClr>
                <a:schemeClr val="tx2"/>
              </a:buClr>
              <a:buSzPct val="85000"/>
            </a:pPr>
            <a:r>
              <a:rPr lang="en-US" sz="1066" b="0" u="sng" kern="1200" dirty="0">
                <a:solidFill>
                  <a:schemeClr val="accent1"/>
                </a:solidFill>
                <a:latin typeface="+mj-lt"/>
                <a:ea typeface="+mn-ea"/>
                <a:cs typeface="+mn-cs"/>
                <a:hlinkClick r:id="rcId071698a886184794" tooltip="Metropolitan Transportation Authority">
                  <a:extLst>
                    <a:ext uri="{A12FA001-AC4F-418D-AE19-62706E023703}">
                      <ahyp:hlinkClr xmlns:ahyp="http://schemas.microsoft.com/office/drawing/2018/hyperlinkcolor" val="tx"/>
                    </a:ext>
                  </a:extLst>
                </a:hlinkClick>
              </a:rPr>
              <a:t>Source: Metropolitan Transportation Authority</a:t>
            </a:r>
            <a:endParaRPr lang="en-US" sz="1066" b="0" kern="1200" dirty="0">
              <a:solidFill>
                <a:schemeClr val="accent1"/>
              </a:solidFill>
              <a:latin typeface="+mj-lt"/>
              <a:ea typeface="+mn-ea"/>
              <a:cs typeface="+mn-cs"/>
            </a:endParaRPr>
          </a:p>
        </p:txBody>
      </p:sp>
      <p:sp>
        <p:nvSpPr>
          <p:cNvPr id="2" name="Content Placeholder 1">
            <a:extLst>
              <a:ext uri="{FF2B5EF4-FFF2-40B4-BE49-F238E27FC236}">
                <a16:creationId xmlns:a16="http://schemas.microsoft.com/office/drawing/2014/main" id="{17567A3B-99BE-BF7B-C1DC-04F0499E2E63}"/>
              </a:ext>
            </a:extLst>
          </p:cNvPr>
          <p:cNvSpPr>
            <a:spLocks noGrp="1"/>
          </p:cNvSpPr>
          <p:nvPr>
            <p:ph sz="quarter" idx="4"/>
          </p:nvPr>
        </p:nvSpPr>
        <p:spPr>
          <a:xfrm>
            <a:off x="7236986" y="2057400"/>
            <a:ext cx="4506440" cy="4671204"/>
          </a:xfrm>
        </p:spPr>
        <p:txBody>
          <a:bodyPr vert="horz" lIns="91440" tIns="45720" rIns="91440" bIns="45720" rtlCol="0">
            <a:normAutofit/>
          </a:bodyPr>
          <a:lstStyle/>
          <a:p>
            <a:pPr>
              <a:lnSpc>
                <a:spcPct val="90000"/>
              </a:lnSpc>
            </a:pPr>
            <a:r>
              <a:rPr lang="en-US" sz="2000" dirty="0"/>
              <a:t>Buses: significant changes in Midtown Manhattan on World Cup match days</a:t>
            </a:r>
          </a:p>
          <a:p>
            <a:pPr lvl="1">
              <a:lnSpc>
                <a:spcPct val="90000"/>
              </a:lnSpc>
            </a:pPr>
            <a:r>
              <a:rPr lang="en-US" sz="2000" dirty="0"/>
              <a:t>Between 34th Street and 59th Street from river to river</a:t>
            </a:r>
          </a:p>
          <a:p>
            <a:pPr lvl="1">
              <a:lnSpc>
                <a:spcPct val="90000"/>
              </a:lnSpc>
            </a:pPr>
            <a:r>
              <a:rPr lang="en-US" sz="2000" dirty="0"/>
              <a:t>Diversions, skipped stops, reroutes, and cancellations </a:t>
            </a:r>
          </a:p>
          <a:p>
            <a:pPr>
              <a:lnSpc>
                <a:spcPct val="90000"/>
              </a:lnSpc>
            </a:pPr>
            <a:r>
              <a:rPr lang="en-US" sz="2000" dirty="0"/>
              <a:t>Long Island Rail Road and subways:</a:t>
            </a:r>
          </a:p>
          <a:p>
            <a:pPr lvl="1">
              <a:lnSpc>
                <a:spcPct val="90000"/>
              </a:lnSpc>
            </a:pPr>
            <a:r>
              <a:rPr lang="en-US" sz="2000" dirty="0"/>
              <a:t>Normal operations via New York Penn Station</a:t>
            </a:r>
          </a:p>
          <a:p>
            <a:pPr lvl="1">
              <a:lnSpc>
                <a:spcPct val="90000"/>
              </a:lnSpc>
            </a:pPr>
            <a:r>
              <a:rPr lang="en-US" sz="2000" dirty="0"/>
              <a:t>Expect crowds</a:t>
            </a:r>
            <a:br>
              <a:rPr lang="en-US" sz="2000" dirty="0"/>
            </a:br>
            <a:endParaRPr lang="en-US" sz="2000" dirty="0"/>
          </a:p>
        </p:txBody>
      </p:sp>
      <p:sp>
        <p:nvSpPr>
          <p:cNvPr id="4" name="Slide Number Placeholder 3">
            <a:extLst>
              <a:ext uri="{FF2B5EF4-FFF2-40B4-BE49-F238E27FC236}">
                <a16:creationId xmlns:a16="http://schemas.microsoft.com/office/drawing/2014/main" id="{EE63124E-6FC0-E3B4-47B2-989BEF4991BC}"/>
              </a:ext>
            </a:extLst>
          </p:cNvPr>
          <p:cNvSpPr>
            <a:spLocks noGrp="1"/>
          </p:cNvSpPr>
          <p:nvPr>
            <p:ph type="sldNum" sz="quarter" idx="12"/>
          </p:nvPr>
        </p:nvSpPr>
        <p:spPr>
          <a:xfrm>
            <a:off x="1" y="304800"/>
            <a:ext cx="609598" cy="1397000"/>
          </a:xfrm>
        </p:spPr>
        <p:txBody>
          <a:bodyPr vert="horz" lIns="91440" tIns="45720" rIns="91440" bIns="45720" rtlCol="0" anchor="ctr">
            <a:normAutofit/>
          </a:bodyPr>
          <a:lstStyle/>
          <a:p>
            <a:pPr>
              <a:spcAft>
                <a:spcPts val="600"/>
              </a:spcAft>
            </a:pPr>
            <a:fld id="{0CFEC368-1D7A-4F81-ABF6-AE0E36BAF64C}" type="slidenum">
              <a:rPr lang="en-US"/>
              <a:pPr>
                <a:spcAft>
                  <a:spcPts val="600"/>
                </a:spcAft>
              </a:pPr>
              <a:t>7</a:t>
            </a:fld>
            <a:endParaRPr lang="en-US"/>
          </a:p>
        </p:txBody>
      </p:sp>
      <p:sp>
        <p:nvSpPr>
          <p:cNvPr id="3" name="Title 2">
            <a:extLst>
              <a:ext uri="{FF2B5EF4-FFF2-40B4-BE49-F238E27FC236}">
                <a16:creationId xmlns:a16="http://schemas.microsoft.com/office/drawing/2014/main" id="{09712445-B7FF-3DDA-1A78-CE733E0BD878}"/>
              </a:ext>
            </a:extLst>
          </p:cNvPr>
          <p:cNvSpPr>
            <a:spLocks noGrp="1"/>
          </p:cNvSpPr>
          <p:nvPr>
            <p:ph type="title"/>
          </p:nvPr>
        </p:nvSpPr>
        <p:spPr>
          <a:xfrm>
            <a:off x="609596" y="304800"/>
            <a:ext cx="10386208" cy="1382337"/>
          </a:xfrm>
        </p:spPr>
        <p:txBody>
          <a:bodyPr vert="horz" lIns="182880" tIns="45720" rIns="182880" bIns="45720" rtlCol="0" anchor="ctr">
            <a:normAutofit/>
          </a:bodyPr>
          <a:lstStyle/>
          <a:p>
            <a:pPr>
              <a:lnSpc>
                <a:spcPct val="90000"/>
              </a:lnSpc>
            </a:pPr>
            <a:r>
              <a:rPr lang="en-US" kern="1200" spc="0" baseline="0" dirty="0">
                <a:latin typeface="+mj-lt"/>
                <a:ea typeface="+mj-ea"/>
                <a:cs typeface="Calibri" pitchFamily="34" charset="0"/>
              </a:rPr>
              <a:t>MTA Subways, Buses and Rail Services</a:t>
            </a:r>
          </a:p>
        </p:txBody>
      </p:sp>
    </p:spTree>
    <p:extLst>
      <p:ext uri="{BB962C8B-B14F-4D97-AF65-F5344CB8AC3E}">
        <p14:creationId xmlns:p14="http://schemas.microsoft.com/office/powerpoint/2010/main" val="648704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A2E121-7CE7-3E30-9572-6B13AE877B39}"/>
              </a:ext>
            </a:extLst>
          </p:cNvPr>
          <p:cNvSpPr>
            <a:spLocks noGrp="1"/>
          </p:cNvSpPr>
          <p:nvPr>
            <p:ph idx="1"/>
          </p:nvPr>
        </p:nvSpPr>
        <p:spPr>
          <a:xfrm>
            <a:off x="304800" y="1937637"/>
            <a:ext cx="4882552" cy="4419600"/>
          </a:xfrm>
        </p:spPr>
        <p:txBody>
          <a:bodyPr>
            <a:normAutofit fontScale="85000" lnSpcReduction="20000"/>
          </a:bodyPr>
          <a:lstStyle/>
          <a:p>
            <a:r>
              <a:rPr lang="en-US" dirty="0"/>
              <a:t>Pre-match: 4 hours before start</a:t>
            </a:r>
          </a:p>
          <a:p>
            <a:pPr lvl="1"/>
            <a:r>
              <a:rPr lang="en-US" dirty="0"/>
              <a:t>Inbound trains to NY Penn</a:t>
            </a:r>
          </a:p>
          <a:p>
            <a:pPr lvl="1"/>
            <a:r>
              <a:rPr lang="en-US" dirty="0"/>
              <a:t>Only FIFA from Secaucus</a:t>
            </a:r>
          </a:p>
          <a:p>
            <a:pPr lvl="1"/>
            <a:r>
              <a:rPr lang="en-US" dirty="0"/>
              <a:t>Cross honor NJT at PATH for Hoboken and Newark Penn</a:t>
            </a:r>
          </a:p>
          <a:p>
            <a:r>
              <a:rPr lang="en-US" dirty="0"/>
              <a:t>Post-match: 3 hours after end</a:t>
            </a:r>
          </a:p>
          <a:p>
            <a:pPr lvl="1"/>
            <a:r>
              <a:rPr lang="en-US" dirty="0"/>
              <a:t>NYC-bound trains end at Newark</a:t>
            </a:r>
          </a:p>
          <a:p>
            <a:pPr lvl="1"/>
            <a:r>
              <a:rPr lang="en-US" dirty="0"/>
              <a:t>Transfer to PATH</a:t>
            </a:r>
          </a:p>
          <a:p>
            <a:pPr lvl="1"/>
            <a:r>
              <a:rPr lang="en-US" dirty="0"/>
              <a:t>NY Penn to NJ will be open</a:t>
            </a:r>
          </a:p>
        </p:txBody>
      </p:sp>
      <p:sp>
        <p:nvSpPr>
          <p:cNvPr id="3" name="Title 2">
            <a:extLst>
              <a:ext uri="{FF2B5EF4-FFF2-40B4-BE49-F238E27FC236}">
                <a16:creationId xmlns:a16="http://schemas.microsoft.com/office/drawing/2014/main" id="{66950381-6518-383C-45D9-2D1E7BE62B47}"/>
              </a:ext>
            </a:extLst>
          </p:cNvPr>
          <p:cNvSpPr>
            <a:spLocks noGrp="1"/>
          </p:cNvSpPr>
          <p:nvPr>
            <p:ph type="title"/>
          </p:nvPr>
        </p:nvSpPr>
        <p:spPr/>
        <p:txBody>
          <a:bodyPr/>
          <a:lstStyle/>
          <a:p>
            <a:r>
              <a:rPr lang="en-US" dirty="0"/>
              <a:t>New Jersey Transit</a:t>
            </a:r>
          </a:p>
        </p:txBody>
      </p:sp>
      <p:sp>
        <p:nvSpPr>
          <p:cNvPr id="4" name="Slide Number Placeholder 3">
            <a:extLst>
              <a:ext uri="{FF2B5EF4-FFF2-40B4-BE49-F238E27FC236}">
                <a16:creationId xmlns:a16="http://schemas.microsoft.com/office/drawing/2014/main" id="{8DD9E572-4BE6-A697-352D-F45CA874D4F4}"/>
              </a:ext>
            </a:extLst>
          </p:cNvPr>
          <p:cNvSpPr>
            <a:spLocks noGrp="1"/>
          </p:cNvSpPr>
          <p:nvPr>
            <p:ph type="sldNum" sz="quarter" idx="4"/>
          </p:nvPr>
        </p:nvSpPr>
        <p:spPr/>
        <p:txBody>
          <a:bodyPr/>
          <a:lstStyle/>
          <a:p>
            <a:fld id="{0CFEC368-1D7A-4F81-ABF6-AE0E36BAF64C}" type="slidenum">
              <a:rPr lang="en-US"/>
              <a:pPr/>
              <a:t>8</a:t>
            </a:fld>
            <a:endParaRPr lang="en-US"/>
          </a:p>
        </p:txBody>
      </p:sp>
      <p:sp>
        <p:nvSpPr>
          <p:cNvPr id="7" name="TextBox 6">
            <a:extLst>
              <a:ext uri="{FF2B5EF4-FFF2-40B4-BE49-F238E27FC236}">
                <a16:creationId xmlns:a16="http://schemas.microsoft.com/office/drawing/2014/main" id="{D7FD41A3-4D64-0DE7-E7E8-FE1CBEA74032}"/>
              </a:ext>
            </a:extLst>
          </p:cNvPr>
          <p:cNvSpPr txBox="1"/>
          <p:nvPr/>
        </p:nvSpPr>
        <p:spPr>
          <a:xfrm>
            <a:off x="304800" y="6312464"/>
            <a:ext cx="6120190" cy="561218"/>
          </a:xfrm>
          <a:prstGeom prst="rect">
            <a:avLst/>
          </a:prstGeom>
          <a:noFill/>
        </p:spPr>
        <p:txBody>
          <a:bodyPr vert="horz" wrap="none" lIns="182880" tIns="45720" rIns="182880" bIns="45720" rtlCol="0" anchor="ctr">
            <a:normAutofit/>
          </a:bodyPr>
          <a:lstStyle/>
          <a:p>
            <a:r>
              <a:rPr lang="en-US" sz="1066" u="sng" dirty="0">
                <a:hlinkClick r:id="rcId11dabbe29c59468b" tooltip="dedicated website"/>
              </a:rPr>
              <a:t>NJ Transit FIFA dedicated website</a:t>
            </a:r>
            <a:endParaRPr lang="en-US" sz="1066" dirty="0"/>
          </a:p>
        </p:txBody>
      </p:sp>
      <p:pic>
        <p:nvPicPr>
          <p:cNvPr id="2050" name="Picture 2">
            <a:extLst>
              <a:ext uri="{FF2B5EF4-FFF2-40B4-BE49-F238E27FC236}">
                <a16:creationId xmlns:a16="http://schemas.microsoft.com/office/drawing/2014/main" id="{568CC0AE-FDB7-C8A2-BE84-AF18A96868D4}"/>
              </a:ext>
            </a:extLst>
          </p:cNvPr>
          <p:cNvPicPr>
            <a:picLocks noChangeAspect="1" noChangeArrowheads="1"/>
          </p:cNvPicPr>
          <p:nvPr/>
        </p:nvPicPr>
        <p:blipFill>
          <a:blip r:embed="R18b9891740f14f4d">
            <a:extLst>
              <a:ext uri="{28A0092B-C50C-407E-A947-70E740481C1C}">
                <a14:useLocalDpi xmlns:a14="http://schemas.microsoft.com/office/drawing/2010/main" val="0"/>
              </a:ext>
            </a:extLst>
          </a:blip>
          <a:srcRect/>
          <a:stretch>
            <a:fillRect/>
          </a:stretch>
        </p:blipFill>
        <p:spPr bwMode="auto">
          <a:xfrm>
            <a:off x="5821248" y="2038672"/>
            <a:ext cx="6065953" cy="421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57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FCF248-3983-AC8C-D75B-F1392C21E4DA}"/>
              </a:ext>
            </a:extLst>
          </p:cNvPr>
          <p:cNvSpPr>
            <a:spLocks noGrp="1"/>
          </p:cNvSpPr>
          <p:nvPr>
            <p:ph idx="1"/>
          </p:nvPr>
        </p:nvSpPr>
        <p:spPr>
          <a:xfrm>
            <a:off x="609598" y="1999890"/>
            <a:ext cx="7947804" cy="4419600"/>
          </a:xfrm>
        </p:spPr>
        <p:txBody>
          <a:bodyPr>
            <a:normAutofit fontScale="92500" lnSpcReduction="10000"/>
          </a:bodyPr>
          <a:lstStyle/>
          <a:p>
            <a:r>
              <a:rPr lang="en-US" dirty="0"/>
              <a:t>Thursday, May 14, from 2:00 to 3:00 p.m. </a:t>
            </a:r>
          </a:p>
          <a:p>
            <a:pPr lvl="1"/>
            <a:r>
              <a:rPr lang="en-US" dirty="0"/>
              <a:t>GNYHA offices (555 W 57th Street) and Zoom</a:t>
            </a:r>
          </a:p>
          <a:p>
            <a:r>
              <a:rPr lang="en-US" dirty="0"/>
              <a:t>Navy SMEs will discuss:</a:t>
            </a:r>
          </a:p>
          <a:p>
            <a:pPr lvl="1"/>
            <a:r>
              <a:rPr lang="en-US" dirty="0"/>
              <a:t>Protocols for providing health care services to injured service members</a:t>
            </a:r>
          </a:p>
          <a:p>
            <a:pPr lvl="1"/>
            <a:r>
              <a:rPr lang="en-US" dirty="0"/>
              <a:t>Applicable benefits, </a:t>
            </a:r>
          </a:p>
          <a:p>
            <a:pPr lvl="1"/>
            <a:r>
              <a:rPr lang="en-US" dirty="0"/>
              <a:t>Role of US Navy Fleet Liaisons</a:t>
            </a:r>
          </a:p>
          <a:p>
            <a:pPr lvl="1"/>
            <a:r>
              <a:rPr lang="en-US" dirty="0"/>
              <a:t>Medical Command Cell at Javits Center during the event</a:t>
            </a:r>
          </a:p>
          <a:p>
            <a:pPr lvl="1"/>
            <a:r>
              <a:rPr lang="en-US" u="sng" dirty="0">
                <a:hlinkClick r:id="rcIdb9cab5a462db4456"/>
              </a:rPr>
              <a:t>Registration</a:t>
            </a:r>
            <a:endParaRPr lang="en-US" dirty="0"/>
          </a:p>
        </p:txBody>
      </p:sp>
      <p:sp>
        <p:nvSpPr>
          <p:cNvPr id="3" name="Title 2">
            <a:extLst>
              <a:ext uri="{FF2B5EF4-FFF2-40B4-BE49-F238E27FC236}">
                <a16:creationId xmlns:a16="http://schemas.microsoft.com/office/drawing/2014/main" id="{28AC5737-C70B-69BE-19F2-73575BC4C596}"/>
              </a:ext>
            </a:extLst>
          </p:cNvPr>
          <p:cNvSpPr>
            <a:spLocks noGrp="1"/>
          </p:cNvSpPr>
          <p:nvPr>
            <p:ph type="title"/>
          </p:nvPr>
        </p:nvSpPr>
        <p:spPr/>
        <p:txBody>
          <a:bodyPr/>
          <a:lstStyle/>
          <a:p>
            <a:r>
              <a:rPr lang="en-US" dirty="0"/>
              <a:t>US Navy Briefing on July Events</a:t>
            </a:r>
          </a:p>
        </p:txBody>
      </p:sp>
      <p:sp>
        <p:nvSpPr>
          <p:cNvPr id="4" name="Slide Number Placeholder 3">
            <a:extLst>
              <a:ext uri="{FF2B5EF4-FFF2-40B4-BE49-F238E27FC236}">
                <a16:creationId xmlns:a16="http://schemas.microsoft.com/office/drawing/2014/main" id="{B6244F2F-0A9A-84F6-A58E-3D3343F8C16D}"/>
              </a:ext>
            </a:extLst>
          </p:cNvPr>
          <p:cNvSpPr>
            <a:spLocks noGrp="1"/>
          </p:cNvSpPr>
          <p:nvPr>
            <p:ph type="sldNum" sz="quarter" idx="4"/>
          </p:nvPr>
        </p:nvSpPr>
        <p:spPr/>
        <p:txBody>
          <a:bodyPr/>
          <a:lstStyle/>
          <a:p>
            <a:fld id="{0CFEC368-1D7A-4F81-ABF6-AE0E36BAF64C}" type="slidenum">
              <a:rPr lang="en-US"/>
              <a:pPr/>
              <a:t>9</a:t>
            </a:fld>
            <a:endParaRPr lang="en-US"/>
          </a:p>
        </p:txBody>
      </p:sp>
      <p:pic>
        <p:nvPicPr>
          <p:cNvPr id="5" name="Picture 2">
            <a:extLst>
              <a:ext uri="{FF2B5EF4-FFF2-40B4-BE49-F238E27FC236}">
                <a16:creationId xmlns:a16="http://schemas.microsoft.com/office/drawing/2014/main" id="{ED2469B9-F459-F406-E58D-3808B0C90C44}"/>
              </a:ext>
            </a:extLst>
          </p:cNvPr>
          <p:cNvPicPr>
            <a:picLocks noChangeAspect="1" noChangeArrowheads="1"/>
          </p:cNvPicPr>
          <p:nvPr/>
        </p:nvPicPr>
        <p:blipFill>
          <a:blip r:embed="R12f463a2cd7f4cfa">
            <a:extLst>
              <a:ext uri="{28A0092B-C50C-407E-A947-70E740481C1C}">
                <a14:useLocalDpi xmlns:a14="http://schemas.microsoft.com/office/drawing/2010/main" val="0"/>
              </a:ext>
            </a:extLst>
          </a:blip>
          <a:srcRect/>
          <a:stretch>
            <a:fillRect/>
          </a:stretch>
        </p:blipFill>
        <p:spPr bwMode="auto">
          <a:xfrm>
            <a:off x="8189342" y="2099578"/>
            <a:ext cx="3913272" cy="391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05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C125F-A79B-7221-8C29-2AB4ABF0C86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E9C17-DDF9-90DB-0EB7-4A2AED78A665}"/>
              </a:ext>
            </a:extLst>
          </p:cNvPr>
          <p:cNvSpPr>
            <a:spLocks noGrp="1"/>
          </p:cNvSpPr>
          <p:nvPr>
            <p:ph idx="1"/>
          </p:nvPr>
        </p:nvSpPr>
        <p:spPr>
          <a:xfrm>
            <a:off x="304800" y="1937637"/>
            <a:ext cx="4946754" cy="4419600"/>
          </a:xfrm>
        </p:spPr>
        <p:txBody>
          <a:bodyPr>
            <a:normAutofit fontScale="77500" lnSpcReduction="20000"/>
          </a:bodyPr>
          <a:lstStyle/>
          <a:p>
            <a:r>
              <a:rPr lang="en-US"/>
              <a:t>July 3</a:t>
            </a:r>
            <a:r>
              <a:rPr lang="en-US" baseline="30000"/>
              <a:t>rd</a:t>
            </a:r>
            <a:r>
              <a:rPr lang="en-US"/>
              <a:t> Ball Drop Times Square</a:t>
            </a:r>
          </a:p>
          <a:p>
            <a:pPr lvl="1"/>
            <a:r>
              <a:rPr lang="en-US"/>
              <a:t>Private event</a:t>
            </a:r>
          </a:p>
          <a:p>
            <a:pPr lvl="1"/>
            <a:r>
              <a:rPr lang="en-US"/>
              <a:t>Part of 8 ball drops in each US time zone</a:t>
            </a:r>
          </a:p>
          <a:p>
            <a:pPr marL="0" indent="0">
              <a:buNone/>
            </a:pPr>
            <a:endParaRPr lang="en-US"/>
          </a:p>
          <a:p>
            <a:r>
              <a:rPr lang="en-US"/>
              <a:t>Fireworks</a:t>
            </a:r>
          </a:p>
          <a:p>
            <a:pPr lvl="1"/>
            <a:r>
              <a:rPr lang="en-US"/>
              <a:t>NYC</a:t>
            </a:r>
          </a:p>
          <a:p>
            <a:pPr lvl="2"/>
            <a:r>
              <a:rPr lang="en-US"/>
              <a:t>9:00 pm East River / Brooklyn Bridge Park</a:t>
            </a:r>
          </a:p>
          <a:p>
            <a:pPr lvl="2"/>
            <a:r>
              <a:rPr lang="en-US"/>
              <a:t>9:30 pm Hudson River</a:t>
            </a:r>
          </a:p>
          <a:p>
            <a:pPr lvl="1"/>
            <a:r>
              <a:rPr lang="en-US"/>
              <a:t>Jersey City</a:t>
            </a:r>
          </a:p>
          <a:p>
            <a:pPr lvl="2"/>
            <a:r>
              <a:rPr lang="en-US"/>
              <a:t>9:30 pm Hudson River at Exchange Place</a:t>
            </a:r>
          </a:p>
        </p:txBody>
      </p:sp>
      <p:sp>
        <p:nvSpPr>
          <p:cNvPr id="3" name="Title 2">
            <a:extLst>
              <a:ext uri="{FF2B5EF4-FFF2-40B4-BE49-F238E27FC236}">
                <a16:creationId xmlns:a16="http://schemas.microsoft.com/office/drawing/2014/main" id="{AB643CB3-F59B-2B29-3B39-942B0C5AEFC1}"/>
              </a:ext>
            </a:extLst>
          </p:cNvPr>
          <p:cNvSpPr>
            <a:spLocks noGrp="1"/>
          </p:cNvSpPr>
          <p:nvPr>
            <p:ph type="title"/>
          </p:nvPr>
        </p:nvSpPr>
        <p:spPr/>
        <p:txBody>
          <a:bodyPr/>
          <a:lstStyle/>
          <a:p>
            <a:r>
              <a:rPr lang="en-US"/>
              <a:t>July 4</a:t>
            </a:r>
            <a:r>
              <a:rPr lang="en-US" baseline="30000"/>
              <a:t>th </a:t>
            </a:r>
            <a:r>
              <a:rPr lang="en-US"/>
              <a:t>Events</a:t>
            </a:r>
          </a:p>
        </p:txBody>
      </p:sp>
      <p:sp>
        <p:nvSpPr>
          <p:cNvPr id="4" name="Slide Number Placeholder 3">
            <a:extLst>
              <a:ext uri="{FF2B5EF4-FFF2-40B4-BE49-F238E27FC236}">
                <a16:creationId xmlns:a16="http://schemas.microsoft.com/office/drawing/2014/main" id="{3F7053B1-3256-D546-DB08-D4AE880C9FFA}"/>
              </a:ext>
            </a:extLst>
          </p:cNvPr>
          <p:cNvSpPr>
            <a:spLocks noGrp="1"/>
          </p:cNvSpPr>
          <p:nvPr>
            <p:ph type="sldNum" sz="quarter" idx="4"/>
          </p:nvPr>
        </p:nvSpPr>
        <p:spPr/>
        <p:txBody>
          <a:bodyPr/>
          <a:lstStyle/>
          <a:p>
            <a:fld id="{0CFEC368-1D7A-4F81-ABF6-AE0E36BAF64C}" type="slidenum">
              <a:rPr lang="en-US"/>
              <a:pPr/>
              <a:t>10</a:t>
            </a:fld>
            <a:endParaRPr lang="en-US"/>
          </a:p>
        </p:txBody>
      </p:sp>
      <p:pic>
        <p:nvPicPr>
          <p:cNvPr id="6" name="Picture 5">
            <a:extLst>
              <a:ext uri="{FF2B5EF4-FFF2-40B4-BE49-F238E27FC236}">
                <a16:creationId xmlns:a16="http://schemas.microsoft.com/office/drawing/2014/main" id="{19C21F09-B20E-222F-FE02-0D3C0D86588C}"/>
              </a:ext>
            </a:extLst>
          </p:cNvPr>
          <p:cNvPicPr>
            <a:picLocks noChangeAspect="1"/>
          </p:cNvPicPr>
          <p:nvPr/>
        </p:nvPicPr>
        <p:blipFill>
          <a:blip r:embed="Rab8f5b47b0864764"/>
          <a:stretch>
            <a:fillRect/>
          </a:stretch>
        </p:blipFill>
        <p:spPr>
          <a:xfrm>
            <a:off x="7905265" y="3540178"/>
            <a:ext cx="4055176" cy="3122158"/>
          </a:xfrm>
          <a:prstGeom prst="rect">
            <a:avLst/>
          </a:prstGeom>
          <a:ln w="19050">
            <a:solidFill>
              <a:schemeClr val="tx1"/>
            </a:solidFill>
          </a:ln>
        </p:spPr>
      </p:pic>
      <p:sp>
        <p:nvSpPr>
          <p:cNvPr id="7" name="TextBox 6">
            <a:extLst>
              <a:ext uri="{FF2B5EF4-FFF2-40B4-BE49-F238E27FC236}">
                <a16:creationId xmlns:a16="http://schemas.microsoft.com/office/drawing/2014/main" id="{2E94D1C6-D11D-2CCE-3163-4973927F64B1}"/>
              </a:ext>
            </a:extLst>
          </p:cNvPr>
          <p:cNvSpPr txBox="1"/>
          <p:nvPr/>
        </p:nvSpPr>
        <p:spPr>
          <a:xfrm>
            <a:off x="-24190" y="6357237"/>
            <a:ext cx="6120190" cy="561218"/>
          </a:xfrm>
          <a:prstGeom prst="rect">
            <a:avLst/>
          </a:prstGeom>
          <a:noFill/>
        </p:spPr>
        <p:txBody>
          <a:bodyPr vert="horz" wrap="none" lIns="182880" tIns="45720" rIns="182880" bIns="45720" rtlCol="0" anchor="ctr">
            <a:normAutofit/>
          </a:bodyPr>
          <a:lstStyle/>
          <a:p>
            <a:r>
              <a:rPr lang="en-US" sz="800">
                <a:hlinkClick r:id="rcIda539c5a8efb94e6e"/>
              </a:rPr>
              <a:t>https://america250.org/news/america250-announces-historic-giving-4th-broadcast-benefit-show-with-eight-ball-drop-celebrations-to-mark-midnight-in-each-american-time-zone/</a:t>
            </a:r>
            <a:r>
              <a:rPr lang="en-US" sz="800"/>
              <a:t> </a:t>
            </a:r>
          </a:p>
          <a:p>
            <a:r>
              <a:rPr lang="en-US" sz="800">
                <a:hlinkClick r:id="rcId11131797f47b4f3a"/>
              </a:rPr>
              <a:t>https://freedomandfireworks.com/wp-content/uploads/2025/06/2025-MAP-JULY-4-FINAL.png</a:t>
            </a:r>
            <a:r>
              <a:rPr lang="en-US" sz="800"/>
              <a:t> </a:t>
            </a:r>
          </a:p>
        </p:txBody>
      </p:sp>
      <p:pic>
        <p:nvPicPr>
          <p:cNvPr id="10" name="Picture 9">
            <a:extLst>
              <a:ext uri="{FF2B5EF4-FFF2-40B4-BE49-F238E27FC236}">
                <a16:creationId xmlns:a16="http://schemas.microsoft.com/office/drawing/2014/main" id="{2AE20CAC-CEF8-6FB2-73D5-2F96217D922A}"/>
              </a:ext>
            </a:extLst>
          </p:cNvPr>
          <p:cNvPicPr>
            <a:picLocks noChangeAspect="1"/>
          </p:cNvPicPr>
          <p:nvPr/>
        </p:nvPicPr>
        <p:blipFill>
          <a:blip r:embed="R3e29199d6fba4700"/>
          <a:srcRect l="2007" t="2273"/>
          <a:stretch>
            <a:fillRect/>
          </a:stretch>
        </p:blipFill>
        <p:spPr>
          <a:xfrm>
            <a:off x="5556354" y="1869072"/>
            <a:ext cx="2595412" cy="2578009"/>
          </a:xfrm>
          <a:prstGeom prst="rect">
            <a:avLst/>
          </a:prstGeom>
          <a:ln w="28575">
            <a:solidFill>
              <a:schemeClr val="tx1"/>
            </a:solidFill>
          </a:ln>
        </p:spPr>
      </p:pic>
    </p:spTree>
    <p:extLst>
      <p:ext uri="{BB962C8B-B14F-4D97-AF65-F5344CB8AC3E}">
        <p14:creationId xmlns:p14="http://schemas.microsoft.com/office/powerpoint/2010/main" val="1512718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B1ED69-18AB-F522-94AC-3EC2E07A1C7C}"/>
              </a:ext>
            </a:extLst>
          </p:cNvPr>
          <p:cNvSpPr>
            <a:spLocks noGrp="1"/>
          </p:cNvSpPr>
          <p:nvPr>
            <p:ph type="sldNum" sz="quarter" idx="11"/>
          </p:nvPr>
        </p:nvSpPr>
        <p:spPr/>
        <p:txBody>
          <a:bodyPr/>
          <a:lstStyle/>
          <a:p>
            <a:pPr>
              <a:defRPr/>
            </a:pPr>
            <a:fld id="{85C8DD69-8968-4BF3-9E46-F1FF3B850997}" type="slidenum">
              <a:rPr lang="en-US"/>
              <a:pPr>
                <a:defRPr/>
              </a:pPr>
              <a:t>11</a:t>
            </a:fld>
            <a:endParaRPr lang="en-US"/>
          </a:p>
        </p:txBody>
      </p:sp>
      <p:sp>
        <p:nvSpPr>
          <p:cNvPr id="3" name="Title 2">
            <a:extLst>
              <a:ext uri="{FF2B5EF4-FFF2-40B4-BE49-F238E27FC236}">
                <a16:creationId xmlns:a16="http://schemas.microsoft.com/office/drawing/2014/main" id="{8FCDA5B4-C96F-9FE4-B6BD-ECEEEE900AA6}"/>
              </a:ext>
            </a:extLst>
          </p:cNvPr>
          <p:cNvSpPr>
            <a:spLocks noGrp="1"/>
          </p:cNvSpPr>
          <p:nvPr>
            <p:ph type="title"/>
          </p:nvPr>
        </p:nvSpPr>
        <p:spPr/>
        <p:txBody>
          <a:bodyPr>
            <a:normAutofit fontScale="90000"/>
          </a:bodyPr>
          <a:lstStyle/>
          <a:p>
            <a:r>
              <a:rPr lang="en-US"/>
              <a:t>Sail250 Docking and Public Viewing Areas</a:t>
            </a:r>
          </a:p>
        </p:txBody>
      </p:sp>
      <p:sp>
        <p:nvSpPr>
          <p:cNvPr id="4" name="Content Placeholder 3">
            <a:extLst>
              <a:ext uri="{FF2B5EF4-FFF2-40B4-BE49-F238E27FC236}">
                <a16:creationId xmlns:a16="http://schemas.microsoft.com/office/drawing/2014/main" id="{27B3ECC3-06EB-3429-28A9-A16D020C2C47}"/>
              </a:ext>
            </a:extLst>
          </p:cNvPr>
          <p:cNvSpPr>
            <a:spLocks noGrp="1"/>
          </p:cNvSpPr>
          <p:nvPr>
            <p:ph idx="1"/>
          </p:nvPr>
        </p:nvSpPr>
        <p:spPr>
          <a:xfrm>
            <a:off x="527637" y="1277308"/>
            <a:ext cx="3795912" cy="5208248"/>
          </a:xfrm>
        </p:spPr>
        <p:txBody>
          <a:bodyPr>
            <a:normAutofit fontScale="62500" lnSpcReduction="20000"/>
          </a:bodyPr>
          <a:lstStyle/>
          <a:p>
            <a:r>
              <a:rPr lang="en-US"/>
              <a:t>Manhattan</a:t>
            </a:r>
          </a:p>
          <a:p>
            <a:pPr lvl="1"/>
            <a:r>
              <a:rPr lang="en-US"/>
              <a:t>Governors Island (July 4)</a:t>
            </a:r>
          </a:p>
          <a:p>
            <a:pPr lvl="1"/>
            <a:r>
              <a:rPr lang="en-US"/>
              <a:t>Terminal – Pier 88, Pier 90, Pier 92</a:t>
            </a:r>
          </a:p>
          <a:p>
            <a:pPr lvl="1"/>
            <a:r>
              <a:rPr lang="en-US"/>
              <a:t>Intrepid Pier 86</a:t>
            </a:r>
          </a:p>
          <a:p>
            <a:pPr lvl="1"/>
            <a:r>
              <a:rPr lang="en-US"/>
              <a:t>South Street Seaport Pier 36</a:t>
            </a:r>
          </a:p>
          <a:p>
            <a:pPr lvl="1"/>
            <a:r>
              <a:rPr lang="en-US"/>
              <a:t>Harlem Pier</a:t>
            </a:r>
          </a:p>
          <a:p>
            <a:pPr lvl="1"/>
            <a:r>
              <a:rPr lang="en-US"/>
              <a:t>Midtown 39</a:t>
            </a:r>
            <a:r>
              <a:rPr lang="en-US" baseline="30000"/>
              <a:t>th</a:t>
            </a:r>
            <a:r>
              <a:rPr lang="en-US"/>
              <a:t> St. Pier</a:t>
            </a:r>
          </a:p>
          <a:p>
            <a:pPr lvl="1"/>
            <a:r>
              <a:rPr lang="en-US"/>
              <a:t>Battery Park Pier</a:t>
            </a:r>
          </a:p>
          <a:p>
            <a:pPr lvl="1"/>
            <a:r>
              <a:rPr lang="en-US"/>
              <a:t>Wall Street Pier	</a:t>
            </a:r>
          </a:p>
          <a:p>
            <a:pPr lvl="1"/>
            <a:endParaRPr lang="en-US"/>
          </a:p>
          <a:p>
            <a:r>
              <a:rPr lang="en-US"/>
              <a:t>Staten Island</a:t>
            </a:r>
          </a:p>
          <a:p>
            <a:pPr lvl="1"/>
            <a:r>
              <a:rPr lang="en-US"/>
              <a:t>Bay St (SI Ferry Terminal)</a:t>
            </a:r>
          </a:p>
          <a:p>
            <a:pPr lvl="1"/>
            <a:r>
              <a:rPr lang="en-US"/>
              <a:t>Homeport Pier</a:t>
            </a:r>
          </a:p>
          <a:p>
            <a:pPr lvl="1"/>
            <a:endParaRPr lang="en-US"/>
          </a:p>
          <a:p>
            <a:r>
              <a:rPr lang="en-US"/>
              <a:t>Brooklyn</a:t>
            </a:r>
          </a:p>
          <a:p>
            <a:pPr lvl="1"/>
            <a:r>
              <a:rPr lang="en-US"/>
              <a:t>Brooklyn Pier 4 (Brooklyn Army Terminal)</a:t>
            </a:r>
          </a:p>
          <a:p>
            <a:pPr lvl="1"/>
            <a:r>
              <a:rPr lang="en-US"/>
              <a:t>Brooklyn Bridge Park</a:t>
            </a:r>
          </a:p>
          <a:p>
            <a:endParaRPr lang="en-US"/>
          </a:p>
        </p:txBody>
      </p:sp>
      <p:sp>
        <p:nvSpPr>
          <p:cNvPr id="6" name="TextBox 5">
            <a:extLst>
              <a:ext uri="{FF2B5EF4-FFF2-40B4-BE49-F238E27FC236}">
                <a16:creationId xmlns:a16="http://schemas.microsoft.com/office/drawing/2014/main" id="{192A4E71-A656-5770-9A9A-5085A9406CAA}"/>
              </a:ext>
            </a:extLst>
          </p:cNvPr>
          <p:cNvSpPr txBox="1"/>
          <p:nvPr/>
        </p:nvSpPr>
        <p:spPr>
          <a:xfrm>
            <a:off x="304800" y="6477000"/>
            <a:ext cx="3302281" cy="229848"/>
          </a:xfrm>
          <a:prstGeom prst="rect">
            <a:avLst/>
          </a:prstGeom>
          <a:noFill/>
        </p:spPr>
        <p:txBody>
          <a:bodyPr vert="horz" wrap="none" lIns="182880" tIns="45720" rIns="182880" bIns="45720" rtlCol="0" anchor="ctr">
            <a:normAutofit fontScale="92500" lnSpcReduction="20000"/>
          </a:bodyPr>
          <a:lstStyle/>
          <a:p>
            <a:pPr algn="l"/>
            <a:r>
              <a:rPr lang="en-US" sz="933"/>
              <a:t>Courtesy of NYC Emergency Management</a:t>
            </a:r>
          </a:p>
        </p:txBody>
      </p:sp>
      <p:pic>
        <p:nvPicPr>
          <p:cNvPr id="8" name="Picture 7">
            <a:extLst>
              <a:ext uri="{FF2B5EF4-FFF2-40B4-BE49-F238E27FC236}">
                <a16:creationId xmlns:a16="http://schemas.microsoft.com/office/drawing/2014/main" id="{78B8DE3D-CBC1-49E0-59F6-8381F6DEE48B}"/>
              </a:ext>
            </a:extLst>
          </p:cNvPr>
          <p:cNvPicPr>
            <a:picLocks noChangeAspect="1"/>
          </p:cNvPicPr>
          <p:nvPr/>
        </p:nvPicPr>
        <p:blipFill>
          <a:blip r:embed="Rf44ed8ab8416450d"/>
          <a:stretch>
            <a:fillRect/>
          </a:stretch>
        </p:blipFill>
        <p:spPr>
          <a:xfrm>
            <a:off x="4123800" y="1987602"/>
            <a:ext cx="7870068" cy="4115602"/>
          </a:xfrm>
          <a:prstGeom prst="rect">
            <a:avLst/>
          </a:prstGeom>
        </p:spPr>
      </p:pic>
    </p:spTree>
    <p:extLst>
      <p:ext uri="{BB962C8B-B14F-4D97-AF65-F5344CB8AC3E}">
        <p14:creationId xmlns:p14="http://schemas.microsoft.com/office/powerpoint/2010/main" val="301783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9809" y="404891"/>
            <a:ext cx="1750060" cy="696595"/>
          </a:xfrm>
          <a:prstGeom prst="rect"/>
        </p:spPr>
        <p:txBody>
          <a:bodyPr wrap="square" lIns="0" tIns="13335" rIns="0" bIns="0" rtlCol="0" vert="horz">
            <a:spAutoFit/>
          </a:bodyPr>
          <a:lstStyle/>
          <a:p>
            <a:pPr marL="12700">
              <a:lnSpc>
                <a:spcPct val="100000"/>
              </a:lnSpc>
              <a:spcBef>
                <a:spcPts val="105"/>
              </a:spcBef>
            </a:pPr>
            <a:r>
              <a:rPr dirty="0" spc="-10"/>
              <a:t>Staffing</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4b3fc8675aa14bc0"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613276" y="1572076"/>
            <a:ext cx="5224145" cy="3203575"/>
          </a:xfrm>
          <a:prstGeom prst="rect">
            <a:avLst/>
          </a:prstGeom>
        </p:spPr>
        <p:txBody>
          <a:bodyPr wrap="square" lIns="0" tIns="50800" rIns="0" bIns="0" rtlCol="0" vert="horz">
            <a:spAutoFit/>
          </a:bodyPr>
          <a:lstStyle/>
          <a:p>
            <a:pPr marL="12700">
              <a:lnSpc>
                <a:spcPct val="100000"/>
              </a:lnSpc>
              <a:spcBef>
                <a:spcPts val="400"/>
              </a:spcBef>
            </a:pPr>
            <a:r>
              <a:rPr dirty="0" sz="2800" b="1">
                <a:solidFill>
                  <a:srgbClr val="292B2C"/>
                </a:solidFill>
                <a:latin typeface="Calibri"/>
                <a:cs typeface="Calibri"/>
              </a:rPr>
              <a:t>Nursing</a:t>
            </a:r>
            <a:r>
              <a:rPr dirty="0" sz="2800" spc="-70" b="1">
                <a:solidFill>
                  <a:srgbClr val="292B2C"/>
                </a:solidFill>
                <a:latin typeface="Calibri"/>
                <a:cs typeface="Calibri"/>
              </a:rPr>
              <a:t> </a:t>
            </a:r>
            <a:r>
              <a:rPr dirty="0" sz="2800" spc="-10" b="1">
                <a:solidFill>
                  <a:srgbClr val="292B2C"/>
                </a:solidFill>
                <a:latin typeface="Calibri"/>
                <a:cs typeface="Calibri"/>
              </a:rPr>
              <a:t>Staff:</a:t>
            </a:r>
            <a:endParaRPr sz="2800">
              <a:latin typeface="Calibri"/>
              <a:cs typeface="Calibri"/>
            </a:endParaRPr>
          </a:p>
          <a:p>
            <a:pPr marL="469900" marR="291465" indent="-457834">
              <a:lnSpc>
                <a:spcPct val="100000"/>
              </a:lnSpc>
              <a:spcBef>
                <a:spcPts val="300"/>
              </a:spcBef>
              <a:buFont typeface="Arial MT"/>
              <a:buChar char="•"/>
              <a:tabLst>
                <a:tab pos="469900" algn="l"/>
              </a:tabLst>
            </a:pPr>
            <a:r>
              <a:rPr dirty="0" sz="2800" b="1">
                <a:solidFill>
                  <a:srgbClr val="292B2C"/>
                </a:solidFill>
                <a:latin typeface="Calibri"/>
                <a:cs typeface="Calibri"/>
              </a:rPr>
              <a:t>Thousands</a:t>
            </a:r>
            <a:r>
              <a:rPr dirty="0" sz="2800" spc="-70" b="1">
                <a:solidFill>
                  <a:srgbClr val="292B2C"/>
                </a:solidFill>
                <a:latin typeface="Calibri"/>
                <a:cs typeface="Calibri"/>
              </a:rPr>
              <a:t> </a:t>
            </a:r>
            <a:r>
              <a:rPr dirty="0" sz="2800" b="1">
                <a:solidFill>
                  <a:srgbClr val="292B2C"/>
                </a:solidFill>
                <a:latin typeface="Calibri"/>
                <a:cs typeface="Calibri"/>
              </a:rPr>
              <a:t>of</a:t>
            </a:r>
            <a:r>
              <a:rPr dirty="0" sz="2800" spc="-70" b="1">
                <a:solidFill>
                  <a:srgbClr val="292B2C"/>
                </a:solidFill>
                <a:latin typeface="Calibri"/>
                <a:cs typeface="Calibri"/>
              </a:rPr>
              <a:t> </a:t>
            </a:r>
            <a:r>
              <a:rPr dirty="0" sz="2800" b="1">
                <a:solidFill>
                  <a:srgbClr val="292B2C"/>
                </a:solidFill>
                <a:latin typeface="Calibri"/>
                <a:cs typeface="Calibri"/>
              </a:rPr>
              <a:t>nurses</a:t>
            </a:r>
            <a:r>
              <a:rPr dirty="0" sz="2800" spc="-65" b="1">
                <a:solidFill>
                  <a:srgbClr val="292B2C"/>
                </a:solidFill>
                <a:latin typeface="Calibri"/>
                <a:cs typeface="Calibri"/>
              </a:rPr>
              <a:t> </a:t>
            </a:r>
            <a:r>
              <a:rPr dirty="0" sz="2800" b="1">
                <a:solidFill>
                  <a:srgbClr val="292B2C"/>
                </a:solidFill>
                <a:latin typeface="Calibri"/>
                <a:cs typeface="Calibri"/>
              </a:rPr>
              <a:t>leave</a:t>
            </a:r>
            <a:r>
              <a:rPr dirty="0" sz="2800" spc="-65" b="1">
                <a:solidFill>
                  <a:srgbClr val="292B2C"/>
                </a:solidFill>
                <a:latin typeface="Calibri"/>
                <a:cs typeface="Calibri"/>
              </a:rPr>
              <a:t> </a:t>
            </a:r>
            <a:r>
              <a:rPr dirty="0" sz="2800" spc="-25" b="1">
                <a:solidFill>
                  <a:srgbClr val="292B2C"/>
                </a:solidFill>
                <a:latin typeface="Calibri"/>
                <a:cs typeface="Calibri"/>
              </a:rPr>
              <a:t>the </a:t>
            </a:r>
            <a:r>
              <a:rPr dirty="0" sz="2800" spc="-10" b="1">
                <a:solidFill>
                  <a:srgbClr val="292B2C"/>
                </a:solidFill>
                <a:latin typeface="Calibri"/>
                <a:cs typeface="Calibri"/>
              </a:rPr>
              <a:t>workforce</a:t>
            </a:r>
            <a:r>
              <a:rPr dirty="0" sz="2800" spc="-60" b="1">
                <a:solidFill>
                  <a:srgbClr val="292B2C"/>
                </a:solidFill>
                <a:latin typeface="Calibri"/>
                <a:cs typeface="Calibri"/>
              </a:rPr>
              <a:t> </a:t>
            </a:r>
            <a:r>
              <a:rPr dirty="0" sz="2800" spc="-20" b="1">
                <a:solidFill>
                  <a:srgbClr val="292B2C"/>
                </a:solidFill>
                <a:latin typeface="Calibri"/>
                <a:cs typeface="Calibri"/>
              </a:rPr>
              <a:t>post-covid</a:t>
            </a:r>
            <a:endParaRPr sz="2800">
              <a:latin typeface="Calibri"/>
              <a:cs typeface="Calibri"/>
            </a:endParaRPr>
          </a:p>
          <a:p>
            <a:pPr marL="469900" marR="5080" indent="-457834">
              <a:lnSpc>
                <a:spcPct val="100000"/>
              </a:lnSpc>
              <a:spcBef>
                <a:spcPts val="300"/>
              </a:spcBef>
              <a:buFont typeface="Arial MT"/>
              <a:buChar char="•"/>
              <a:tabLst>
                <a:tab pos="469900" algn="l"/>
              </a:tabLst>
            </a:pPr>
            <a:r>
              <a:rPr dirty="0" sz="2800" b="1">
                <a:solidFill>
                  <a:srgbClr val="292B2C"/>
                </a:solidFill>
                <a:latin typeface="Calibri"/>
                <a:cs typeface="Calibri"/>
              </a:rPr>
              <a:t>Supply</a:t>
            </a:r>
            <a:r>
              <a:rPr dirty="0" sz="2800" spc="-95" b="1">
                <a:solidFill>
                  <a:srgbClr val="292B2C"/>
                </a:solidFill>
                <a:latin typeface="Calibri"/>
                <a:cs typeface="Calibri"/>
              </a:rPr>
              <a:t> </a:t>
            </a:r>
            <a:r>
              <a:rPr dirty="0" sz="2800" b="1">
                <a:solidFill>
                  <a:srgbClr val="292B2C"/>
                </a:solidFill>
                <a:latin typeface="Calibri"/>
                <a:cs typeface="Calibri"/>
              </a:rPr>
              <a:t>of</a:t>
            </a:r>
            <a:r>
              <a:rPr dirty="0" sz="2800" spc="-95" b="1">
                <a:solidFill>
                  <a:srgbClr val="292B2C"/>
                </a:solidFill>
                <a:latin typeface="Calibri"/>
                <a:cs typeface="Calibri"/>
              </a:rPr>
              <a:t> </a:t>
            </a:r>
            <a:r>
              <a:rPr dirty="0" sz="2800" b="1">
                <a:solidFill>
                  <a:srgbClr val="292B2C"/>
                </a:solidFill>
                <a:latin typeface="Calibri"/>
                <a:cs typeface="Calibri"/>
              </a:rPr>
              <a:t>pediatric</a:t>
            </a:r>
            <a:r>
              <a:rPr dirty="0" sz="2800" spc="-60" b="1">
                <a:solidFill>
                  <a:srgbClr val="292B2C"/>
                </a:solidFill>
                <a:latin typeface="Calibri"/>
                <a:cs typeface="Calibri"/>
              </a:rPr>
              <a:t> </a:t>
            </a:r>
            <a:r>
              <a:rPr dirty="0" sz="2800" spc="-10" b="1">
                <a:solidFill>
                  <a:srgbClr val="292B2C"/>
                </a:solidFill>
                <a:latin typeface="Calibri"/>
                <a:cs typeface="Calibri"/>
              </a:rPr>
              <a:t>travel</a:t>
            </a:r>
            <a:r>
              <a:rPr dirty="0" sz="2800" spc="-80" b="1">
                <a:solidFill>
                  <a:srgbClr val="292B2C"/>
                </a:solidFill>
                <a:latin typeface="Calibri"/>
                <a:cs typeface="Calibri"/>
              </a:rPr>
              <a:t> </a:t>
            </a:r>
            <a:r>
              <a:rPr dirty="0" sz="2800" spc="-10" b="1">
                <a:solidFill>
                  <a:srgbClr val="292B2C"/>
                </a:solidFill>
                <a:latin typeface="Calibri"/>
                <a:cs typeface="Calibri"/>
              </a:rPr>
              <a:t>nurses diminished</a:t>
            </a:r>
            <a:endParaRPr sz="2800">
              <a:latin typeface="Calibri"/>
              <a:cs typeface="Calibri"/>
            </a:endParaRPr>
          </a:p>
          <a:p>
            <a:pPr lvl="1" marL="817880" indent="-457200">
              <a:lnSpc>
                <a:spcPct val="100000"/>
              </a:lnSpc>
              <a:spcBef>
                <a:spcPts val="300"/>
              </a:spcBef>
              <a:buFont typeface="Wingdings"/>
              <a:buChar char=""/>
              <a:tabLst>
                <a:tab pos="817880" algn="l"/>
              </a:tabLst>
            </a:pPr>
            <a:r>
              <a:rPr dirty="0" sz="2800" spc="-10" b="1">
                <a:solidFill>
                  <a:srgbClr val="292B2C"/>
                </a:solidFill>
                <a:latin typeface="Calibri"/>
                <a:cs typeface="Calibri"/>
              </a:rPr>
              <a:t>$$$$$$$$$$</a:t>
            </a:r>
            <a:endParaRPr sz="2800">
              <a:latin typeface="Calibri"/>
              <a:cs typeface="Calibri"/>
            </a:endParaRPr>
          </a:p>
          <a:p>
            <a:pPr marL="470534" indent="-457200">
              <a:lnSpc>
                <a:spcPct val="100000"/>
              </a:lnSpc>
              <a:spcBef>
                <a:spcPts val="300"/>
              </a:spcBef>
              <a:buFont typeface="Arial MT"/>
              <a:buChar char="•"/>
              <a:tabLst>
                <a:tab pos="470534" algn="l"/>
              </a:tabLst>
            </a:pPr>
            <a:r>
              <a:rPr dirty="0" sz="2800" b="1">
                <a:solidFill>
                  <a:srgbClr val="292B2C"/>
                </a:solidFill>
                <a:latin typeface="Calibri"/>
                <a:cs typeface="Calibri"/>
              </a:rPr>
              <a:t>Supply</a:t>
            </a:r>
            <a:r>
              <a:rPr dirty="0" sz="2800" spc="-55" b="1">
                <a:solidFill>
                  <a:srgbClr val="292B2C"/>
                </a:solidFill>
                <a:latin typeface="Calibri"/>
                <a:cs typeface="Calibri"/>
              </a:rPr>
              <a:t> </a:t>
            </a:r>
            <a:r>
              <a:rPr dirty="0" sz="2800" b="1">
                <a:solidFill>
                  <a:srgbClr val="292B2C"/>
                </a:solidFill>
                <a:latin typeface="Calibri"/>
                <a:cs typeface="Calibri"/>
              </a:rPr>
              <a:t>&gt;&gt;&gt;&gt;</a:t>
            </a:r>
            <a:r>
              <a:rPr dirty="0" sz="2800" spc="-30" b="1">
                <a:solidFill>
                  <a:srgbClr val="292B2C"/>
                </a:solidFill>
                <a:latin typeface="Calibri"/>
                <a:cs typeface="Calibri"/>
              </a:rPr>
              <a:t> </a:t>
            </a:r>
            <a:r>
              <a:rPr dirty="0" sz="2800" spc="-10" b="1">
                <a:solidFill>
                  <a:srgbClr val="292B2C"/>
                </a:solidFill>
                <a:latin typeface="Calibri"/>
                <a:cs typeface="Calibri"/>
              </a:rPr>
              <a:t>Demand</a:t>
            </a:r>
            <a:endParaRPr sz="2800">
              <a:latin typeface="Calibri"/>
              <a:cs typeface="Calibri"/>
            </a:endParaRPr>
          </a:p>
        </p:txBody>
      </p:sp>
      <p:pic>
        <p:nvPicPr>
          <p:cNvPr id="7" name="object 7" descr=""/>
          <p:cNvPicPr/>
          <p:nvPr/>
        </p:nvPicPr>
        <p:blipFill>
          <a:blip r:embed="R78a1e8fa90464705" cstate="print"/>
          <a:stretch>
            <a:fillRect/>
          </a:stretch>
        </p:blipFill>
        <p:spPr>
          <a:xfrm>
            <a:off x="6086818" y="1840737"/>
            <a:ext cx="6032803" cy="3153166"/>
          </a:xfrm>
          <a:prstGeom prst="rect">
            <a:avLst/>
          </a:prstGeom>
        </p:spPr>
      </p:pic>
      <p:sp>
        <p:nvSpPr>
          <p:cNvPr id="8" name="object 8"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10"/>
              <a:t>3008</a:t>
            </a:r>
            <a:r>
              <a:rPr dirty="0" spc="-10"/>
              <a:t>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70D88F-877E-DE1E-B086-B09F25E6B97C}"/>
              </a:ext>
            </a:extLst>
          </p:cNvPr>
          <p:cNvSpPr>
            <a:spLocks noGrp="1"/>
          </p:cNvSpPr>
          <p:nvPr>
            <p:ph idx="1"/>
          </p:nvPr>
        </p:nvSpPr>
        <p:spPr>
          <a:xfrm>
            <a:off x="609600" y="1840301"/>
            <a:ext cx="10972800" cy="1840302"/>
          </a:xfrm>
        </p:spPr>
        <p:txBody>
          <a:bodyPr>
            <a:normAutofit fontScale="77500" lnSpcReduction="20000"/>
          </a:bodyPr>
          <a:lstStyle/>
          <a:p>
            <a:r>
              <a:rPr lang="en-US" dirty="0"/>
              <a:t>Briefing document on Surveillance Preparedness</a:t>
            </a:r>
          </a:p>
          <a:p>
            <a:r>
              <a:rPr lang="en-US" dirty="0"/>
              <a:t>Maps</a:t>
            </a:r>
          </a:p>
          <a:p>
            <a:pPr lvl="1"/>
            <a:r>
              <a:rPr lang="en-US" dirty="0"/>
              <a:t>Visiting countries and most prevalent diseases</a:t>
            </a:r>
          </a:p>
          <a:p>
            <a:pPr lvl="1"/>
            <a:r>
              <a:rPr lang="en-US" dirty="0"/>
              <a:t>Disease importation risks from visiting countries</a:t>
            </a:r>
          </a:p>
          <a:p>
            <a:pPr lvl="1"/>
            <a:r>
              <a:rPr lang="en-US" dirty="0"/>
              <a:t>Team base camps in relation to host cities</a:t>
            </a:r>
          </a:p>
        </p:txBody>
      </p:sp>
      <p:sp>
        <p:nvSpPr>
          <p:cNvPr id="3" name="Title 2">
            <a:extLst>
              <a:ext uri="{FF2B5EF4-FFF2-40B4-BE49-F238E27FC236}">
                <a16:creationId xmlns:a16="http://schemas.microsoft.com/office/drawing/2014/main" id="{EFC6A68F-1C4A-60E2-0FEC-A7FE0FC555CD}"/>
              </a:ext>
            </a:extLst>
          </p:cNvPr>
          <p:cNvSpPr>
            <a:spLocks noGrp="1"/>
          </p:cNvSpPr>
          <p:nvPr>
            <p:ph type="title"/>
          </p:nvPr>
        </p:nvSpPr>
        <p:spPr/>
        <p:txBody>
          <a:bodyPr>
            <a:normAutofit fontScale="90000"/>
          </a:bodyPr>
          <a:lstStyle/>
          <a:p>
            <a:r>
              <a:rPr lang="en-US" dirty="0"/>
              <a:t>Defense Health Agency: Public Health Resources</a:t>
            </a:r>
          </a:p>
        </p:txBody>
      </p:sp>
      <p:sp>
        <p:nvSpPr>
          <p:cNvPr id="4" name="Slide Number Placeholder 3">
            <a:extLst>
              <a:ext uri="{FF2B5EF4-FFF2-40B4-BE49-F238E27FC236}">
                <a16:creationId xmlns:a16="http://schemas.microsoft.com/office/drawing/2014/main" id="{FAF19EA2-12BF-258B-3EA5-B47B39AD1655}"/>
              </a:ext>
            </a:extLst>
          </p:cNvPr>
          <p:cNvSpPr>
            <a:spLocks noGrp="1"/>
          </p:cNvSpPr>
          <p:nvPr>
            <p:ph type="sldNum" sz="quarter" idx="4"/>
          </p:nvPr>
        </p:nvSpPr>
        <p:spPr/>
        <p:txBody>
          <a:bodyPr/>
          <a:lstStyle/>
          <a:p>
            <a:fld id="{0CFEC368-1D7A-4F81-ABF6-AE0E36BAF64C}" type="slidenum">
              <a:rPr lang="en-US"/>
              <a:pPr/>
              <a:t>12</a:t>
            </a:fld>
            <a:endParaRPr lang="en-US"/>
          </a:p>
        </p:txBody>
      </p:sp>
      <p:pic>
        <p:nvPicPr>
          <p:cNvPr id="6" name="Picture 5">
            <a:extLst>
              <a:ext uri="{FF2B5EF4-FFF2-40B4-BE49-F238E27FC236}">
                <a16:creationId xmlns:a16="http://schemas.microsoft.com/office/drawing/2014/main" id="{43E63086-CAF6-88A0-EF5D-6BDED374BA11}"/>
              </a:ext>
            </a:extLst>
          </p:cNvPr>
          <p:cNvPicPr>
            <a:picLocks noChangeAspect="1"/>
          </p:cNvPicPr>
          <p:nvPr/>
        </p:nvPicPr>
        <p:blipFill>
          <a:blip r:embed="R9c00d4ea2d7040c2"/>
          <a:stretch>
            <a:fillRect/>
          </a:stretch>
        </p:blipFill>
        <p:spPr>
          <a:xfrm>
            <a:off x="697218" y="3907078"/>
            <a:ext cx="3311488" cy="2541917"/>
          </a:xfrm>
          <a:prstGeom prst="rect">
            <a:avLst/>
          </a:prstGeom>
          <a:ln>
            <a:solidFill>
              <a:schemeClr val="accent1"/>
            </a:solidFill>
          </a:ln>
        </p:spPr>
      </p:pic>
      <p:pic>
        <p:nvPicPr>
          <p:cNvPr id="8" name="Picture 7">
            <a:extLst>
              <a:ext uri="{FF2B5EF4-FFF2-40B4-BE49-F238E27FC236}">
                <a16:creationId xmlns:a16="http://schemas.microsoft.com/office/drawing/2014/main" id="{0640FFA6-9BDE-25A2-9A70-5BC993932CAA}"/>
              </a:ext>
            </a:extLst>
          </p:cNvPr>
          <p:cNvPicPr>
            <a:picLocks noChangeAspect="1"/>
          </p:cNvPicPr>
          <p:nvPr/>
        </p:nvPicPr>
        <p:blipFill>
          <a:blip r:embed="Rbcf986b38eab492d"/>
          <a:stretch>
            <a:fillRect/>
          </a:stretch>
        </p:blipFill>
        <p:spPr>
          <a:xfrm>
            <a:off x="4692245" y="3907078"/>
            <a:ext cx="3151518" cy="2437713"/>
          </a:xfrm>
          <a:prstGeom prst="rect">
            <a:avLst/>
          </a:prstGeom>
          <a:ln>
            <a:solidFill>
              <a:schemeClr val="accent1"/>
            </a:solidFill>
          </a:ln>
        </p:spPr>
      </p:pic>
      <p:pic>
        <p:nvPicPr>
          <p:cNvPr id="10" name="Picture 9">
            <a:extLst>
              <a:ext uri="{FF2B5EF4-FFF2-40B4-BE49-F238E27FC236}">
                <a16:creationId xmlns:a16="http://schemas.microsoft.com/office/drawing/2014/main" id="{F292DC76-7BA2-4A13-B1B0-EC8EAF248774}"/>
              </a:ext>
            </a:extLst>
          </p:cNvPr>
          <p:cNvPicPr>
            <a:picLocks noChangeAspect="1"/>
          </p:cNvPicPr>
          <p:nvPr/>
        </p:nvPicPr>
        <p:blipFill>
          <a:blip r:embed="Refe76ebc114b4df3"/>
          <a:stretch>
            <a:fillRect/>
          </a:stretch>
        </p:blipFill>
        <p:spPr>
          <a:xfrm>
            <a:off x="8527302" y="3907078"/>
            <a:ext cx="3151518" cy="2428365"/>
          </a:xfrm>
          <a:prstGeom prst="rect">
            <a:avLst/>
          </a:prstGeom>
          <a:ln>
            <a:solidFill>
              <a:schemeClr val="accent1"/>
            </a:solidFill>
          </a:ln>
        </p:spPr>
      </p:pic>
      <p:sp>
        <p:nvSpPr>
          <p:cNvPr id="11" name="TextBox 10">
            <a:extLst>
              <a:ext uri="{FF2B5EF4-FFF2-40B4-BE49-F238E27FC236}">
                <a16:creationId xmlns:a16="http://schemas.microsoft.com/office/drawing/2014/main" id="{30AFF6A1-80A3-6B4D-36B5-D4F7603AD547}"/>
              </a:ext>
            </a:extLst>
          </p:cNvPr>
          <p:cNvSpPr txBox="1"/>
          <p:nvPr/>
        </p:nvSpPr>
        <p:spPr>
          <a:xfrm>
            <a:off x="419817" y="6375734"/>
            <a:ext cx="6120190" cy="561218"/>
          </a:xfrm>
          <a:prstGeom prst="rect">
            <a:avLst/>
          </a:prstGeom>
          <a:noFill/>
        </p:spPr>
        <p:txBody>
          <a:bodyPr vert="horz" wrap="none" lIns="182880" tIns="45720" rIns="182880" bIns="45720" rtlCol="0" anchor="ctr">
            <a:normAutofit/>
          </a:bodyPr>
          <a:lstStyle/>
          <a:p>
            <a:r>
              <a:rPr lang="en-US" sz="1066" dirty="0">
                <a:hlinkClick r:id="rcIddba991f0666b4554"/>
              </a:rPr>
              <a:t>DHA World Cup Health Surveillance Resources – GNYHA</a:t>
            </a:r>
            <a:endParaRPr lang="en-US" sz="1066" dirty="0"/>
          </a:p>
        </p:txBody>
      </p:sp>
    </p:spTree>
    <p:extLst>
      <p:ext uri="{BB962C8B-B14F-4D97-AF65-F5344CB8AC3E}">
        <p14:creationId xmlns:p14="http://schemas.microsoft.com/office/powerpoint/2010/main" val="2062028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1550704" y="2511810"/>
            <a:ext cx="1239177" cy="1239177"/>
          </a:xfrm>
          <a:prstGeom prst="ellipse">
            <a:avLst/>
          </a:prstGeom>
          <a:solidFill>
            <a:schemeClr val="accent3"/>
          </a:solidFill>
          <a:ln/>
        </p:spPr>
        <p:txBody>
          <a:bodyPr/>
          <a:lstStyle/>
          <a:p>
            <a:pPr defTabSz="914400">
              <a:buClrTx/>
            </a:pPr>
            <a:endParaRPr lang="en-US" sz="1800" kern="1200">
              <a:solidFill>
                <a:srgbClr val="262626"/>
              </a:solidFill>
              <a:ea typeface="+mn-ea"/>
              <a:cs typeface="+mn-cs"/>
            </a:endParaRPr>
          </a:p>
        </p:txBody>
      </p:sp>
      <p:pic>
        <p:nvPicPr>
          <p:cNvPr id="5" name="Image 0" descr="preencoded.png"/>
          <p:cNvPicPr>
            <a:picLocks noChangeAspect="1"/>
          </p:cNvPicPr>
          <p:nvPr/>
        </p:nvPicPr>
        <p:blipFill>
          <a:blip r:embed="R528af7f7b7a64956"/>
          <a:stretch>
            <a:fillRect/>
          </a:stretch>
        </p:blipFill>
        <p:spPr>
          <a:xfrm>
            <a:off x="1761016" y="2752110"/>
            <a:ext cx="788566" cy="788566"/>
          </a:xfrm>
          <a:prstGeom prst="rect">
            <a:avLst/>
          </a:prstGeom>
        </p:spPr>
      </p:pic>
      <p:sp>
        <p:nvSpPr>
          <p:cNvPr id="7" name="Text 4"/>
          <p:cNvSpPr/>
          <p:nvPr/>
        </p:nvSpPr>
        <p:spPr>
          <a:xfrm>
            <a:off x="725756" y="4023376"/>
            <a:ext cx="2889070" cy="2747236"/>
          </a:xfrm>
          <a:prstGeom prst="rect">
            <a:avLst/>
          </a:prstGeom>
          <a:noFill/>
          <a:ln/>
        </p:spPr>
        <p:txBody>
          <a:bodyPr wrap="square" lIns="0" tIns="0" rIns="0" bIns="0" rtlCol="0" anchor="t"/>
          <a:lstStyle/>
          <a:p>
            <a:pPr algn="ctr" defTabSz="914400">
              <a:spcAft>
                <a:spcPts val="450"/>
              </a:spcAft>
              <a:buClrTx/>
              <a:buSzPct val="100000"/>
            </a:pPr>
            <a:r>
              <a:rPr lang="en-US" sz="2400" b="1" kern="1200">
                <a:solidFill>
                  <a:srgbClr val="262626"/>
                </a:solidFill>
                <a:latin typeface="Calibri" pitchFamily="34" charset="0"/>
                <a:ea typeface="Calibri" pitchFamily="34" charset="-122"/>
                <a:cs typeface="Calibri" pitchFamily="34" charset="-120"/>
              </a:rPr>
              <a:t>Exercises &amp; Summits</a:t>
            </a:r>
            <a:endParaRPr lang="en-US" sz="1800" b="1" kern="1200">
              <a:solidFill>
                <a:srgbClr val="555555"/>
              </a:solidFill>
              <a:latin typeface="Calibri" pitchFamily="34" charset="0"/>
              <a:ea typeface="Calibri" pitchFamily="34" charset="-122"/>
              <a:cs typeface="Calibri" pitchFamily="34" charset="-120"/>
            </a:endParaRP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NYC Annual MRSE Exercise</a:t>
            </a: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u="sng" kern="1200">
                <a:solidFill>
                  <a:srgbClr val="555555"/>
                </a:solidFill>
                <a:latin typeface="Calibri" pitchFamily="34" charset="0"/>
                <a:ea typeface="Calibri" pitchFamily="34" charset="-122"/>
                <a:cs typeface="Calibri" pitchFamily="34" charset="-120"/>
              </a:rPr>
              <a:t>In-Person Symposiums</a:t>
            </a:r>
          </a:p>
          <a:p>
            <a:pPr marL="214313" indent="-214313" defTabSz="914400">
              <a:spcAft>
                <a:spcPts val="450"/>
              </a:spcAft>
              <a:buClrTx/>
              <a:buSzPct val="100000"/>
              <a:buFont typeface="Wingdings" panose="05000000000000000000" pitchFamily="2" charset="2"/>
              <a:buChar char="Ø"/>
            </a:pPr>
            <a:r>
              <a:rPr lang="en-US" sz="1800" b="1" kern="1200">
                <a:solidFill>
                  <a:srgbClr val="555555"/>
                </a:solidFill>
                <a:latin typeface="Calibri" pitchFamily="34" charset="0"/>
                <a:ea typeface="Calibri" pitchFamily="34" charset="-122"/>
                <a:cs typeface="Calibri" pitchFamily="34" charset="-120"/>
              </a:rPr>
              <a:t>Trauma Care</a:t>
            </a:r>
            <a:endParaRPr lang="en-US" sz="1800" b="1" kern="1200">
              <a:solidFill>
                <a:srgbClr val="262626"/>
              </a:solidFill>
              <a:ea typeface="+mn-ea"/>
              <a:cs typeface="+mn-cs"/>
            </a:endParaRPr>
          </a:p>
          <a:p>
            <a:pPr marL="214313" indent="-214313" defTabSz="914400">
              <a:spcAft>
                <a:spcPts val="450"/>
              </a:spcAft>
              <a:buClrTx/>
              <a:buSzPct val="100000"/>
              <a:buFont typeface="Wingdings" panose="05000000000000000000" pitchFamily="2" charset="2"/>
              <a:buChar char="Ø"/>
            </a:pPr>
            <a:r>
              <a:rPr lang="en-US" sz="1800" b="1" kern="1200">
                <a:solidFill>
                  <a:srgbClr val="555555"/>
                </a:solidFill>
                <a:latin typeface="Calibri" pitchFamily="34" charset="0"/>
                <a:ea typeface="Calibri" pitchFamily="34" charset="-122"/>
                <a:cs typeface="Calibri" pitchFamily="34" charset="-120"/>
              </a:rPr>
              <a:t>Mass Decontamination</a:t>
            </a:r>
            <a:endParaRPr lang="en-US" sz="1800" b="1" kern="1200">
              <a:solidFill>
                <a:srgbClr val="262626"/>
              </a:solidFill>
              <a:ea typeface="+mn-ea"/>
              <a:cs typeface="+mn-cs"/>
            </a:endParaRPr>
          </a:p>
          <a:p>
            <a:pPr marL="214313" indent="-214313" defTabSz="914400">
              <a:spcAft>
                <a:spcPts val="450"/>
              </a:spcAft>
              <a:buClrTx/>
              <a:buSzPct val="100000"/>
              <a:buFont typeface="Wingdings" panose="05000000000000000000" pitchFamily="2" charset="2"/>
              <a:buChar char="Ø"/>
            </a:pPr>
            <a:r>
              <a:rPr lang="en-US" sz="1800" b="1" kern="1200">
                <a:solidFill>
                  <a:srgbClr val="555555"/>
                </a:solidFill>
                <a:latin typeface="Calibri" pitchFamily="34" charset="0"/>
                <a:ea typeface="Calibri" pitchFamily="34" charset="-122"/>
                <a:cs typeface="Calibri" pitchFamily="34" charset="-120"/>
              </a:rPr>
              <a:t>Burn Surge</a:t>
            </a:r>
          </a:p>
        </p:txBody>
      </p:sp>
      <p:sp>
        <p:nvSpPr>
          <p:cNvPr id="9" name="Shape 6"/>
          <p:cNvSpPr/>
          <p:nvPr/>
        </p:nvSpPr>
        <p:spPr>
          <a:xfrm>
            <a:off x="5476412" y="2511942"/>
            <a:ext cx="1239177" cy="1239177"/>
          </a:xfrm>
          <a:prstGeom prst="ellipse">
            <a:avLst/>
          </a:prstGeom>
          <a:solidFill>
            <a:schemeClr val="accent3"/>
          </a:solidFill>
          <a:ln/>
        </p:spPr>
        <p:txBody>
          <a:bodyPr/>
          <a:lstStyle/>
          <a:p>
            <a:pPr defTabSz="914400">
              <a:buClrTx/>
            </a:pPr>
            <a:endParaRPr lang="en-US" sz="1800" kern="1200">
              <a:solidFill>
                <a:srgbClr val="262626"/>
              </a:solidFill>
              <a:ea typeface="+mn-ea"/>
              <a:cs typeface="+mn-cs"/>
            </a:endParaRPr>
          </a:p>
        </p:txBody>
      </p:sp>
      <p:pic>
        <p:nvPicPr>
          <p:cNvPr id="10" name="Image 1" descr="preencoded.png"/>
          <p:cNvPicPr>
            <a:picLocks noChangeAspect="1"/>
          </p:cNvPicPr>
          <p:nvPr/>
        </p:nvPicPr>
        <p:blipFill>
          <a:blip r:embed="Ra4023edd124842cf"/>
          <a:stretch>
            <a:fillRect/>
          </a:stretch>
        </p:blipFill>
        <p:spPr>
          <a:xfrm>
            <a:off x="5686724" y="2752242"/>
            <a:ext cx="788566" cy="788566"/>
          </a:xfrm>
          <a:prstGeom prst="rect">
            <a:avLst/>
          </a:prstGeom>
        </p:spPr>
      </p:pic>
      <p:sp>
        <p:nvSpPr>
          <p:cNvPr id="13" name="Shape 9"/>
          <p:cNvSpPr/>
          <p:nvPr/>
        </p:nvSpPr>
        <p:spPr>
          <a:xfrm>
            <a:off x="9191808" y="2511810"/>
            <a:ext cx="1239177" cy="1239177"/>
          </a:xfrm>
          <a:prstGeom prst="ellipse">
            <a:avLst/>
          </a:prstGeom>
          <a:solidFill>
            <a:schemeClr val="accent3"/>
          </a:solidFill>
          <a:ln/>
        </p:spPr>
        <p:txBody>
          <a:bodyPr/>
          <a:lstStyle/>
          <a:p>
            <a:pPr defTabSz="914400">
              <a:buClrTx/>
            </a:pPr>
            <a:endParaRPr lang="en-US" sz="1800" kern="1200">
              <a:solidFill>
                <a:srgbClr val="262626"/>
              </a:solidFill>
              <a:ea typeface="+mn-ea"/>
              <a:cs typeface="+mn-cs"/>
            </a:endParaRPr>
          </a:p>
        </p:txBody>
      </p:sp>
      <p:pic>
        <p:nvPicPr>
          <p:cNvPr id="14" name="Image 2" descr="preencoded.png"/>
          <p:cNvPicPr>
            <a:picLocks noChangeAspect="1"/>
          </p:cNvPicPr>
          <p:nvPr/>
        </p:nvPicPr>
        <p:blipFill>
          <a:blip r:embed="R1d88595919264a1f"/>
          <a:stretch>
            <a:fillRect/>
          </a:stretch>
        </p:blipFill>
        <p:spPr>
          <a:xfrm>
            <a:off x="9433293" y="2741720"/>
            <a:ext cx="788566" cy="788566"/>
          </a:xfrm>
          <a:prstGeom prst="rect">
            <a:avLst/>
          </a:prstGeom>
        </p:spPr>
      </p:pic>
      <p:sp>
        <p:nvSpPr>
          <p:cNvPr id="16" name="Text 11"/>
          <p:cNvSpPr/>
          <p:nvPr/>
        </p:nvSpPr>
        <p:spPr>
          <a:xfrm>
            <a:off x="8252378" y="4023376"/>
            <a:ext cx="3021757" cy="2367033"/>
          </a:xfrm>
          <a:prstGeom prst="rect">
            <a:avLst/>
          </a:prstGeom>
          <a:noFill/>
          <a:ln/>
        </p:spPr>
        <p:txBody>
          <a:bodyPr wrap="square" lIns="0" tIns="0" rIns="0" bIns="0" rtlCol="0" anchor="t"/>
          <a:lstStyle/>
          <a:p>
            <a:pPr algn="ctr" defTabSz="914400">
              <a:spcAft>
                <a:spcPts val="450"/>
              </a:spcAft>
              <a:buClrTx/>
              <a:buSzPct val="100000"/>
            </a:pPr>
            <a:r>
              <a:rPr lang="en-US" sz="2400" b="1" kern="1200">
                <a:solidFill>
                  <a:srgbClr val="262626"/>
                </a:solidFill>
                <a:latin typeface="Calibri" pitchFamily="34" charset="0"/>
                <a:ea typeface="Calibri" pitchFamily="34" charset="-122"/>
                <a:cs typeface="Calibri" pitchFamily="34" charset="-120"/>
              </a:rPr>
              <a:t>Sit Stat Risk Alerts</a:t>
            </a:r>
            <a:endParaRPr lang="en-US" sz="2400" b="1" kern="1200">
              <a:solidFill>
                <a:srgbClr val="555555"/>
              </a:solidFill>
              <a:latin typeface="Calibri" pitchFamily="34" charset="0"/>
              <a:ea typeface="Calibri" pitchFamily="34" charset="-122"/>
              <a:cs typeface="Calibri" pitchFamily="34" charset="-120"/>
            </a:endParaRPr>
          </a:p>
          <a:p>
            <a:pPr algn="ctr" defTabSz="914400">
              <a:spcAft>
                <a:spcPts val="7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Opt-in risk alert system</a:t>
            </a: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via email and text</a:t>
            </a: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Powered by Everbridge’s NC4 Service</a:t>
            </a:r>
            <a:endParaRPr lang="en-US" sz="1800" b="1" kern="1200">
              <a:solidFill>
                <a:srgbClr val="262626"/>
              </a:solidFill>
              <a:ea typeface="+mn-ea"/>
              <a:cs typeface="+mn-cs"/>
            </a:endParaRPr>
          </a:p>
        </p:txBody>
      </p:sp>
      <p:sp>
        <p:nvSpPr>
          <p:cNvPr id="20" name="Text 11">
            <a:extLst>
              <a:ext uri="{FF2B5EF4-FFF2-40B4-BE49-F238E27FC236}">
                <a16:creationId xmlns:a16="http://schemas.microsoft.com/office/drawing/2014/main" id="{3296FB87-15C0-8B16-B934-625E6C007F2E}"/>
              </a:ext>
            </a:extLst>
          </p:cNvPr>
          <p:cNvSpPr/>
          <p:nvPr/>
        </p:nvSpPr>
        <p:spPr>
          <a:xfrm>
            <a:off x="4583165" y="4023376"/>
            <a:ext cx="3118036" cy="2639290"/>
          </a:xfrm>
          <a:prstGeom prst="rect">
            <a:avLst/>
          </a:prstGeom>
          <a:noFill/>
          <a:ln/>
        </p:spPr>
        <p:txBody>
          <a:bodyPr wrap="square" lIns="0" tIns="0" rIns="0" bIns="0" rtlCol="0" anchor="t"/>
          <a:lstStyle/>
          <a:p>
            <a:pPr algn="ctr" defTabSz="914400">
              <a:spcAft>
                <a:spcPts val="450"/>
              </a:spcAft>
              <a:buClrTx/>
              <a:buSzPct val="100000"/>
            </a:pPr>
            <a:r>
              <a:rPr lang="en-US" sz="2400" b="1" kern="1200">
                <a:solidFill>
                  <a:srgbClr val="262626"/>
                </a:solidFill>
                <a:latin typeface="Calibri" pitchFamily="34" charset="0"/>
                <a:ea typeface="Calibri" pitchFamily="34" charset="-122"/>
                <a:cs typeface="Calibri" pitchFamily="34" charset="-120"/>
              </a:rPr>
              <a:t>Updates &amp; Briefings</a:t>
            </a:r>
            <a:endParaRPr lang="en-US" sz="2400" b="1" kern="1200">
              <a:solidFill>
                <a:srgbClr val="262626"/>
              </a:solidFill>
              <a:ea typeface="+mn-ea"/>
              <a:cs typeface="+mn-cs"/>
            </a:endParaRP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Briefings to the GNYHA Board and EM meetings</a:t>
            </a: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FIFA World Cup Digest Emails</a:t>
            </a:r>
          </a:p>
          <a:p>
            <a:pPr algn="ctr" defTabSz="914400">
              <a:spcAft>
                <a:spcPts val="450"/>
              </a:spcAft>
              <a:buClrTx/>
              <a:buSzPct val="100000"/>
            </a:pPr>
            <a:br>
              <a:rPr lang="en-US" sz="1800" b="1" kern="1200">
                <a:solidFill>
                  <a:srgbClr val="555555"/>
                </a:solidFill>
                <a:latin typeface="Calibri" pitchFamily="34" charset="0"/>
                <a:ea typeface="Calibri" pitchFamily="34" charset="-122"/>
                <a:cs typeface="Calibri" pitchFamily="34" charset="-120"/>
              </a:rPr>
            </a:br>
            <a:r>
              <a:rPr lang="en-US" sz="1800" b="1" kern="1200">
                <a:solidFill>
                  <a:srgbClr val="555555"/>
                </a:solidFill>
                <a:latin typeface="Calibri" pitchFamily="34" charset="0"/>
                <a:ea typeface="Calibri" pitchFamily="34" charset="-122"/>
                <a:cs typeface="Calibri" pitchFamily="34" charset="-120"/>
              </a:rPr>
              <a:t>Resources on GNYHA’s Website</a:t>
            </a:r>
            <a:endParaRPr lang="en-US" sz="1800" b="1" kern="1200">
              <a:solidFill>
                <a:srgbClr val="262626"/>
              </a:solidFill>
              <a:ea typeface="+mn-ea"/>
              <a:cs typeface="+mn-cs"/>
            </a:endParaRPr>
          </a:p>
        </p:txBody>
      </p:sp>
      <p:sp>
        <p:nvSpPr>
          <p:cNvPr id="21" name="Title 20">
            <a:extLst>
              <a:ext uri="{FF2B5EF4-FFF2-40B4-BE49-F238E27FC236}">
                <a16:creationId xmlns:a16="http://schemas.microsoft.com/office/drawing/2014/main" id="{1B8BBA41-9760-6859-DB59-C1BBE6DBDE89}"/>
              </a:ext>
            </a:extLst>
          </p:cNvPr>
          <p:cNvSpPr>
            <a:spLocks noGrp="1"/>
          </p:cNvSpPr>
          <p:nvPr>
            <p:ph type="title"/>
          </p:nvPr>
        </p:nvSpPr>
        <p:spPr/>
        <p:txBody>
          <a:bodyPr/>
          <a:lstStyle/>
          <a:p>
            <a:r>
              <a:rPr lang="en-US"/>
              <a:t>GNYHA Summer Event Preparedness</a:t>
            </a:r>
          </a:p>
        </p:txBody>
      </p:sp>
      <p:sp>
        <p:nvSpPr>
          <p:cNvPr id="25" name="Rectangle: Rounded Corners 24">
            <a:extLst>
              <a:ext uri="{FF2B5EF4-FFF2-40B4-BE49-F238E27FC236}">
                <a16:creationId xmlns:a16="http://schemas.microsoft.com/office/drawing/2014/main" id="{350DFAAC-1B26-AFF4-0781-A7A31E0E6BED}"/>
              </a:ext>
            </a:extLst>
          </p:cNvPr>
          <p:cNvSpPr/>
          <p:nvPr/>
        </p:nvSpPr>
        <p:spPr>
          <a:xfrm>
            <a:off x="1163782" y="1392381"/>
            <a:ext cx="9956802" cy="822250"/>
          </a:xfrm>
          <a:prstGeom prst="round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buClrTx/>
            </a:pPr>
            <a:r>
              <a:rPr lang="en-US" sz="2400" b="1" kern="1200">
                <a:solidFill>
                  <a:srgbClr val="FFFFFF"/>
                </a:solidFill>
                <a:latin typeface="Arial"/>
              </a:rPr>
              <a:t>Supporting hospitals in NJ &amp; NYC in close coordination with </a:t>
            </a:r>
            <a:br>
              <a:rPr lang="en-US" sz="2400" b="1" kern="1200">
                <a:solidFill>
                  <a:srgbClr val="FFFFFF"/>
                </a:solidFill>
                <a:latin typeface="Arial"/>
              </a:rPr>
            </a:br>
            <a:r>
              <a:rPr lang="en-US" sz="2400" b="1" kern="1200">
                <a:solidFill>
                  <a:srgbClr val="FFFFFF"/>
                </a:solidFill>
                <a:latin typeface="Arial"/>
              </a:rPr>
              <a:t>NYC Emergency Management and NJ Health &amp; UASI Group</a:t>
            </a:r>
          </a:p>
        </p:txBody>
      </p:sp>
      <p:cxnSp>
        <p:nvCxnSpPr>
          <p:cNvPr id="29" name="Straight Connector 28">
            <a:extLst>
              <a:ext uri="{FF2B5EF4-FFF2-40B4-BE49-F238E27FC236}">
                <a16:creationId xmlns:a16="http://schemas.microsoft.com/office/drawing/2014/main" id="{582C381F-366F-B56D-152D-435E859A3051}"/>
              </a:ext>
            </a:extLst>
          </p:cNvPr>
          <p:cNvCxnSpPr/>
          <p:nvPr/>
        </p:nvCxnSpPr>
        <p:spPr>
          <a:xfrm>
            <a:off x="4000500" y="3750986"/>
            <a:ext cx="0" cy="28886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818A4-2844-98D5-077F-57B4AB54A364}"/>
              </a:ext>
            </a:extLst>
          </p:cNvPr>
          <p:cNvCxnSpPr/>
          <p:nvPr/>
        </p:nvCxnSpPr>
        <p:spPr>
          <a:xfrm>
            <a:off x="7872845" y="3773994"/>
            <a:ext cx="0" cy="2888672"/>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625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1DFC6-7257-D8CB-E50C-64EDE8491A61}"/>
              </a:ext>
            </a:extLst>
          </p:cNvPr>
          <p:cNvSpPr>
            <a:spLocks noGrp="1"/>
          </p:cNvSpPr>
          <p:nvPr>
            <p:ph type="title"/>
          </p:nvPr>
        </p:nvSpPr>
        <p:spPr/>
        <p:txBody>
          <a:bodyPr/>
          <a:lstStyle/>
          <a:p>
            <a:r>
              <a:rPr lang="en-US"/>
              <a:t>Tools &amp; Resources</a:t>
            </a:r>
          </a:p>
        </p:txBody>
      </p:sp>
      <p:pic>
        <p:nvPicPr>
          <p:cNvPr id="4" name="Picture 3">
            <a:extLst>
              <a:ext uri="{FF2B5EF4-FFF2-40B4-BE49-F238E27FC236}">
                <a16:creationId xmlns:a16="http://schemas.microsoft.com/office/drawing/2014/main" id="{3BBD6177-C1B0-40B2-4F49-1B205EDBF280}"/>
              </a:ext>
            </a:extLst>
          </p:cNvPr>
          <p:cNvPicPr>
            <a:picLocks noChangeAspect="1"/>
          </p:cNvPicPr>
          <p:nvPr/>
        </p:nvPicPr>
        <p:blipFill>
          <a:blip r:embed="R8988c2ea46dd48b0"/>
          <a:stretch>
            <a:fillRect/>
          </a:stretch>
        </p:blipFill>
        <p:spPr>
          <a:xfrm>
            <a:off x="554497" y="1443874"/>
            <a:ext cx="3465558" cy="3970253"/>
          </a:xfrm>
          <a:prstGeom prst="rect">
            <a:avLst/>
          </a:prstGeom>
          <a:ln w="19050">
            <a:solidFill>
              <a:schemeClr val="accent1"/>
            </a:solidFill>
          </a:ln>
        </p:spPr>
      </p:pic>
      <p:pic>
        <p:nvPicPr>
          <p:cNvPr id="8" name="Picture 7">
            <a:extLst>
              <a:ext uri="{FF2B5EF4-FFF2-40B4-BE49-F238E27FC236}">
                <a16:creationId xmlns:a16="http://schemas.microsoft.com/office/drawing/2014/main" id="{2FC1113A-4442-20F3-6D76-9F871ABB0B31}"/>
              </a:ext>
            </a:extLst>
          </p:cNvPr>
          <p:cNvPicPr>
            <a:picLocks noChangeAspect="1"/>
          </p:cNvPicPr>
          <p:nvPr/>
        </p:nvPicPr>
        <p:blipFill>
          <a:blip r:embed="R6ad8c7d9554e4d43"/>
          <a:stretch>
            <a:fillRect/>
          </a:stretch>
        </p:blipFill>
        <p:spPr>
          <a:xfrm>
            <a:off x="1887290" y="2619968"/>
            <a:ext cx="3700706" cy="3259828"/>
          </a:xfrm>
          <a:prstGeom prst="rect">
            <a:avLst/>
          </a:prstGeom>
          <a:ln w="19050">
            <a:solidFill>
              <a:schemeClr val="accent1"/>
            </a:solidFill>
          </a:ln>
        </p:spPr>
      </p:pic>
      <p:sp>
        <p:nvSpPr>
          <p:cNvPr id="10" name="TextBox 9">
            <a:extLst>
              <a:ext uri="{FF2B5EF4-FFF2-40B4-BE49-F238E27FC236}">
                <a16:creationId xmlns:a16="http://schemas.microsoft.com/office/drawing/2014/main" id="{5E6049CF-791E-A88C-2C78-1F142405681E}"/>
              </a:ext>
            </a:extLst>
          </p:cNvPr>
          <p:cNvSpPr txBox="1"/>
          <p:nvPr/>
        </p:nvSpPr>
        <p:spPr>
          <a:xfrm>
            <a:off x="554497" y="6220889"/>
            <a:ext cx="5016210" cy="400109"/>
          </a:xfrm>
          <a:prstGeom prst="rect">
            <a:avLst/>
          </a:prstGeom>
          <a:solidFill>
            <a:schemeClr val="bg2"/>
          </a:solidFill>
        </p:spPr>
        <p:txBody>
          <a:bodyPr wrap="square">
            <a:spAutoFit/>
          </a:bodyPr>
          <a:lstStyle/>
          <a:p>
            <a:pPr algn="ctr" defTabSz="914400">
              <a:buClrTx/>
            </a:pPr>
            <a:r>
              <a:rPr lang="en-US" sz="1800" b="1" kern="1200">
                <a:solidFill>
                  <a:srgbClr val="262626">
                    <a:lumMod val="75000"/>
                    <a:lumOff val="25000"/>
                  </a:srgbClr>
                </a:solidFill>
                <a:ea typeface="+mn-ea"/>
                <a:cs typeface="+mn-cs"/>
              </a:rPr>
              <a:t>GNYHA Website &amp; World Cup Digest Emails</a:t>
            </a:r>
          </a:p>
        </p:txBody>
      </p:sp>
      <p:sp>
        <p:nvSpPr>
          <p:cNvPr id="11" name="TextBox 10">
            <a:extLst>
              <a:ext uri="{FF2B5EF4-FFF2-40B4-BE49-F238E27FC236}">
                <a16:creationId xmlns:a16="http://schemas.microsoft.com/office/drawing/2014/main" id="{6E7FB3DA-AE1C-90C2-D269-F010FEE539AA}"/>
              </a:ext>
            </a:extLst>
          </p:cNvPr>
          <p:cNvSpPr txBox="1"/>
          <p:nvPr/>
        </p:nvSpPr>
        <p:spPr>
          <a:xfrm>
            <a:off x="6537305" y="1577757"/>
            <a:ext cx="5016210" cy="400109"/>
          </a:xfrm>
          <a:prstGeom prst="rect">
            <a:avLst/>
          </a:prstGeom>
          <a:solidFill>
            <a:schemeClr val="bg2"/>
          </a:solidFill>
        </p:spPr>
        <p:txBody>
          <a:bodyPr wrap="square">
            <a:spAutoFit/>
          </a:bodyPr>
          <a:lstStyle/>
          <a:p>
            <a:pPr algn="ctr" defTabSz="914400">
              <a:buClrTx/>
            </a:pPr>
            <a:r>
              <a:rPr lang="en-US" sz="1800" b="1" kern="1200">
                <a:solidFill>
                  <a:srgbClr val="262626">
                    <a:lumMod val="75000"/>
                    <a:lumOff val="25000"/>
                  </a:srgbClr>
                </a:solidFill>
                <a:ea typeface="+mn-ea"/>
                <a:cs typeface="+mn-cs"/>
              </a:rPr>
              <a:t>GNYHA’s Sit Stat System</a:t>
            </a:r>
          </a:p>
        </p:txBody>
      </p:sp>
      <p:pic>
        <p:nvPicPr>
          <p:cNvPr id="5122" name="x_Picture 1">
            <a:extLst>
              <a:ext uri="{FF2B5EF4-FFF2-40B4-BE49-F238E27FC236}">
                <a16:creationId xmlns:a16="http://schemas.microsoft.com/office/drawing/2014/main" id="{5B0E5653-0F43-8C6A-27C5-6A05F70EA0DC}"/>
              </a:ext>
            </a:extLst>
          </p:cNvPr>
          <p:cNvPicPr>
            <a:picLocks noChangeAspect="1" noChangeArrowheads="1"/>
          </p:cNvPicPr>
          <p:nvPr/>
        </p:nvPicPr>
        <p:blipFill rotWithShape="1">
          <a:blip r:embed="R720c7435e64d41a2">
            <a:extLst>
              <a:ext uri="{28A0092B-C50C-407E-A947-70E740481C1C}">
                <a14:useLocalDpi xmlns:a14="http://schemas.microsoft.com/office/drawing/2010/main" val="0"/>
              </a:ext>
            </a:extLst>
          </a:blip>
          <a:srcRect l="1686" t="5678" r="2460"/>
          <a:stretch>
            <a:fillRect/>
          </a:stretch>
        </p:blipFill>
        <p:spPr bwMode="auto">
          <a:xfrm>
            <a:off x="6302210" y="2619968"/>
            <a:ext cx="5486400" cy="32598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86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4A7150-48D4-F115-8DC4-84882044C622}"/>
              </a:ext>
            </a:extLst>
          </p:cNvPr>
          <p:cNvSpPr>
            <a:spLocks noGrp="1"/>
          </p:cNvSpPr>
          <p:nvPr>
            <p:ph idx="1"/>
          </p:nvPr>
        </p:nvSpPr>
        <p:spPr>
          <a:xfrm>
            <a:off x="6096000" y="2034020"/>
            <a:ext cx="4272321" cy="4547026"/>
          </a:xfrm>
        </p:spPr>
        <p:txBody>
          <a:bodyPr>
            <a:normAutofit lnSpcReduction="10000"/>
          </a:bodyPr>
          <a:lstStyle/>
          <a:p>
            <a:pPr marL="0" indent="0">
              <a:buNone/>
            </a:pPr>
            <a:r>
              <a:rPr lang="en-US" sz="2666" dirty="0"/>
              <a:t>Email and text alerts</a:t>
            </a:r>
          </a:p>
          <a:p>
            <a:r>
              <a:rPr lang="en-US" sz="2400" dirty="0"/>
              <a:t>Active notifications during scheduled events</a:t>
            </a:r>
          </a:p>
          <a:p>
            <a:r>
              <a:rPr lang="en-US" sz="2400" dirty="0"/>
              <a:t>Specific to FIFA locations</a:t>
            </a:r>
          </a:p>
          <a:p>
            <a:r>
              <a:rPr lang="en-US" sz="2400" dirty="0"/>
              <a:t>Risk categories including</a:t>
            </a:r>
          </a:p>
          <a:p>
            <a:pPr lvl="1"/>
            <a:r>
              <a:rPr lang="en-US" sz="1866" dirty="0"/>
              <a:t>Crime</a:t>
            </a:r>
          </a:p>
          <a:p>
            <a:pPr lvl="1"/>
            <a:r>
              <a:rPr lang="en-US" sz="1866" dirty="0"/>
              <a:t>Fire</a:t>
            </a:r>
          </a:p>
          <a:p>
            <a:pPr lvl="1"/>
            <a:r>
              <a:rPr lang="en-US" sz="1866" dirty="0"/>
              <a:t>Hazmat</a:t>
            </a:r>
          </a:p>
          <a:p>
            <a:pPr lvl="1"/>
            <a:r>
              <a:rPr lang="en-US" sz="1866" dirty="0"/>
              <a:t>Civil Unrest</a:t>
            </a:r>
          </a:p>
          <a:p>
            <a:pPr lvl="1"/>
            <a:r>
              <a:rPr lang="en-US" sz="1866" dirty="0"/>
              <a:t>Transportation</a:t>
            </a:r>
          </a:p>
          <a:p>
            <a:r>
              <a:rPr lang="en-US" sz="2400" dirty="0"/>
              <a:t>Sign up </a:t>
            </a:r>
            <a:r>
              <a:rPr lang="en-US" sz="2400" dirty="0">
                <a:hlinkClick r:id="rcId24cc20dde91b4400"/>
              </a:rPr>
              <a:t>here</a:t>
            </a:r>
            <a:r>
              <a:rPr lang="en-US" sz="2400" dirty="0"/>
              <a:t> or use QR code</a:t>
            </a:r>
          </a:p>
          <a:p>
            <a:pPr lvl="1"/>
            <a:endParaRPr lang="en-US" dirty="0"/>
          </a:p>
        </p:txBody>
      </p:sp>
      <p:sp>
        <p:nvSpPr>
          <p:cNvPr id="3" name="Title 2">
            <a:extLst>
              <a:ext uri="{FF2B5EF4-FFF2-40B4-BE49-F238E27FC236}">
                <a16:creationId xmlns:a16="http://schemas.microsoft.com/office/drawing/2014/main" id="{EB716F6D-1182-9E00-1C41-563D6D211483}"/>
              </a:ext>
            </a:extLst>
          </p:cNvPr>
          <p:cNvSpPr>
            <a:spLocks noGrp="1"/>
          </p:cNvSpPr>
          <p:nvPr>
            <p:ph type="title"/>
          </p:nvPr>
        </p:nvSpPr>
        <p:spPr/>
        <p:txBody>
          <a:bodyPr/>
          <a:lstStyle/>
          <a:p>
            <a:r>
              <a:rPr lang="en-US"/>
              <a:t>Sit Stat FIFA Location Alerts</a:t>
            </a:r>
          </a:p>
        </p:txBody>
      </p:sp>
      <p:sp>
        <p:nvSpPr>
          <p:cNvPr id="2" name="Slide Number Placeholder 1">
            <a:extLst>
              <a:ext uri="{FF2B5EF4-FFF2-40B4-BE49-F238E27FC236}">
                <a16:creationId xmlns:a16="http://schemas.microsoft.com/office/drawing/2014/main" id="{A8EE71C2-84E9-8732-CD90-9F0B7C25D916}"/>
              </a:ext>
            </a:extLst>
          </p:cNvPr>
          <p:cNvSpPr>
            <a:spLocks noGrp="1"/>
          </p:cNvSpPr>
          <p:nvPr>
            <p:ph type="sldNum" sz="quarter" idx="4"/>
          </p:nvPr>
        </p:nvSpPr>
        <p:spPr/>
        <p:txBody>
          <a:bodyPr/>
          <a:lstStyle/>
          <a:p>
            <a:pPr>
              <a:defRPr/>
            </a:pPr>
            <a:fld id="{85C8DD69-8968-4BF3-9E46-F1FF3B850997}" type="slidenum">
              <a:rPr lang="en-US"/>
              <a:pPr>
                <a:defRPr/>
              </a:pPr>
              <a:t>15</a:t>
            </a:fld>
            <a:endParaRPr lang="en-US"/>
          </a:p>
        </p:txBody>
      </p:sp>
      <p:pic>
        <p:nvPicPr>
          <p:cNvPr id="8" name="Picture 7">
            <a:extLst>
              <a:ext uri="{FF2B5EF4-FFF2-40B4-BE49-F238E27FC236}">
                <a16:creationId xmlns:a16="http://schemas.microsoft.com/office/drawing/2014/main" id="{C0D6E6DC-77DE-3839-CE62-AFF6C930CA8D}"/>
              </a:ext>
            </a:extLst>
          </p:cNvPr>
          <p:cNvPicPr>
            <a:picLocks noChangeAspect="1"/>
          </p:cNvPicPr>
          <p:nvPr/>
        </p:nvPicPr>
        <p:blipFill>
          <a:blip r:embed="R25294e2546884d94">
            <a:extLst>
              <a:ext uri="{28A0092B-C50C-407E-A947-70E740481C1C}">
                <a14:useLocalDpi xmlns:a14="http://schemas.microsoft.com/office/drawing/2010/main" val="0"/>
              </a:ext>
            </a:extLst>
          </a:blip>
          <a:stretch>
            <a:fillRect/>
          </a:stretch>
        </p:blipFill>
        <p:spPr>
          <a:xfrm>
            <a:off x="9879360" y="4044217"/>
            <a:ext cx="2025093" cy="2025093"/>
          </a:xfrm>
          <a:prstGeom prst="rect">
            <a:avLst/>
          </a:prstGeom>
        </p:spPr>
      </p:pic>
      <p:grpSp>
        <p:nvGrpSpPr>
          <p:cNvPr id="13" name="Group 12">
            <a:extLst>
              <a:ext uri="{FF2B5EF4-FFF2-40B4-BE49-F238E27FC236}">
                <a16:creationId xmlns:a16="http://schemas.microsoft.com/office/drawing/2014/main" id="{9FA549E7-7B70-67F6-C53A-DA3C735BA91A}"/>
              </a:ext>
            </a:extLst>
          </p:cNvPr>
          <p:cNvGrpSpPr/>
          <p:nvPr/>
        </p:nvGrpSpPr>
        <p:grpSpPr>
          <a:xfrm>
            <a:off x="402552" y="2006172"/>
            <a:ext cx="5555412" cy="4446385"/>
            <a:chOff x="115018" y="2006172"/>
            <a:chExt cx="5555412" cy="4446385"/>
          </a:xfrm>
        </p:grpSpPr>
        <p:pic>
          <p:nvPicPr>
            <p:cNvPr id="6" name="Picture 5">
              <a:extLst>
                <a:ext uri="{FF2B5EF4-FFF2-40B4-BE49-F238E27FC236}">
                  <a16:creationId xmlns:a16="http://schemas.microsoft.com/office/drawing/2014/main" id="{AFC4513B-93AA-A855-7B78-863382A2BC7A}"/>
                </a:ext>
              </a:extLst>
            </p:cNvPr>
            <p:cNvPicPr>
              <a:picLocks noChangeAspect="1"/>
            </p:cNvPicPr>
            <p:nvPr/>
          </p:nvPicPr>
          <p:blipFill>
            <a:blip r:embed="R47b19ffe13514f2f"/>
            <a:stretch>
              <a:fillRect/>
            </a:stretch>
          </p:blipFill>
          <p:spPr>
            <a:xfrm>
              <a:off x="115018" y="2006172"/>
              <a:ext cx="5555412" cy="2387845"/>
            </a:xfrm>
            <a:prstGeom prst="rect">
              <a:avLst/>
            </a:prstGeom>
            <a:ln w="9525">
              <a:solidFill>
                <a:schemeClr val="tx1"/>
              </a:solidFill>
            </a:ln>
          </p:spPr>
        </p:pic>
        <p:pic>
          <p:nvPicPr>
            <p:cNvPr id="10" name="Picture 9">
              <a:extLst>
                <a:ext uri="{FF2B5EF4-FFF2-40B4-BE49-F238E27FC236}">
                  <a16:creationId xmlns:a16="http://schemas.microsoft.com/office/drawing/2014/main" id="{CC09C1DD-95DF-EE63-ADAE-54890D915E4E}"/>
                </a:ext>
              </a:extLst>
            </p:cNvPr>
            <p:cNvPicPr>
              <a:picLocks noChangeAspect="1"/>
            </p:cNvPicPr>
            <p:nvPr/>
          </p:nvPicPr>
          <p:blipFill>
            <a:blip r:embed="R1bd670ccd9bb4c15"/>
            <a:stretch>
              <a:fillRect/>
            </a:stretch>
          </p:blipFill>
          <p:spPr>
            <a:xfrm>
              <a:off x="115018" y="4304276"/>
              <a:ext cx="5555412" cy="2148281"/>
            </a:xfrm>
            <a:prstGeom prst="rect">
              <a:avLst/>
            </a:prstGeom>
            <a:ln w="9525">
              <a:solidFill>
                <a:schemeClr val="tx1"/>
              </a:solidFill>
            </a:ln>
          </p:spPr>
        </p:pic>
      </p:grpSp>
      <p:pic>
        <p:nvPicPr>
          <p:cNvPr id="12" name="Picture 11">
            <a:extLst>
              <a:ext uri="{FF2B5EF4-FFF2-40B4-BE49-F238E27FC236}">
                <a16:creationId xmlns:a16="http://schemas.microsoft.com/office/drawing/2014/main" id="{FFD2AF78-5286-FD2D-8159-FDA6A13A0DF0}"/>
              </a:ext>
            </a:extLst>
          </p:cNvPr>
          <p:cNvPicPr>
            <a:picLocks noChangeAspect="1"/>
          </p:cNvPicPr>
          <p:nvPr/>
        </p:nvPicPr>
        <p:blipFill>
          <a:blip r:embed="Re05760fb4d6840f6">
            <a:extLst>
              <a:ext uri="{28A0092B-C50C-407E-A947-70E740481C1C}">
                <a14:useLocalDpi xmlns:a14="http://schemas.microsoft.com/office/drawing/2010/main" val="0"/>
              </a:ext>
            </a:extLst>
          </a:blip>
          <a:srcRect l="6530" t="12816" r="8282" b="71256"/>
          <a:stretch>
            <a:fillRect/>
          </a:stretch>
        </p:blipFill>
        <p:spPr>
          <a:xfrm>
            <a:off x="394085" y="2054682"/>
            <a:ext cx="2611248" cy="863150"/>
          </a:xfrm>
          <a:prstGeom prst="rect">
            <a:avLst/>
          </a:prstGeom>
        </p:spPr>
      </p:pic>
      <p:sp>
        <p:nvSpPr>
          <p:cNvPr id="14" name="Rectangle 13">
            <a:extLst>
              <a:ext uri="{FF2B5EF4-FFF2-40B4-BE49-F238E27FC236}">
                <a16:creationId xmlns:a16="http://schemas.microsoft.com/office/drawing/2014/main" id="{9D979022-D73F-AE7B-C0CF-17EFD572BEB2}"/>
              </a:ext>
            </a:extLst>
          </p:cNvPr>
          <p:cNvSpPr/>
          <p:nvPr/>
        </p:nvSpPr>
        <p:spPr>
          <a:xfrm>
            <a:off x="394085" y="2006172"/>
            <a:ext cx="5563878" cy="4547026"/>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2845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0CCE6-2742-BA45-B28D-D75D7C847885}"/>
              </a:ext>
            </a:extLst>
          </p:cNvPr>
          <p:cNvSpPr>
            <a:spLocks noGrp="1"/>
          </p:cNvSpPr>
          <p:nvPr>
            <p:ph idx="1"/>
          </p:nvPr>
        </p:nvSpPr>
        <p:spPr>
          <a:xfrm>
            <a:off x="609598" y="1948306"/>
            <a:ext cx="5346493" cy="4587405"/>
          </a:xfrm>
        </p:spPr>
        <p:txBody>
          <a:bodyPr vert="horz" lIns="91440" tIns="45720" rIns="91440" bIns="45720" rtlCol="0" anchor="t">
            <a:normAutofit fontScale="92500" lnSpcReduction="20000"/>
          </a:bodyPr>
          <a:lstStyle/>
          <a:p>
            <a:pPr marL="0" indent="0">
              <a:buNone/>
            </a:pPr>
            <a:r>
              <a:rPr lang="en-US" sz="1866" b="1"/>
              <a:t>Andrew Dahl</a:t>
            </a:r>
            <a:endParaRPr lang="en-US" sz="1866"/>
          </a:p>
          <a:p>
            <a:pPr marL="0" indent="0">
              <a:buNone/>
            </a:pPr>
            <a:r>
              <a:rPr lang="en-US" sz="1866"/>
              <a:t>Vice President, Emergency Preparedness and Response</a:t>
            </a:r>
          </a:p>
          <a:p>
            <a:pPr marL="0" indent="0">
              <a:buNone/>
            </a:pPr>
            <a:r>
              <a:rPr lang="tr-TR" sz="1866"/>
              <a:t>Phone: 212-258</a:t>
            </a:r>
            <a:r>
              <a:rPr lang="en-US" sz="1866"/>
              <a:t>-</a:t>
            </a:r>
            <a:r>
              <a:rPr lang="tr-TR" sz="1866"/>
              <a:t>5314</a:t>
            </a:r>
            <a:endParaRPr lang="en-US" sz="1866"/>
          </a:p>
          <a:p>
            <a:pPr marL="0" indent="0">
              <a:buNone/>
            </a:pPr>
            <a:r>
              <a:rPr lang="tr-TR" sz="1866">
                <a:cs typeface="Calibri"/>
              </a:rPr>
              <a:t>Email: </a:t>
            </a:r>
            <a:r>
              <a:rPr lang="en-US" sz="1866" u="sng">
                <a:cs typeface="Calibri"/>
                <a:hlinkClick r:id="rcId696ebfa1e654481c"/>
              </a:rPr>
              <a:t>adahl@gnyha.org</a:t>
            </a:r>
            <a:endParaRPr lang="en-US" sz="1866" u="sng">
              <a:cs typeface="Calibri"/>
            </a:endParaRPr>
          </a:p>
          <a:p>
            <a:pPr marL="0" indent="0">
              <a:buNone/>
            </a:pPr>
            <a:endParaRPr lang="en-US" sz="1866" b="1"/>
          </a:p>
          <a:p>
            <a:pPr marL="0" indent="0">
              <a:buNone/>
            </a:pPr>
            <a:r>
              <a:rPr lang="en-US" sz="1866" b="1"/>
              <a:t>Lisa Fenger</a:t>
            </a:r>
            <a:endParaRPr lang="en-US" sz="1866"/>
          </a:p>
          <a:p>
            <a:pPr marL="0" indent="0">
              <a:buNone/>
            </a:pPr>
            <a:r>
              <a:rPr lang="en-US" sz="1866"/>
              <a:t>Assistant Director, Emergency Preparedness and Response</a:t>
            </a:r>
          </a:p>
          <a:p>
            <a:pPr marL="0" indent="0">
              <a:buNone/>
            </a:pPr>
            <a:r>
              <a:rPr lang="tr-TR" sz="1866"/>
              <a:t>Phone: 212-</a:t>
            </a:r>
            <a:r>
              <a:rPr lang="en-US" sz="1866"/>
              <a:t>506-5432</a:t>
            </a:r>
          </a:p>
          <a:p>
            <a:pPr marL="0" indent="0">
              <a:buNone/>
            </a:pPr>
            <a:r>
              <a:rPr lang="tr-TR" sz="1866">
                <a:cs typeface="Calibri"/>
              </a:rPr>
              <a:t>Email: </a:t>
            </a:r>
            <a:r>
              <a:rPr lang="en-US" sz="1866" u="sng">
                <a:cs typeface="Calibri"/>
                <a:hlinkClick r:id="rcId6cd4fd6e33f04e56"/>
              </a:rPr>
              <a:t>lfenger@gnyha.org</a:t>
            </a:r>
            <a:endParaRPr lang="en-US" sz="1866" u="sng">
              <a:cs typeface="Calibri"/>
            </a:endParaRPr>
          </a:p>
          <a:p>
            <a:pPr marL="0" indent="0">
              <a:buNone/>
            </a:pPr>
            <a:endParaRPr lang="en-US" sz="1866" u="sng"/>
          </a:p>
          <a:p>
            <a:pPr marL="0" indent="0">
              <a:buNone/>
            </a:pPr>
            <a:r>
              <a:rPr lang="en-US" sz="1866" b="1"/>
              <a:t>Nicole Ziogas</a:t>
            </a:r>
            <a:endParaRPr lang="en-US" sz="1866"/>
          </a:p>
          <a:p>
            <a:pPr marL="0" indent="0">
              <a:buNone/>
            </a:pPr>
            <a:r>
              <a:rPr lang="en-US" sz="1866">
                <a:cs typeface="Arial"/>
              </a:rPr>
              <a:t>Assistant Director, Emergency Preparedness and Response</a:t>
            </a:r>
            <a:endParaRPr lang="en-US"/>
          </a:p>
          <a:p>
            <a:pPr marL="0" indent="0">
              <a:buNone/>
            </a:pPr>
            <a:r>
              <a:rPr lang="tr-TR" sz="1866"/>
              <a:t>Phone: 212-</a:t>
            </a:r>
            <a:r>
              <a:rPr lang="en-US" sz="1866"/>
              <a:t>554-7728</a:t>
            </a:r>
          </a:p>
          <a:p>
            <a:pPr marL="0" indent="0">
              <a:buNone/>
            </a:pPr>
            <a:r>
              <a:rPr lang="tr-TR" sz="1866">
                <a:cs typeface="Calibri"/>
              </a:rPr>
              <a:t>Email: </a:t>
            </a:r>
            <a:r>
              <a:rPr lang="en-US" sz="1866" u="sng">
                <a:cs typeface="Calibri"/>
                <a:hlinkClick r:id="rcIdd240146cd7a549bd"/>
              </a:rPr>
              <a:t>nziogas@gnyha.org</a:t>
            </a:r>
            <a:endParaRPr lang="en-US" sz="1866" u="sng">
              <a:cs typeface="Calibri"/>
            </a:endParaRPr>
          </a:p>
          <a:p>
            <a:pPr marL="0" indent="0">
              <a:buNone/>
            </a:pPr>
            <a:endParaRPr lang="en-US" sz="1866" u="sng"/>
          </a:p>
          <a:p>
            <a:pPr marL="0" indent="0">
              <a:buNone/>
            </a:pPr>
            <a:endParaRPr lang="en-US" sz="1866" u="sng"/>
          </a:p>
          <a:p>
            <a:pPr marL="0" indent="0">
              <a:buNone/>
            </a:pPr>
            <a:endParaRPr lang="en-US" sz="1866" u="sng"/>
          </a:p>
        </p:txBody>
      </p:sp>
      <p:sp>
        <p:nvSpPr>
          <p:cNvPr id="3" name="Title 2">
            <a:extLst>
              <a:ext uri="{FF2B5EF4-FFF2-40B4-BE49-F238E27FC236}">
                <a16:creationId xmlns:a16="http://schemas.microsoft.com/office/drawing/2014/main" id="{47C2C446-FD00-5F44-AAD4-428BDC332355}"/>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5A601647-7C9B-9C4C-B79C-E0B34D2C0CB0}"/>
              </a:ext>
            </a:extLst>
          </p:cNvPr>
          <p:cNvSpPr>
            <a:spLocks noGrp="1"/>
          </p:cNvSpPr>
          <p:nvPr>
            <p:ph type="sldNum" sz="quarter" idx="4"/>
          </p:nvPr>
        </p:nvSpPr>
        <p:spPr/>
        <p:txBody>
          <a:bodyPr/>
          <a:lstStyle/>
          <a:p>
            <a:fld id="{0CFEC368-1D7A-4F81-ABF6-AE0E36BAF64C}" type="slidenum">
              <a:rPr lang="en-US"/>
              <a:pPr/>
              <a:t>16</a:t>
            </a:fld>
            <a:endParaRPr lang="en-US"/>
          </a:p>
        </p:txBody>
      </p:sp>
    </p:spTree>
    <p:extLst>
      <p:ext uri="{BB962C8B-B14F-4D97-AF65-F5344CB8AC3E}">
        <p14:creationId xmlns:p14="http://schemas.microsoft.com/office/powerpoint/2010/main" val="2092016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805665"/>
            <a:ext cx="8229600" cy="2237668"/>
          </a:xfrm>
        </p:spPr>
        <p:txBody>
          <a:bodyPr vert="horz" lIns="0" tIns="0" rIns="0" bIns="0" rtlCol="0" anchor="ctr">
            <a:normAutofit/>
          </a:bodyPr>
          <a:lstStyle/>
          <a:p>
            <a:pPr algn="ctr"/>
            <a:r>
              <a:rPr lang="en-US" sz="4400" dirty="0">
                <a:solidFill>
                  <a:srgbClr val="0070C0"/>
                </a:solidFill>
              </a:rPr>
              <a:t>IT Disruption </a:t>
            </a:r>
            <a:br>
              <a:rPr lang="en-US" sz="4400" dirty="0">
                <a:solidFill>
                  <a:srgbClr val="0070C0"/>
                </a:solidFill>
              </a:rPr>
            </a:br>
            <a:r>
              <a:rPr lang="en-US" sz="4400" dirty="0">
                <a:solidFill>
                  <a:srgbClr val="0070C0"/>
                </a:solidFill>
              </a:rPr>
              <a:t>Table Top Exercise</a:t>
            </a:r>
          </a:p>
        </p:txBody>
      </p:sp>
      <p:sp>
        <p:nvSpPr>
          <p:cNvPr id="3" name="Rectangle 2">
            <a:extLst>
              <a:ext uri="{FF2B5EF4-FFF2-40B4-BE49-F238E27FC236}">
                <a16:creationId xmlns:a16="http://schemas.microsoft.com/office/drawing/2014/main" id="{27545E5E-0DE5-4FAE-893F-83044919676A}"/>
              </a:ext>
            </a:extLst>
          </p:cNvPr>
          <p:cNvSpPr/>
          <p:nvPr/>
        </p:nvSpPr>
        <p:spPr>
          <a:xfrm>
            <a:off x="457198" y="1450569"/>
            <a:ext cx="8229600" cy="646330"/>
          </a:xfrm>
          <a:prstGeom prst="rect">
            <a:avLst/>
          </a:prstGeom>
        </p:spPr>
        <p:txBody>
          <a:bodyPr wrap="square">
            <a:spAutoFit/>
          </a:bodyPr>
          <a:lstStyle/>
          <a:p>
            <a:pPr algn="ctr"/>
            <a:r>
              <a:rPr lang="en-US" sz="3600" b="1" dirty="0"/>
              <a:t>Central Office Emergency Management</a:t>
            </a:r>
          </a:p>
        </p:txBody>
      </p:sp>
      <p:sp>
        <p:nvSpPr>
          <p:cNvPr id="5" name="Title 1">
            <a:extLst>
              <a:ext uri="{FF2B5EF4-FFF2-40B4-BE49-F238E27FC236}">
                <a16:creationId xmlns:a16="http://schemas.microsoft.com/office/drawing/2014/main" id="{D9EBA526-D446-4D96-9787-F7884AD5F859}"/>
              </a:ext>
            </a:extLst>
          </p:cNvPr>
          <p:cNvSpPr txBox="1">
            <a:spLocks/>
          </p:cNvSpPr>
          <p:nvPr/>
        </p:nvSpPr>
        <p:spPr>
          <a:xfrm>
            <a:off x="457198" y="4083090"/>
            <a:ext cx="8229600" cy="1259500"/>
          </a:xfrm>
          <a:prstGeom prst="rect">
            <a:avLst/>
          </a:prstGeom>
        </p:spPr>
        <p:txBody>
          <a:bodyPr vert="horz" lIns="0" tIns="0" rIns="0" bIns="0" rtlCol="0" anchor="ctr">
            <a:normAutofit fontScale="92500" lnSpcReduction="10000"/>
          </a:bodyPr>
          <a:lstStyle>
            <a:lvl1pPr algn="l" defTabSz="457200" rtl="0" eaLnBrk="1" latinLnBrk="0" hangingPunct="1">
              <a:spcBef>
                <a:spcPct val="0"/>
              </a:spcBef>
              <a:buNone/>
              <a:defRPr sz="3500" b="1" i="0" kern="1200">
                <a:solidFill>
                  <a:schemeClr val="accent3"/>
                </a:solidFill>
                <a:latin typeface="Arial"/>
                <a:ea typeface="+mj-ea"/>
                <a:cs typeface="+mj-cs"/>
              </a:defRPr>
            </a:lvl1pPr>
          </a:lstStyle>
          <a:p>
            <a:pPr algn="ctr"/>
            <a:r>
              <a:rPr lang="en-US" sz="2400" b="0" dirty="0">
                <a:solidFill>
                  <a:schemeClr val="tx1"/>
                </a:solidFill>
              </a:rPr>
              <a:t>Presented by: </a:t>
            </a:r>
          </a:p>
          <a:p>
            <a:pPr algn="ctr"/>
            <a:r>
              <a:rPr lang="en-US" sz="2400" dirty="0">
                <a:solidFill>
                  <a:schemeClr val="tx1"/>
                </a:solidFill>
              </a:rPr>
              <a:t>Tomas Jimenez-Stuard</a:t>
            </a:r>
          </a:p>
          <a:p>
            <a:pPr algn="ctr"/>
            <a:r>
              <a:rPr lang="en-US" sz="2400" b="0" i="1" dirty="0">
                <a:solidFill>
                  <a:schemeClr val="tx1"/>
                </a:solidFill>
              </a:rPr>
              <a:t>Assistant Director</a:t>
            </a:r>
          </a:p>
          <a:p>
            <a:pPr algn="ctr"/>
            <a:r>
              <a:rPr lang="en-US" sz="2400" b="0" i="1" dirty="0">
                <a:solidFill>
                  <a:schemeClr val="tx1"/>
                </a:solidFill>
              </a:rPr>
              <a:t>COEM Training and Development</a:t>
            </a:r>
            <a:endParaRPr lang="en-US" dirty="0"/>
          </a:p>
          <a:p>
            <a:pPr algn="ctr"/>
            <a:endParaRPr lang="en-US" sz="2400" b="0" i="1" dirty="0">
              <a:solidFill>
                <a:schemeClr val="accent2"/>
              </a:solidFill>
            </a:endParaRPr>
          </a:p>
        </p:txBody>
      </p:sp>
      <p:pic>
        <p:nvPicPr>
          <p:cNvPr id="6" name="Picture 5">
            <a:extLst>
              <a:ext uri="{FF2B5EF4-FFF2-40B4-BE49-F238E27FC236}">
                <a16:creationId xmlns:a16="http://schemas.microsoft.com/office/drawing/2014/main" id="{7646344E-8A11-4DAC-A20E-6B4EC7659221}"/>
              </a:ext>
            </a:extLst>
          </p:cNvPr>
          <p:cNvPicPr>
            <a:picLocks noChangeAspect="1"/>
          </p:cNvPicPr>
          <p:nvPr/>
        </p:nvPicPr>
        <p:blipFill>
          <a:blip r:embed="Rd3d73d6a08264eba"/>
          <a:stretch>
            <a:fillRect/>
          </a:stretch>
        </p:blipFill>
        <p:spPr>
          <a:xfrm>
            <a:off x="744253" y="5407429"/>
            <a:ext cx="7655492" cy="822021"/>
          </a:xfrm>
          <a:prstGeom prst="rect">
            <a:avLst/>
          </a:prstGeom>
        </p:spPr>
      </p:pic>
    </p:spTree>
    <p:extLst>
      <p:ext uri="{BB962C8B-B14F-4D97-AF65-F5344CB8AC3E}">
        <p14:creationId xmlns:p14="http://schemas.microsoft.com/office/powerpoint/2010/main" val="1104057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363-8906-4329-A2B3-0B6D619F625A}"/>
              </a:ext>
            </a:extLst>
          </p:cNvPr>
          <p:cNvSpPr>
            <a:spLocks noGrp="1"/>
          </p:cNvSpPr>
          <p:nvPr>
            <p:ph type="title"/>
          </p:nvPr>
        </p:nvSpPr>
        <p:spPr>
          <a:xfrm>
            <a:off x="457200" y="711240"/>
            <a:ext cx="8229600" cy="1143000"/>
          </a:xfrm>
        </p:spPr>
        <p:txBody>
          <a:bodyPr/>
          <a:lstStyle/>
          <a:p>
            <a:pPr algn="ctr"/>
            <a:r>
              <a:rPr lang="en-US" dirty="0"/>
              <a:t>Exercise Overview</a:t>
            </a:r>
          </a:p>
        </p:txBody>
      </p:sp>
      <p:sp>
        <p:nvSpPr>
          <p:cNvPr id="4" name="Rectangle: Rounded Corners 3">
            <a:extLst>
              <a:ext uri="{FF2B5EF4-FFF2-40B4-BE49-F238E27FC236}">
                <a16:creationId xmlns:a16="http://schemas.microsoft.com/office/drawing/2014/main" id="{2E720CD6-6317-48A3-8391-DA043252283E}"/>
              </a:ext>
            </a:extLst>
          </p:cNvPr>
          <p:cNvSpPr/>
          <p:nvPr/>
        </p:nvSpPr>
        <p:spPr>
          <a:xfrm>
            <a:off x="742121" y="3571461"/>
            <a:ext cx="1961321" cy="2067340"/>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r>
              <a:rPr lang="en-US" sz="1600" b="1" dirty="0"/>
              <a:t>Module 1</a:t>
            </a:r>
          </a:p>
          <a:p>
            <a:pPr algn="ctr"/>
            <a:endParaRPr lang="en-US" sz="800" b="1" dirty="0"/>
          </a:p>
          <a:p>
            <a:pPr algn="ctr"/>
            <a:r>
              <a:rPr lang="en-US" dirty="0"/>
              <a:t>Initial Response</a:t>
            </a:r>
          </a:p>
          <a:p>
            <a:pPr algn="ctr"/>
            <a:br>
              <a:rPr lang="en-US" dirty="0"/>
            </a:br>
            <a:r>
              <a:rPr lang="en-US" sz="1600" u="sng" dirty="0"/>
              <a:t>Objectives</a:t>
            </a:r>
            <a:r>
              <a:rPr lang="en-US" sz="1600" dirty="0"/>
              <a:t>:</a:t>
            </a:r>
          </a:p>
          <a:p>
            <a:pPr algn="ctr"/>
            <a:r>
              <a:rPr lang="en-US" sz="1600" dirty="0"/>
              <a:t>-Recognition</a:t>
            </a:r>
          </a:p>
          <a:p>
            <a:pPr algn="ctr"/>
            <a:r>
              <a:rPr lang="en-US" sz="1600" dirty="0"/>
              <a:t>-Escalation</a:t>
            </a:r>
          </a:p>
        </p:txBody>
      </p:sp>
      <p:sp>
        <p:nvSpPr>
          <p:cNvPr id="6" name="Rectangle: Rounded Corners 5">
            <a:extLst>
              <a:ext uri="{FF2B5EF4-FFF2-40B4-BE49-F238E27FC236}">
                <a16:creationId xmlns:a16="http://schemas.microsoft.com/office/drawing/2014/main" id="{23B138F7-1982-4FE2-B062-E7299351103C}"/>
              </a:ext>
            </a:extLst>
          </p:cNvPr>
          <p:cNvSpPr/>
          <p:nvPr/>
        </p:nvSpPr>
        <p:spPr>
          <a:xfrm>
            <a:off x="3472068" y="3571461"/>
            <a:ext cx="1961322" cy="227168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t"/>
          <a:lstStyle/>
          <a:p>
            <a:pPr algn="ctr"/>
            <a:r>
              <a:rPr lang="en-US" sz="1600" b="1" dirty="0"/>
              <a:t>Module 2</a:t>
            </a:r>
          </a:p>
          <a:p>
            <a:pPr algn="ctr"/>
            <a:endParaRPr lang="en-US" sz="800" b="1" dirty="0"/>
          </a:p>
          <a:p>
            <a:pPr algn="ctr"/>
            <a:r>
              <a:rPr lang="en-US" dirty="0"/>
              <a:t>Coordinated Response</a:t>
            </a:r>
          </a:p>
          <a:p>
            <a:pPr algn="ctr"/>
            <a:br>
              <a:rPr lang="en-US" dirty="0"/>
            </a:br>
            <a:r>
              <a:rPr lang="en-US" sz="1600" u="sng" dirty="0"/>
              <a:t>Objectives</a:t>
            </a:r>
            <a:r>
              <a:rPr lang="en-US" sz="1600" dirty="0"/>
              <a:t>:</a:t>
            </a:r>
          </a:p>
          <a:p>
            <a:pPr algn="ctr"/>
            <a:r>
              <a:rPr lang="en-US" sz="1600" dirty="0"/>
              <a:t>-Recognition</a:t>
            </a:r>
          </a:p>
          <a:p>
            <a:pPr algn="ctr"/>
            <a:r>
              <a:rPr lang="en-US" sz="1600" dirty="0"/>
              <a:t>-Escalation</a:t>
            </a:r>
          </a:p>
        </p:txBody>
      </p:sp>
      <p:sp>
        <p:nvSpPr>
          <p:cNvPr id="7" name="Rectangle: Rounded Corners 6">
            <a:extLst>
              <a:ext uri="{FF2B5EF4-FFF2-40B4-BE49-F238E27FC236}">
                <a16:creationId xmlns:a16="http://schemas.microsoft.com/office/drawing/2014/main" id="{A4490B18-16C6-43B5-A558-FBBB691F4ED0}"/>
              </a:ext>
            </a:extLst>
          </p:cNvPr>
          <p:cNvSpPr/>
          <p:nvPr/>
        </p:nvSpPr>
        <p:spPr>
          <a:xfrm>
            <a:off x="6202014" y="3571461"/>
            <a:ext cx="1961322" cy="2600738"/>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t"/>
          <a:lstStyle/>
          <a:p>
            <a:pPr algn="ctr"/>
            <a:r>
              <a:rPr lang="en-US" sz="1600" b="1" dirty="0"/>
              <a:t>Module 3</a:t>
            </a:r>
          </a:p>
          <a:p>
            <a:pPr algn="ctr"/>
            <a:endParaRPr lang="en-US" sz="900" b="1" dirty="0"/>
          </a:p>
          <a:p>
            <a:pPr algn="ctr"/>
            <a:r>
              <a:rPr lang="en-US" dirty="0"/>
              <a:t>Operational Continuity</a:t>
            </a:r>
          </a:p>
          <a:p>
            <a:pPr algn="ctr"/>
            <a:br>
              <a:rPr lang="en-US" dirty="0"/>
            </a:br>
            <a:r>
              <a:rPr lang="en-US" sz="1600" u="sng" dirty="0"/>
              <a:t>Objectives</a:t>
            </a:r>
            <a:r>
              <a:rPr lang="en-US" sz="1600" dirty="0"/>
              <a:t>:</a:t>
            </a:r>
          </a:p>
          <a:p>
            <a:pPr algn="ctr"/>
            <a:r>
              <a:rPr lang="en-US" sz="1600" dirty="0"/>
              <a:t>-Managing Cascading Impacts</a:t>
            </a:r>
          </a:p>
          <a:p>
            <a:pPr algn="ctr"/>
            <a:r>
              <a:rPr lang="en-US" sz="1600" dirty="0"/>
              <a:t>-System Coordination</a:t>
            </a:r>
          </a:p>
        </p:txBody>
      </p:sp>
      <p:sp>
        <p:nvSpPr>
          <p:cNvPr id="9" name="Content Placeholder 2">
            <a:extLst>
              <a:ext uri="{FF2B5EF4-FFF2-40B4-BE49-F238E27FC236}">
                <a16:creationId xmlns:a16="http://schemas.microsoft.com/office/drawing/2014/main" id="{B6672B7B-7BE7-4BB9-9513-A8CD38BC5E67}"/>
              </a:ext>
            </a:extLst>
          </p:cNvPr>
          <p:cNvSpPr txBox="1">
            <a:spLocks/>
          </p:cNvSpPr>
          <p:nvPr/>
        </p:nvSpPr>
        <p:spPr>
          <a:xfrm>
            <a:off x="742121" y="1843041"/>
            <a:ext cx="7944677" cy="144349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800" b="1" dirty="0"/>
              <a:t>Thursday April 9</a:t>
            </a:r>
            <a:r>
              <a:rPr lang="en-US" sz="1800" b="1" baseline="30000" dirty="0"/>
              <a:t>th</a:t>
            </a:r>
            <a:r>
              <a:rPr lang="en-US" sz="1800" b="1" dirty="0"/>
              <a:t> 2026; 2-hours</a:t>
            </a:r>
          </a:p>
          <a:p>
            <a:pPr>
              <a:buFont typeface="Wingdings" panose="05000000000000000000" pitchFamily="2" charset="2"/>
              <a:buChar char="§"/>
            </a:pPr>
            <a:r>
              <a:rPr lang="en-US" sz="1800" b="1" dirty="0"/>
              <a:t>Participants: </a:t>
            </a:r>
            <a:r>
              <a:rPr lang="en-US" sz="1800" dirty="0"/>
              <a:t>11 H+H Acute Facilities</a:t>
            </a:r>
          </a:p>
          <a:p>
            <a:pPr>
              <a:buFont typeface="Wingdings" panose="05000000000000000000" pitchFamily="2" charset="2"/>
              <a:buChar char="§"/>
            </a:pPr>
            <a:r>
              <a:rPr lang="en-US" sz="1800" b="1" dirty="0"/>
              <a:t>Planning Team</a:t>
            </a:r>
            <a:r>
              <a:rPr lang="en-US" sz="1800" dirty="0"/>
              <a:t>: COEM, System Downtime Committee, Facility EPCs</a:t>
            </a:r>
          </a:p>
          <a:p>
            <a:pPr>
              <a:buFont typeface="Wingdings" panose="05000000000000000000" pitchFamily="2" charset="2"/>
              <a:buChar char="§"/>
            </a:pPr>
            <a:r>
              <a:rPr lang="en-US" sz="1800" b="1" dirty="0"/>
              <a:t>Outputs</a:t>
            </a:r>
            <a:r>
              <a:rPr lang="en-US" sz="1800" dirty="0"/>
              <a:t>: Evaluation Guides, Participant Feedback/Evaluation Forms</a:t>
            </a:r>
          </a:p>
          <a:p>
            <a:pPr>
              <a:buFont typeface="Wingdings" panose="05000000000000000000" pitchFamily="2" charset="2"/>
              <a:buChar char="§"/>
            </a:pPr>
            <a:endParaRPr lang="en-US" sz="1600" dirty="0"/>
          </a:p>
        </p:txBody>
      </p:sp>
    </p:spTree>
    <p:extLst>
      <p:ext uri="{BB962C8B-B14F-4D97-AF65-F5344CB8AC3E}">
        <p14:creationId xmlns:p14="http://schemas.microsoft.com/office/powerpoint/2010/main" val="3512183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363-8906-4329-A2B3-0B6D619F625A}"/>
              </a:ext>
            </a:extLst>
          </p:cNvPr>
          <p:cNvSpPr>
            <a:spLocks noGrp="1"/>
          </p:cNvSpPr>
          <p:nvPr>
            <p:ph type="title"/>
          </p:nvPr>
        </p:nvSpPr>
        <p:spPr>
          <a:xfrm>
            <a:off x="457200" y="711240"/>
            <a:ext cx="8229600" cy="1143000"/>
          </a:xfrm>
        </p:spPr>
        <p:txBody>
          <a:bodyPr/>
          <a:lstStyle/>
          <a:p>
            <a:pPr algn="ctr"/>
            <a:r>
              <a:rPr lang="en-US" dirty="0"/>
              <a:t>Evaluation Summary</a:t>
            </a:r>
          </a:p>
        </p:txBody>
      </p:sp>
      <p:sp>
        <p:nvSpPr>
          <p:cNvPr id="8" name="Content Placeholder 2">
            <a:extLst>
              <a:ext uri="{FF2B5EF4-FFF2-40B4-BE49-F238E27FC236}">
                <a16:creationId xmlns:a16="http://schemas.microsoft.com/office/drawing/2014/main" id="{089C6BB3-57CE-4F62-A16B-A9D5CBDD8BC2}"/>
              </a:ext>
            </a:extLst>
          </p:cNvPr>
          <p:cNvSpPr txBox="1">
            <a:spLocks/>
          </p:cNvSpPr>
          <p:nvPr/>
        </p:nvSpPr>
        <p:spPr>
          <a:xfrm>
            <a:off x="558140" y="2640168"/>
            <a:ext cx="8128660" cy="323259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b="1" dirty="0"/>
              <a:t>Module 1</a:t>
            </a:r>
            <a:r>
              <a:rPr lang="en-US" sz="2400" dirty="0"/>
              <a:t>: Recognition and Initial Response</a:t>
            </a:r>
          </a:p>
          <a:p>
            <a:pPr lvl="1">
              <a:buFont typeface="Wingdings" panose="05000000000000000000" pitchFamily="2" charset="2"/>
              <a:buChar char="§"/>
            </a:pPr>
            <a:r>
              <a:rPr lang="en-US" sz="2000" dirty="0"/>
              <a:t>Average Score: 3.8 (High P / S Mix)</a:t>
            </a:r>
          </a:p>
          <a:p>
            <a:pPr>
              <a:buFont typeface="Wingdings" panose="05000000000000000000" pitchFamily="2" charset="2"/>
              <a:buChar char="§"/>
            </a:pPr>
            <a:r>
              <a:rPr lang="en-US" sz="2400" b="1" dirty="0"/>
              <a:t>Module 2</a:t>
            </a:r>
            <a:r>
              <a:rPr lang="en-US" sz="2400" dirty="0"/>
              <a:t>: Incident Command and Coordination</a:t>
            </a:r>
          </a:p>
          <a:p>
            <a:pPr lvl="1">
              <a:buFont typeface="Wingdings" panose="05000000000000000000" pitchFamily="2" charset="2"/>
              <a:buChar char="§"/>
            </a:pPr>
            <a:r>
              <a:rPr lang="en-US" sz="2000" dirty="0"/>
              <a:t>Average Score: 3.8 (Mostly P)</a:t>
            </a:r>
            <a:endParaRPr lang="en-US" sz="2400" dirty="0"/>
          </a:p>
          <a:p>
            <a:pPr>
              <a:buFont typeface="Wingdings" panose="05000000000000000000" pitchFamily="2" charset="2"/>
              <a:buChar char="§"/>
            </a:pPr>
            <a:r>
              <a:rPr lang="en-US" sz="2400" b="1" dirty="0"/>
              <a:t>Module 3</a:t>
            </a:r>
            <a:r>
              <a:rPr lang="en-US" sz="2400" dirty="0"/>
              <a:t>: Operational Adaptation and System Support </a:t>
            </a:r>
          </a:p>
          <a:p>
            <a:pPr lvl="1">
              <a:buFont typeface="Wingdings" panose="05000000000000000000" pitchFamily="2" charset="2"/>
              <a:buChar char="§"/>
            </a:pPr>
            <a:r>
              <a:rPr lang="en-US" sz="2000" dirty="0"/>
              <a:t>Average Score: 3.5 (Variable P / S / M)</a:t>
            </a:r>
          </a:p>
          <a:p>
            <a:pPr>
              <a:buFont typeface="Wingdings" panose="05000000000000000000" pitchFamily="2" charset="2"/>
              <a:buChar char="§"/>
            </a:pPr>
            <a:r>
              <a:rPr lang="en-US" sz="2400" b="1" dirty="0"/>
              <a:t>Overall Drill Evaluation: 3.7 (Mostly S / P)</a:t>
            </a:r>
          </a:p>
        </p:txBody>
      </p:sp>
      <p:sp>
        <p:nvSpPr>
          <p:cNvPr id="3" name="TextBox 2">
            <a:extLst>
              <a:ext uri="{FF2B5EF4-FFF2-40B4-BE49-F238E27FC236}">
                <a16:creationId xmlns:a16="http://schemas.microsoft.com/office/drawing/2014/main" id="{A2EF7766-BCC9-4F8D-9E2A-D23636E1A514}"/>
              </a:ext>
            </a:extLst>
          </p:cNvPr>
          <p:cNvSpPr txBox="1"/>
          <p:nvPr/>
        </p:nvSpPr>
        <p:spPr>
          <a:xfrm>
            <a:off x="457200" y="1691452"/>
            <a:ext cx="7911296" cy="646330"/>
          </a:xfrm>
          <a:prstGeom prst="rect">
            <a:avLst/>
          </a:prstGeom>
          <a:noFill/>
        </p:spPr>
        <p:txBody>
          <a:bodyPr wrap="square" rtlCol="0">
            <a:spAutoFit/>
          </a:bodyPr>
          <a:lstStyle/>
          <a:p>
            <a:pPr algn="ctr"/>
            <a:r>
              <a:rPr lang="en-US" dirty="0"/>
              <a:t>Performed without Challenges (P;4.0) &gt; Performed with Some Challenges (S;3.0) &gt;</a:t>
            </a:r>
            <a:br>
              <a:rPr lang="en-US" dirty="0"/>
            </a:br>
            <a:r>
              <a:rPr lang="en-US" dirty="0"/>
              <a:t>Performed with Major Challenges (M; 2.0) &gt; Unable to be Performed (U;1.0)</a:t>
            </a:r>
          </a:p>
        </p:txBody>
      </p:sp>
    </p:spTree>
    <p:extLst>
      <p:ext uri="{BB962C8B-B14F-4D97-AF65-F5344CB8AC3E}">
        <p14:creationId xmlns:p14="http://schemas.microsoft.com/office/powerpoint/2010/main" val="736439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363-8906-4329-A2B3-0B6D619F625A}"/>
              </a:ext>
            </a:extLst>
          </p:cNvPr>
          <p:cNvSpPr>
            <a:spLocks noGrp="1"/>
          </p:cNvSpPr>
          <p:nvPr>
            <p:ph type="title"/>
          </p:nvPr>
        </p:nvSpPr>
        <p:spPr>
          <a:xfrm>
            <a:off x="457200" y="711240"/>
            <a:ext cx="8229600" cy="1143000"/>
          </a:xfrm>
        </p:spPr>
        <p:txBody>
          <a:bodyPr/>
          <a:lstStyle/>
          <a:p>
            <a:pPr algn="ctr"/>
            <a:r>
              <a:rPr lang="en-US" dirty="0"/>
              <a:t>Key Findings: Core Strengths</a:t>
            </a:r>
          </a:p>
        </p:txBody>
      </p:sp>
      <p:sp>
        <p:nvSpPr>
          <p:cNvPr id="8" name="Content Placeholder 2">
            <a:extLst>
              <a:ext uri="{FF2B5EF4-FFF2-40B4-BE49-F238E27FC236}">
                <a16:creationId xmlns:a16="http://schemas.microsoft.com/office/drawing/2014/main" id="{089C6BB3-57CE-4F62-A16B-A9D5CBDD8BC2}"/>
              </a:ext>
            </a:extLst>
          </p:cNvPr>
          <p:cNvSpPr txBox="1">
            <a:spLocks/>
          </p:cNvSpPr>
          <p:nvPr/>
        </p:nvSpPr>
        <p:spPr>
          <a:xfrm>
            <a:off x="457200" y="1970468"/>
            <a:ext cx="8229600" cy="3902298"/>
          </a:xfrm>
          <a:prstGeom prst="rect">
            <a:avLst/>
          </a:prstGeom>
        </p:spPr>
        <p:txBody>
          <a:bodyPr vert="horz" lIns="0" tIns="0" rIns="0" bIns="0" rtlCol="0">
            <a:normAutofit fontScale="77500" lnSpcReduction="20000"/>
          </a:bodyPr>
          <a:lst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Strong Incident Command Activation:</a:t>
            </a:r>
            <a:r>
              <a:rPr lang="en-US" dirty="0"/>
              <a:t> Most facilities (Metropolitan, South Brooklyn, Jacobi) demonstrated a clear, rapid transition to the Hospital Incident Command System (HICS) with established roles for leadership </a:t>
            </a:r>
          </a:p>
          <a:p>
            <a:r>
              <a:rPr lang="en-US" b="1" dirty="0"/>
              <a:t>Redundant Communication Channels:</a:t>
            </a:r>
            <a:r>
              <a:rPr lang="en-US" dirty="0"/>
              <a:t> Teams effectively utilized multiple tools for internal alerting, including </a:t>
            </a:r>
            <a:r>
              <a:rPr lang="en-US" b="1" dirty="0"/>
              <a:t>Everbridge, Alertus, Webex, and physical "Badge Buddies"</a:t>
            </a:r>
            <a:r>
              <a:rPr lang="en-US" dirty="0"/>
              <a:t> to ensure staff awareness </a:t>
            </a:r>
          </a:p>
          <a:p>
            <a:r>
              <a:rPr lang="en-US" b="1" dirty="0"/>
              <a:t>Night Shift Proficiency:</a:t>
            </a:r>
            <a:r>
              <a:rPr lang="en-US" dirty="0"/>
              <a:t> Several reports (Elmhurst, Queens) noted that night shift staff are often more comfortable with downtime procedures due to frequent system maintenance windows</a:t>
            </a:r>
            <a:endParaRPr lang="en-US" sz="2400" dirty="0"/>
          </a:p>
        </p:txBody>
      </p:sp>
    </p:spTree>
    <p:extLst>
      <p:ext uri="{BB962C8B-B14F-4D97-AF65-F5344CB8AC3E}">
        <p14:creationId xmlns:p14="http://schemas.microsoft.com/office/powerpoint/2010/main" val="2186626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363-8906-4329-A2B3-0B6D619F625A}"/>
              </a:ext>
            </a:extLst>
          </p:cNvPr>
          <p:cNvSpPr>
            <a:spLocks noGrp="1"/>
          </p:cNvSpPr>
          <p:nvPr>
            <p:ph type="title"/>
          </p:nvPr>
        </p:nvSpPr>
        <p:spPr>
          <a:xfrm>
            <a:off x="457200" y="711240"/>
            <a:ext cx="8229600" cy="1143000"/>
          </a:xfrm>
        </p:spPr>
        <p:txBody>
          <a:bodyPr/>
          <a:lstStyle/>
          <a:p>
            <a:pPr algn="ctr"/>
            <a:r>
              <a:rPr lang="en-US" dirty="0"/>
              <a:t>Key Findings: Improvement Opportunities</a:t>
            </a:r>
          </a:p>
        </p:txBody>
      </p:sp>
      <p:sp>
        <p:nvSpPr>
          <p:cNvPr id="8" name="Content Placeholder 2">
            <a:extLst>
              <a:ext uri="{FF2B5EF4-FFF2-40B4-BE49-F238E27FC236}">
                <a16:creationId xmlns:a16="http://schemas.microsoft.com/office/drawing/2014/main" id="{089C6BB3-57CE-4F62-A16B-A9D5CBDD8BC2}"/>
              </a:ext>
            </a:extLst>
          </p:cNvPr>
          <p:cNvSpPr txBox="1">
            <a:spLocks/>
          </p:cNvSpPr>
          <p:nvPr/>
        </p:nvSpPr>
        <p:spPr>
          <a:xfrm>
            <a:off x="457200" y="1970468"/>
            <a:ext cx="8229600" cy="3902298"/>
          </a:xfrm>
          <a:prstGeom prst="rect">
            <a:avLst/>
          </a:prstGeom>
        </p:spPr>
        <p:txBody>
          <a:bodyPr vert="horz" lIns="0" tIns="0" rIns="0" bIns="0" rtlCol="0">
            <a:normAutofit fontScale="85000" lnSpcReduction="20000"/>
          </a:bodyPr>
          <a:lst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Staff Knowledge Gaps </a:t>
            </a:r>
          </a:p>
          <a:p>
            <a:pPr lvl="1"/>
            <a:r>
              <a:rPr lang="en-US" sz="2400" dirty="0"/>
              <a:t>A "generational gap" was identified at Metropolitan, where younger staff felt panicked by paper workflows. Elmhurst and South Brooklyn noted that staff outside the ED often lacked training on specific downtime forms</a:t>
            </a:r>
            <a:endParaRPr lang="en-US" sz="2400" b="1" dirty="0"/>
          </a:p>
          <a:p>
            <a:r>
              <a:rPr lang="en-US" sz="2800" b="1" dirty="0"/>
              <a:t>Ancillary Department Integration </a:t>
            </a:r>
          </a:p>
          <a:p>
            <a:pPr lvl="1"/>
            <a:r>
              <a:rPr lang="en-US" sz="2400" dirty="0"/>
              <a:t>Labs and Radiology often had the highest friction. Elmhurst rated Module 3 as "Major Challenges (M)" because these departments were not present, and North Central Bronx struggled with missing pharmacy/lab representatives</a:t>
            </a:r>
            <a:endParaRPr lang="en-US" sz="2400" b="1" dirty="0"/>
          </a:p>
          <a:p>
            <a:r>
              <a:rPr lang="en-US" sz="2800" b="1" dirty="0"/>
              <a:t>Downtime Data Infrastructure</a:t>
            </a:r>
          </a:p>
          <a:p>
            <a:pPr lvl="1"/>
            <a:r>
              <a:rPr lang="en-US" sz="2400" dirty="0"/>
              <a:t>Reports from South Brooklyn and Metropolitan highlighted that blackout phone directories and clinical checklists were outdated or missing in certain moved departments</a:t>
            </a:r>
            <a:endParaRPr lang="en-US" sz="2400" b="1" dirty="0"/>
          </a:p>
        </p:txBody>
      </p:sp>
    </p:spTree>
    <p:extLst>
      <p:ext uri="{BB962C8B-B14F-4D97-AF65-F5344CB8AC3E}">
        <p14:creationId xmlns:p14="http://schemas.microsoft.com/office/powerpoint/2010/main" val="25771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29374" rIns="0" bIns="0" rtlCol="0" vert="horz">
            <a:spAutoFit/>
          </a:bodyPr>
          <a:lstStyle/>
          <a:p>
            <a:pPr marL="625475">
              <a:lnSpc>
                <a:spcPct val="100000"/>
              </a:lnSpc>
              <a:spcBef>
                <a:spcPts val="105"/>
              </a:spcBef>
            </a:pPr>
            <a:r>
              <a:rPr dirty="0" spc="-10"/>
              <a:t>Staffing:</a:t>
            </a:r>
            <a:r>
              <a:rPr dirty="0" spc="-75"/>
              <a:t> </a:t>
            </a:r>
            <a:r>
              <a:rPr dirty="0"/>
              <a:t>Support</a:t>
            </a:r>
            <a:r>
              <a:rPr dirty="0" spc="-65"/>
              <a:t> </a:t>
            </a:r>
            <a:r>
              <a:rPr dirty="0"/>
              <a:t>&amp;</a:t>
            </a:r>
            <a:r>
              <a:rPr dirty="0" spc="-60"/>
              <a:t> </a:t>
            </a:r>
            <a:r>
              <a:rPr dirty="0" spc="-10"/>
              <a:t>Competencies</a:t>
            </a:r>
          </a:p>
        </p:txBody>
      </p:sp>
      <p:grpSp>
        <p:nvGrpSpPr>
          <p:cNvPr id="3" name="object 3" descr=""/>
          <p:cNvGrpSpPr/>
          <p:nvPr/>
        </p:nvGrpSpPr>
        <p:grpSpPr>
          <a:xfrm>
            <a:off x="626363" y="1310096"/>
            <a:ext cx="10994390" cy="31115"/>
            <a:chOff x="626363" y="1310096"/>
            <a:chExt cx="10994390" cy="31115"/>
          </a:xfrm>
        </p:grpSpPr>
        <p:pic>
          <p:nvPicPr>
            <p:cNvPr id="4" name="object 4" descr=""/>
            <p:cNvPicPr/>
            <p:nvPr/>
          </p:nvPicPr>
          <p:blipFill>
            <a:blip r:embed="R3923e696302d4bbf" cstate="print"/>
            <a:stretch>
              <a:fillRect/>
            </a:stretch>
          </p:blipFill>
          <p:spPr>
            <a:xfrm>
              <a:off x="626363" y="1328940"/>
              <a:ext cx="10994135" cy="12179"/>
            </a:xfrm>
            <a:prstGeom prst="rect">
              <a:avLst/>
            </a:prstGeom>
          </p:spPr>
        </p:pic>
        <p:sp>
          <p:nvSpPr>
            <p:cNvPr id="5" name="object 5" descr=""/>
            <p:cNvSpPr/>
            <p:nvPr/>
          </p:nvSpPr>
          <p:spPr>
            <a:xfrm>
              <a:off x="628239" y="1314858"/>
              <a:ext cx="10986770" cy="0"/>
            </a:xfrm>
            <a:custGeom>
              <a:avLst/>
              <a:gdLst/>
              <a:ahLst/>
              <a:cxnLst/>
              <a:rect l="l" t="t" r="r" b="b"/>
              <a:pathLst>
                <a:path w="10986770" h="0">
                  <a:moveTo>
                    <a:pt x="0" y="0"/>
                  </a:moveTo>
                  <a:lnTo>
                    <a:pt x="10986376" y="0"/>
                  </a:lnTo>
                </a:path>
              </a:pathLst>
            </a:custGeom>
            <a:ln w="9525">
              <a:solidFill>
                <a:srgbClr val="042B48"/>
              </a:solidFill>
            </a:ln>
          </p:spPr>
          <p:txBody>
            <a:bodyPr wrap="square" lIns="0" tIns="0" rIns="0" bIns="0" rtlCol="0"/>
            <a:lstStyle/>
            <a:p/>
          </p:txBody>
        </p:sp>
      </p:grpSp>
      <p:sp>
        <p:nvSpPr>
          <p:cNvPr id="6" name="object 6" descr=""/>
          <p:cNvSpPr txBox="1"/>
          <p:nvPr/>
        </p:nvSpPr>
        <p:spPr>
          <a:xfrm>
            <a:off x="226440" y="2036892"/>
            <a:ext cx="5438140" cy="2738755"/>
          </a:xfrm>
          <a:prstGeom prst="rect">
            <a:avLst/>
          </a:prstGeom>
        </p:spPr>
        <p:txBody>
          <a:bodyPr wrap="square" lIns="0" tIns="50800" rIns="0" bIns="0" rtlCol="0" vert="horz">
            <a:spAutoFit/>
          </a:bodyPr>
          <a:lstStyle/>
          <a:p>
            <a:pPr marL="469900" indent="-457200">
              <a:lnSpc>
                <a:spcPct val="100000"/>
              </a:lnSpc>
              <a:spcBef>
                <a:spcPts val="400"/>
              </a:spcBef>
              <a:buFont typeface="Arial MT"/>
              <a:buChar char="•"/>
              <a:tabLst>
                <a:tab pos="469900" algn="l"/>
              </a:tabLst>
            </a:pPr>
            <a:r>
              <a:rPr dirty="0" sz="2800" b="1">
                <a:solidFill>
                  <a:srgbClr val="292B2C"/>
                </a:solidFill>
                <a:latin typeface="Calibri"/>
                <a:cs typeface="Calibri"/>
              </a:rPr>
              <a:t>Internal</a:t>
            </a:r>
            <a:r>
              <a:rPr dirty="0" sz="2800" spc="-135" b="1">
                <a:solidFill>
                  <a:srgbClr val="292B2C"/>
                </a:solidFill>
                <a:latin typeface="Calibri"/>
                <a:cs typeface="Calibri"/>
              </a:rPr>
              <a:t> </a:t>
            </a:r>
            <a:r>
              <a:rPr dirty="0" sz="2800" spc="-10" b="1">
                <a:solidFill>
                  <a:srgbClr val="292B2C"/>
                </a:solidFill>
                <a:latin typeface="Calibri"/>
                <a:cs typeface="Calibri"/>
              </a:rPr>
              <a:t>Flexstaff</a:t>
            </a:r>
            <a:r>
              <a:rPr dirty="0" sz="2800" spc="-120" b="1">
                <a:solidFill>
                  <a:srgbClr val="292B2C"/>
                </a:solidFill>
                <a:latin typeface="Calibri"/>
                <a:cs typeface="Calibri"/>
              </a:rPr>
              <a:t> </a:t>
            </a:r>
            <a:r>
              <a:rPr dirty="0" sz="2800" b="1">
                <a:solidFill>
                  <a:srgbClr val="292B2C"/>
                </a:solidFill>
                <a:latin typeface="Calibri"/>
                <a:cs typeface="Calibri"/>
              </a:rPr>
              <a:t>Pediatric</a:t>
            </a:r>
            <a:r>
              <a:rPr dirty="0" sz="2800" spc="-130" b="1">
                <a:solidFill>
                  <a:srgbClr val="292B2C"/>
                </a:solidFill>
                <a:latin typeface="Calibri"/>
                <a:cs typeface="Calibri"/>
              </a:rPr>
              <a:t> </a:t>
            </a:r>
            <a:r>
              <a:rPr dirty="0" sz="2800" spc="-10" b="1">
                <a:solidFill>
                  <a:srgbClr val="292B2C"/>
                </a:solidFill>
                <a:latin typeface="Calibri"/>
                <a:cs typeface="Calibri"/>
              </a:rPr>
              <a:t>Nurses</a:t>
            </a:r>
            <a:endParaRPr sz="2800">
              <a:latin typeface="Calibri"/>
              <a:cs typeface="Calibri"/>
            </a:endParaRPr>
          </a:p>
          <a:p>
            <a:pPr marL="469900" marR="928369" indent="-457834">
              <a:lnSpc>
                <a:spcPct val="100000"/>
              </a:lnSpc>
              <a:spcBef>
                <a:spcPts val="300"/>
              </a:spcBef>
              <a:buFont typeface="Arial MT"/>
              <a:buChar char="•"/>
              <a:tabLst>
                <a:tab pos="469900" algn="l"/>
              </a:tabLst>
            </a:pPr>
            <a:r>
              <a:rPr dirty="0" sz="2800" b="1">
                <a:solidFill>
                  <a:srgbClr val="292B2C"/>
                </a:solidFill>
                <a:latin typeface="Calibri"/>
                <a:cs typeface="Calibri"/>
              </a:rPr>
              <a:t>Adult</a:t>
            </a:r>
            <a:r>
              <a:rPr dirty="0" sz="2800" spc="-50" b="1">
                <a:solidFill>
                  <a:srgbClr val="292B2C"/>
                </a:solidFill>
                <a:latin typeface="Calibri"/>
                <a:cs typeface="Calibri"/>
              </a:rPr>
              <a:t> </a:t>
            </a:r>
            <a:r>
              <a:rPr dirty="0" sz="2800" b="1">
                <a:solidFill>
                  <a:srgbClr val="292B2C"/>
                </a:solidFill>
                <a:latin typeface="Calibri"/>
                <a:cs typeface="Calibri"/>
              </a:rPr>
              <a:t>Nurses</a:t>
            </a:r>
            <a:r>
              <a:rPr dirty="0" sz="2800" spc="-40" b="1">
                <a:solidFill>
                  <a:srgbClr val="292B2C"/>
                </a:solidFill>
                <a:latin typeface="Calibri"/>
                <a:cs typeface="Calibri"/>
              </a:rPr>
              <a:t> </a:t>
            </a:r>
            <a:r>
              <a:rPr dirty="0" sz="2800" b="1">
                <a:solidFill>
                  <a:srgbClr val="292B2C"/>
                </a:solidFill>
                <a:latin typeface="Calibri"/>
                <a:cs typeface="Calibri"/>
              </a:rPr>
              <a:t>as</a:t>
            </a:r>
            <a:r>
              <a:rPr dirty="0" sz="2800" spc="-50" b="1">
                <a:solidFill>
                  <a:srgbClr val="292B2C"/>
                </a:solidFill>
                <a:latin typeface="Calibri"/>
                <a:cs typeface="Calibri"/>
              </a:rPr>
              <a:t> </a:t>
            </a:r>
            <a:r>
              <a:rPr dirty="0" sz="2800" spc="-10" b="1">
                <a:solidFill>
                  <a:srgbClr val="292B2C"/>
                </a:solidFill>
                <a:latin typeface="Calibri"/>
                <a:cs typeface="Calibri"/>
              </a:rPr>
              <a:t>"functional nurses"</a:t>
            </a:r>
            <a:endParaRPr sz="2800">
              <a:latin typeface="Calibri"/>
              <a:cs typeface="Calibri"/>
            </a:endParaRPr>
          </a:p>
          <a:p>
            <a:pPr lvl="1" marL="816610" marR="175260" indent="-169545">
              <a:lnSpc>
                <a:spcPct val="100000"/>
              </a:lnSpc>
              <a:spcBef>
                <a:spcPts val="300"/>
              </a:spcBef>
              <a:buSzPct val="96428"/>
              <a:buFont typeface="Wingdings"/>
              <a:buChar char=""/>
              <a:tabLst>
                <a:tab pos="817880" algn="l"/>
              </a:tabLst>
            </a:pPr>
            <a:r>
              <a:rPr dirty="0" sz="2800" b="1">
                <a:solidFill>
                  <a:srgbClr val="292B2C"/>
                </a:solidFill>
                <a:latin typeface="Calibri"/>
                <a:cs typeface="Calibri"/>
              </a:rPr>
              <a:t>Work</a:t>
            </a:r>
            <a:r>
              <a:rPr dirty="0" sz="2800" spc="-80" b="1">
                <a:solidFill>
                  <a:srgbClr val="292B2C"/>
                </a:solidFill>
                <a:latin typeface="Calibri"/>
                <a:cs typeface="Calibri"/>
              </a:rPr>
              <a:t> </a:t>
            </a:r>
            <a:r>
              <a:rPr dirty="0" sz="2800" b="1">
                <a:solidFill>
                  <a:srgbClr val="292B2C"/>
                </a:solidFill>
                <a:latin typeface="Calibri"/>
                <a:cs typeface="Calibri"/>
              </a:rPr>
              <a:t>under</a:t>
            </a:r>
            <a:r>
              <a:rPr dirty="0" sz="2800" spc="-75" b="1">
                <a:solidFill>
                  <a:srgbClr val="292B2C"/>
                </a:solidFill>
                <a:latin typeface="Calibri"/>
                <a:cs typeface="Calibri"/>
              </a:rPr>
              <a:t> </a:t>
            </a:r>
            <a:r>
              <a:rPr dirty="0" sz="2800" b="1">
                <a:solidFill>
                  <a:srgbClr val="292B2C"/>
                </a:solidFill>
                <a:latin typeface="Calibri"/>
                <a:cs typeface="Calibri"/>
              </a:rPr>
              <a:t>the</a:t>
            </a:r>
            <a:r>
              <a:rPr dirty="0" sz="2800" spc="-70" b="1">
                <a:solidFill>
                  <a:srgbClr val="292B2C"/>
                </a:solidFill>
                <a:latin typeface="Calibri"/>
                <a:cs typeface="Calibri"/>
              </a:rPr>
              <a:t> </a:t>
            </a:r>
            <a:r>
              <a:rPr dirty="0" sz="2800" b="1">
                <a:solidFill>
                  <a:srgbClr val="292B2C"/>
                </a:solidFill>
                <a:latin typeface="Calibri"/>
                <a:cs typeface="Calibri"/>
              </a:rPr>
              <a:t>supervision</a:t>
            </a:r>
            <a:r>
              <a:rPr dirty="0" sz="2800" spc="-80" b="1">
                <a:solidFill>
                  <a:srgbClr val="292B2C"/>
                </a:solidFill>
                <a:latin typeface="Calibri"/>
                <a:cs typeface="Calibri"/>
              </a:rPr>
              <a:t> </a:t>
            </a:r>
            <a:r>
              <a:rPr dirty="0" sz="2800" spc="-50" b="1">
                <a:solidFill>
                  <a:srgbClr val="292B2C"/>
                </a:solidFill>
                <a:latin typeface="Calibri"/>
                <a:cs typeface="Calibri"/>
              </a:rPr>
              <a:t>&amp; </a:t>
            </a:r>
            <a:r>
              <a:rPr dirty="0" sz="2800" spc="-50" b="1">
                <a:solidFill>
                  <a:srgbClr val="292B2C"/>
                </a:solidFill>
                <a:latin typeface="Calibri"/>
                <a:cs typeface="Calibri"/>
              </a:rPr>
              <a:t>	</a:t>
            </a:r>
            <a:r>
              <a:rPr dirty="0" sz="2800" b="1">
                <a:solidFill>
                  <a:srgbClr val="292B2C"/>
                </a:solidFill>
                <a:latin typeface="Calibri"/>
                <a:cs typeface="Calibri"/>
              </a:rPr>
              <a:t>direction</a:t>
            </a:r>
            <a:r>
              <a:rPr dirty="0" sz="2800" spc="-75" b="1">
                <a:solidFill>
                  <a:srgbClr val="292B2C"/>
                </a:solidFill>
                <a:latin typeface="Calibri"/>
                <a:cs typeface="Calibri"/>
              </a:rPr>
              <a:t> </a:t>
            </a:r>
            <a:r>
              <a:rPr dirty="0" sz="2800" b="1">
                <a:solidFill>
                  <a:srgbClr val="292B2C"/>
                </a:solidFill>
                <a:latin typeface="Calibri"/>
                <a:cs typeface="Calibri"/>
              </a:rPr>
              <a:t>of</a:t>
            </a:r>
            <a:r>
              <a:rPr dirty="0" sz="2800" spc="-90" b="1">
                <a:solidFill>
                  <a:srgbClr val="292B2C"/>
                </a:solidFill>
                <a:latin typeface="Calibri"/>
                <a:cs typeface="Calibri"/>
              </a:rPr>
              <a:t> </a:t>
            </a:r>
            <a:r>
              <a:rPr dirty="0" sz="2800" b="1">
                <a:solidFill>
                  <a:srgbClr val="292B2C"/>
                </a:solidFill>
                <a:latin typeface="Calibri"/>
                <a:cs typeface="Calibri"/>
              </a:rPr>
              <a:t>pediatric</a:t>
            </a:r>
            <a:r>
              <a:rPr dirty="0" sz="2800" spc="-50" b="1">
                <a:solidFill>
                  <a:srgbClr val="292B2C"/>
                </a:solidFill>
                <a:latin typeface="Calibri"/>
                <a:cs typeface="Calibri"/>
              </a:rPr>
              <a:t> </a:t>
            </a:r>
            <a:r>
              <a:rPr dirty="0" sz="2800" spc="-10" b="1">
                <a:solidFill>
                  <a:srgbClr val="292B2C"/>
                </a:solidFill>
                <a:latin typeface="Calibri"/>
                <a:cs typeface="Calibri"/>
              </a:rPr>
              <a:t>nursing</a:t>
            </a:r>
            <a:endParaRPr sz="2800">
              <a:latin typeface="Calibri"/>
              <a:cs typeface="Calibri"/>
            </a:endParaRPr>
          </a:p>
          <a:p>
            <a:pPr marL="470534" indent="-457200">
              <a:lnSpc>
                <a:spcPct val="100000"/>
              </a:lnSpc>
              <a:spcBef>
                <a:spcPts val="300"/>
              </a:spcBef>
              <a:buFont typeface="Arial MT"/>
              <a:buChar char="•"/>
              <a:tabLst>
                <a:tab pos="470534" algn="l"/>
              </a:tabLst>
            </a:pPr>
            <a:r>
              <a:rPr dirty="0" sz="2800" b="1">
                <a:solidFill>
                  <a:srgbClr val="292B2C"/>
                </a:solidFill>
                <a:latin typeface="Calibri"/>
                <a:cs typeface="Calibri"/>
              </a:rPr>
              <a:t>JIT</a:t>
            </a:r>
            <a:r>
              <a:rPr dirty="0" sz="2800" spc="-80" b="1">
                <a:solidFill>
                  <a:srgbClr val="292B2C"/>
                </a:solidFill>
                <a:latin typeface="Calibri"/>
                <a:cs typeface="Calibri"/>
              </a:rPr>
              <a:t> </a:t>
            </a:r>
            <a:r>
              <a:rPr dirty="0" sz="2800" b="1">
                <a:solidFill>
                  <a:srgbClr val="292B2C"/>
                </a:solidFill>
                <a:latin typeface="Calibri"/>
                <a:cs typeface="Calibri"/>
              </a:rPr>
              <a:t>for</a:t>
            </a:r>
            <a:r>
              <a:rPr dirty="0" sz="2800" spc="-70" b="1">
                <a:solidFill>
                  <a:srgbClr val="292B2C"/>
                </a:solidFill>
                <a:latin typeface="Calibri"/>
                <a:cs typeface="Calibri"/>
              </a:rPr>
              <a:t> </a:t>
            </a:r>
            <a:r>
              <a:rPr dirty="0" sz="2800" b="1">
                <a:solidFill>
                  <a:srgbClr val="292B2C"/>
                </a:solidFill>
                <a:latin typeface="Calibri"/>
                <a:cs typeface="Calibri"/>
              </a:rPr>
              <a:t>pediatric</a:t>
            </a:r>
            <a:r>
              <a:rPr dirty="0" sz="2800" spc="-45" b="1">
                <a:solidFill>
                  <a:srgbClr val="292B2C"/>
                </a:solidFill>
                <a:latin typeface="Calibri"/>
                <a:cs typeface="Calibri"/>
              </a:rPr>
              <a:t> </a:t>
            </a:r>
            <a:r>
              <a:rPr dirty="0" sz="2800" spc="-10" b="1">
                <a:solidFill>
                  <a:srgbClr val="292B2C"/>
                </a:solidFill>
                <a:latin typeface="Calibri"/>
                <a:cs typeface="Calibri"/>
              </a:rPr>
              <a:t>competencies</a:t>
            </a:r>
            <a:endParaRPr sz="2800">
              <a:latin typeface="Calibri"/>
              <a:cs typeface="Calibri"/>
            </a:endParaRPr>
          </a:p>
        </p:txBody>
      </p:sp>
      <p:sp>
        <p:nvSpPr>
          <p:cNvPr id="9" name="object 9" descr=""/>
          <p:cNvSpPr txBox="1">
            <a:spLocks noGrp="1"/>
          </p:cNvSpPr>
          <p:nvPr>
            <p:ph type="sldNum" idx="7" sz="quarter"/>
          </p:nvPr>
        </p:nvSpPr>
        <p:spPr>
          <a:prstGeom prst="rect"/>
        </p:spPr>
        <p:txBody>
          <a:bodyPr wrap="square" lIns="0" tIns="0" rIns="0" bIns="0" rtlCol="0" vert="horz">
            <a:spAutoFit/>
          </a:bodyPr>
          <a:lstStyle/>
          <a:p>
            <a:pPr marL="2336165">
              <a:lnSpc>
                <a:spcPts val="955"/>
              </a:lnSpc>
            </a:pPr>
            <a:r>
              <a:rPr dirty="0"/>
              <a:t>All</a:t>
            </a:r>
            <a:r>
              <a:rPr dirty="0" spc="-20"/>
              <a:t> </a:t>
            </a:r>
            <a:r>
              <a:rPr dirty="0"/>
              <a:t>Contents</a:t>
            </a:r>
            <a:r>
              <a:rPr dirty="0" spc="-25"/>
              <a:t> </a:t>
            </a:r>
            <a:r>
              <a:rPr dirty="0"/>
              <a:t>Considered</a:t>
            </a:r>
            <a:r>
              <a:rPr dirty="0" spc="-15"/>
              <a:t> </a:t>
            </a:r>
            <a:r>
              <a:rPr dirty="0" spc="-10"/>
              <a:t>Proprietary</a:t>
            </a:r>
            <a:r>
              <a:rPr dirty="0" spc="-20"/>
              <a:t> </a:t>
            </a:r>
            <a:r>
              <a:rPr dirty="0"/>
              <a:t>and</a:t>
            </a:r>
            <a:r>
              <a:rPr dirty="0" spc="-25"/>
              <a:t> </a:t>
            </a:r>
            <a:r>
              <a:rPr dirty="0"/>
              <a:t>Confidential </a:t>
            </a:r>
            <a:r>
              <a:rPr dirty="0" spc="-10"/>
              <a:t>Information</a:t>
            </a:r>
          </a:p>
          <a:p>
            <a:pPr marL="12700">
              <a:lnSpc>
                <a:spcPct val="100000"/>
              </a:lnSpc>
            </a:pPr>
            <a:r>
              <a:rPr dirty="0"/>
              <a:t>CONFIDENTIAL</a:t>
            </a:r>
            <a:r>
              <a:rPr dirty="0" spc="-25"/>
              <a:t> </a:t>
            </a:r>
            <a:r>
              <a:rPr dirty="0"/>
              <a:t>–</a:t>
            </a:r>
            <a:r>
              <a:rPr dirty="0" spc="-20"/>
              <a:t> </a:t>
            </a:r>
            <a:r>
              <a:rPr dirty="0"/>
              <a:t>N.Y.</a:t>
            </a:r>
            <a:r>
              <a:rPr dirty="0" spc="-30"/>
              <a:t> </a:t>
            </a:r>
            <a:r>
              <a:rPr dirty="0"/>
              <a:t>Education</a:t>
            </a:r>
            <a:r>
              <a:rPr dirty="0" spc="10"/>
              <a:t> </a:t>
            </a:r>
            <a:r>
              <a:rPr dirty="0"/>
              <a:t>Law</a:t>
            </a:r>
            <a:r>
              <a:rPr dirty="0" spc="-15"/>
              <a:t> </a:t>
            </a:r>
            <a:r>
              <a:rPr dirty="0"/>
              <a:t>§</a:t>
            </a:r>
            <a:r>
              <a:rPr dirty="0" spc="-20"/>
              <a:t> </a:t>
            </a:r>
            <a:r>
              <a:rPr dirty="0"/>
              <a:t>6527;</a:t>
            </a:r>
            <a:r>
              <a:rPr dirty="0" spc="-35"/>
              <a:t> </a:t>
            </a:r>
            <a:r>
              <a:rPr dirty="0"/>
              <a:t>N.Y.</a:t>
            </a:r>
            <a:r>
              <a:rPr dirty="0" spc="-40"/>
              <a:t> </a:t>
            </a:r>
            <a:r>
              <a:rPr dirty="0"/>
              <a:t>Public</a:t>
            </a:r>
            <a:r>
              <a:rPr dirty="0" spc="15"/>
              <a:t> </a:t>
            </a:r>
            <a:r>
              <a:rPr dirty="0"/>
              <a:t>Health</a:t>
            </a:r>
            <a:r>
              <a:rPr dirty="0" spc="-20"/>
              <a:t> </a:t>
            </a:r>
            <a:r>
              <a:rPr dirty="0"/>
              <a:t>Law</a:t>
            </a:r>
            <a:r>
              <a:rPr dirty="0" spc="-15"/>
              <a:t> </a:t>
            </a:r>
            <a:r>
              <a:rPr dirty="0"/>
              <a:t>§</a:t>
            </a:r>
            <a:r>
              <a:rPr dirty="0" spc="-20"/>
              <a:t> </a:t>
            </a:r>
            <a:r>
              <a:rPr dirty="0"/>
              <a:t>2805,</a:t>
            </a:r>
            <a:r>
              <a:rPr dirty="0" spc="-35"/>
              <a:t> </a:t>
            </a:r>
            <a:r>
              <a:rPr dirty="0"/>
              <a:t>J,</a:t>
            </a:r>
            <a:r>
              <a:rPr dirty="0" spc="-20"/>
              <a:t> </a:t>
            </a:r>
            <a:r>
              <a:rPr dirty="0"/>
              <a:t>K,</a:t>
            </a:r>
            <a:r>
              <a:rPr dirty="0" spc="-20"/>
              <a:t> </a:t>
            </a:r>
            <a:r>
              <a:rPr dirty="0"/>
              <a:t>L,</a:t>
            </a:r>
            <a:r>
              <a:rPr dirty="0" spc="-20"/>
              <a:t> </a:t>
            </a:r>
            <a:r>
              <a:rPr dirty="0"/>
              <a:t>M;</a:t>
            </a:r>
            <a:r>
              <a:rPr dirty="0" spc="-25"/>
              <a:t> </a:t>
            </a:r>
            <a:r>
              <a:rPr dirty="0"/>
              <a:t>N.Y.</a:t>
            </a:r>
            <a:r>
              <a:rPr dirty="0" spc="-30"/>
              <a:t> </a:t>
            </a:r>
            <a:r>
              <a:rPr dirty="0"/>
              <a:t>Public Health</a:t>
            </a:r>
            <a:r>
              <a:rPr dirty="0" spc="-10"/>
              <a:t> </a:t>
            </a:r>
            <a:r>
              <a:rPr dirty="0"/>
              <a:t>Law</a:t>
            </a:r>
            <a:r>
              <a:rPr dirty="0" spc="-15"/>
              <a:t> </a:t>
            </a:r>
            <a:r>
              <a:rPr dirty="0"/>
              <a:t>§</a:t>
            </a:r>
            <a:r>
              <a:rPr dirty="0" spc="-20"/>
              <a:t> </a:t>
            </a:r>
            <a:r>
              <a:rPr dirty="0" spc="-10"/>
              <a:t>3009</a:t>
            </a:r>
            <a:r>
              <a:rPr dirty="0" spc="-10"/>
              <a:t>6</a:t>
            </a:r>
          </a:p>
        </p:txBody>
      </p:sp>
      <p:sp>
        <p:nvSpPr>
          <p:cNvPr id="7" name="object 7" descr=""/>
          <p:cNvSpPr txBox="1"/>
          <p:nvPr/>
        </p:nvSpPr>
        <p:spPr>
          <a:xfrm>
            <a:off x="226496" y="1611136"/>
            <a:ext cx="7340600" cy="452120"/>
          </a:xfrm>
          <a:prstGeom prst="rect">
            <a:avLst/>
          </a:prstGeom>
        </p:spPr>
        <p:txBody>
          <a:bodyPr wrap="square" lIns="0" tIns="12065" rIns="0" bIns="0" rtlCol="0" vert="horz">
            <a:spAutoFit/>
          </a:bodyPr>
          <a:lstStyle/>
          <a:p>
            <a:pPr marL="12700">
              <a:lnSpc>
                <a:spcPct val="100000"/>
              </a:lnSpc>
              <a:spcBef>
                <a:spcPts val="95"/>
              </a:spcBef>
              <a:tabLst>
                <a:tab pos="5814695" algn="l"/>
              </a:tabLst>
            </a:pPr>
            <a:r>
              <a:rPr dirty="0" u="sng" sz="2800" spc="-10" b="1">
                <a:solidFill>
                  <a:srgbClr val="292B2C"/>
                </a:solidFill>
                <a:uFill>
                  <a:solidFill>
                    <a:srgbClr val="292B2C"/>
                  </a:solidFill>
                </a:uFill>
                <a:latin typeface="Calibri"/>
                <a:cs typeface="Calibri"/>
              </a:rPr>
              <a:t>Nursing</a:t>
            </a:r>
            <a:r>
              <a:rPr dirty="0" sz="2800" b="1">
                <a:solidFill>
                  <a:srgbClr val="292B2C"/>
                </a:solidFill>
                <a:latin typeface="Calibri"/>
                <a:cs typeface="Calibri"/>
              </a:rPr>
              <a:t>	</a:t>
            </a:r>
            <a:r>
              <a:rPr dirty="0" u="sng" sz="2800" spc="-10" b="1">
                <a:solidFill>
                  <a:srgbClr val="292B2C"/>
                </a:solidFill>
                <a:uFill>
                  <a:solidFill>
                    <a:srgbClr val="292B2C"/>
                  </a:solidFill>
                </a:uFill>
                <a:latin typeface="Calibri"/>
                <a:cs typeface="Calibri"/>
              </a:rPr>
              <a:t>Physicians</a:t>
            </a:r>
            <a:endParaRPr sz="2800">
              <a:latin typeface="Calibri"/>
              <a:cs typeface="Calibri"/>
            </a:endParaRPr>
          </a:p>
        </p:txBody>
      </p:sp>
      <p:sp>
        <p:nvSpPr>
          <p:cNvPr id="8" name="object 8" descr=""/>
          <p:cNvSpPr txBox="1"/>
          <p:nvPr/>
        </p:nvSpPr>
        <p:spPr>
          <a:xfrm>
            <a:off x="6028230" y="2075600"/>
            <a:ext cx="5537835" cy="2661920"/>
          </a:xfrm>
          <a:prstGeom prst="rect">
            <a:avLst/>
          </a:prstGeom>
        </p:spPr>
        <p:txBody>
          <a:bodyPr wrap="square" lIns="0" tIns="12065" rIns="0" bIns="0" rtlCol="0" vert="horz">
            <a:spAutoFit/>
          </a:bodyPr>
          <a:lstStyle/>
          <a:p>
            <a:pPr marL="469900" marR="438784" indent="-457200">
              <a:lnSpc>
                <a:spcPct val="100000"/>
              </a:lnSpc>
              <a:spcBef>
                <a:spcPts val="95"/>
              </a:spcBef>
              <a:buFont typeface="Arial MT"/>
              <a:buChar char="•"/>
              <a:tabLst>
                <a:tab pos="469900" algn="l"/>
              </a:tabLst>
            </a:pPr>
            <a:r>
              <a:rPr dirty="0" sz="2800" b="1">
                <a:solidFill>
                  <a:srgbClr val="292B2C"/>
                </a:solidFill>
                <a:latin typeface="Calibri"/>
                <a:cs typeface="Calibri"/>
              </a:rPr>
              <a:t>General</a:t>
            </a:r>
            <a:r>
              <a:rPr dirty="0" sz="2800" spc="-85" b="1">
                <a:solidFill>
                  <a:srgbClr val="292B2C"/>
                </a:solidFill>
                <a:latin typeface="Calibri"/>
                <a:cs typeface="Calibri"/>
              </a:rPr>
              <a:t> </a:t>
            </a:r>
            <a:r>
              <a:rPr dirty="0" sz="2800" spc="-10" b="1">
                <a:solidFill>
                  <a:srgbClr val="292B2C"/>
                </a:solidFill>
                <a:latin typeface="Calibri"/>
                <a:cs typeface="Calibri"/>
              </a:rPr>
              <a:t>Pediatricians</a:t>
            </a:r>
            <a:r>
              <a:rPr dirty="0" sz="2800" spc="-90" b="1">
                <a:solidFill>
                  <a:srgbClr val="292B2C"/>
                </a:solidFill>
                <a:latin typeface="Calibri"/>
                <a:cs typeface="Calibri"/>
              </a:rPr>
              <a:t> </a:t>
            </a:r>
            <a:r>
              <a:rPr dirty="0" sz="2800" b="1">
                <a:solidFill>
                  <a:srgbClr val="292B2C"/>
                </a:solidFill>
                <a:latin typeface="Calibri"/>
                <a:cs typeface="Calibri"/>
              </a:rPr>
              <a:t>hired</a:t>
            </a:r>
            <a:r>
              <a:rPr dirty="0" sz="2800" spc="-100" b="1">
                <a:solidFill>
                  <a:srgbClr val="292B2C"/>
                </a:solidFill>
                <a:latin typeface="Calibri"/>
                <a:cs typeface="Calibri"/>
              </a:rPr>
              <a:t> </a:t>
            </a:r>
            <a:r>
              <a:rPr dirty="0" sz="2800" spc="-25" b="1">
                <a:solidFill>
                  <a:srgbClr val="292B2C"/>
                </a:solidFill>
                <a:latin typeface="Calibri"/>
                <a:cs typeface="Calibri"/>
              </a:rPr>
              <a:t>to </a:t>
            </a:r>
            <a:r>
              <a:rPr dirty="0" sz="2800" b="1">
                <a:solidFill>
                  <a:srgbClr val="292B2C"/>
                </a:solidFill>
                <a:latin typeface="Calibri"/>
                <a:cs typeface="Calibri"/>
              </a:rPr>
              <a:t>cover</a:t>
            </a:r>
            <a:r>
              <a:rPr dirty="0" sz="2800" spc="-40" b="1">
                <a:solidFill>
                  <a:srgbClr val="292B2C"/>
                </a:solidFill>
                <a:latin typeface="Calibri"/>
                <a:cs typeface="Calibri"/>
              </a:rPr>
              <a:t> </a:t>
            </a:r>
            <a:r>
              <a:rPr dirty="0" sz="2800" spc="-25" b="1">
                <a:solidFill>
                  <a:srgbClr val="292B2C"/>
                </a:solidFill>
                <a:latin typeface="Calibri"/>
                <a:cs typeface="Calibri"/>
              </a:rPr>
              <a:t>lower-</a:t>
            </a:r>
            <a:r>
              <a:rPr dirty="0" sz="2800" b="1">
                <a:solidFill>
                  <a:srgbClr val="292B2C"/>
                </a:solidFill>
                <a:latin typeface="Calibri"/>
                <a:cs typeface="Calibri"/>
              </a:rPr>
              <a:t>acuity</a:t>
            </a:r>
            <a:r>
              <a:rPr dirty="0" sz="2800" spc="-40" b="1">
                <a:solidFill>
                  <a:srgbClr val="292B2C"/>
                </a:solidFill>
                <a:latin typeface="Calibri"/>
                <a:cs typeface="Calibri"/>
              </a:rPr>
              <a:t> </a:t>
            </a:r>
            <a:r>
              <a:rPr dirty="0" sz="2800" b="1">
                <a:solidFill>
                  <a:srgbClr val="292B2C"/>
                </a:solidFill>
                <a:latin typeface="Calibri"/>
                <a:cs typeface="Calibri"/>
              </a:rPr>
              <a:t>ED/UC</a:t>
            </a:r>
            <a:r>
              <a:rPr dirty="0" sz="2800" spc="-50" b="1">
                <a:solidFill>
                  <a:srgbClr val="292B2C"/>
                </a:solidFill>
                <a:latin typeface="Calibri"/>
                <a:cs typeface="Calibri"/>
              </a:rPr>
              <a:t> </a:t>
            </a:r>
            <a:r>
              <a:rPr dirty="0" sz="2800" spc="-10" b="1">
                <a:solidFill>
                  <a:srgbClr val="292B2C"/>
                </a:solidFill>
                <a:latin typeface="Calibri"/>
                <a:cs typeface="Calibri"/>
              </a:rPr>
              <a:t>visits</a:t>
            </a:r>
            <a:endParaRPr sz="2800">
              <a:latin typeface="Calibri"/>
              <a:cs typeface="Calibri"/>
            </a:endParaRPr>
          </a:p>
          <a:p>
            <a:pPr marL="469900" marR="5080" indent="-457200">
              <a:lnSpc>
                <a:spcPct val="100000"/>
              </a:lnSpc>
              <a:spcBef>
                <a:spcPts val="300"/>
              </a:spcBef>
              <a:buFont typeface="Arial MT"/>
              <a:buChar char="•"/>
              <a:tabLst>
                <a:tab pos="469900" algn="l"/>
              </a:tabLst>
            </a:pPr>
            <a:r>
              <a:rPr dirty="0" sz="2800" b="1">
                <a:solidFill>
                  <a:srgbClr val="292B2C"/>
                </a:solidFill>
                <a:latin typeface="Calibri"/>
                <a:cs typeface="Calibri"/>
              </a:rPr>
              <a:t>Emergency</a:t>
            </a:r>
            <a:r>
              <a:rPr dirty="0" sz="2800" spc="-130" b="1">
                <a:solidFill>
                  <a:srgbClr val="292B2C"/>
                </a:solidFill>
                <a:latin typeface="Calibri"/>
                <a:cs typeface="Calibri"/>
              </a:rPr>
              <a:t> </a:t>
            </a:r>
            <a:r>
              <a:rPr dirty="0" sz="2800" b="1">
                <a:solidFill>
                  <a:srgbClr val="292B2C"/>
                </a:solidFill>
                <a:latin typeface="Calibri"/>
                <a:cs typeface="Calibri"/>
              </a:rPr>
              <a:t>Medicine</a:t>
            </a:r>
            <a:r>
              <a:rPr dirty="0" sz="2800" spc="-130" b="1">
                <a:solidFill>
                  <a:srgbClr val="292B2C"/>
                </a:solidFill>
                <a:latin typeface="Calibri"/>
                <a:cs typeface="Calibri"/>
              </a:rPr>
              <a:t> </a:t>
            </a:r>
            <a:r>
              <a:rPr dirty="0" sz="2800" b="1">
                <a:solidFill>
                  <a:srgbClr val="292B2C"/>
                </a:solidFill>
                <a:latin typeface="Calibri"/>
                <a:cs typeface="Calibri"/>
              </a:rPr>
              <a:t>Physicians</a:t>
            </a:r>
            <a:r>
              <a:rPr dirty="0" sz="2800" spc="-145" b="1">
                <a:solidFill>
                  <a:srgbClr val="292B2C"/>
                </a:solidFill>
                <a:latin typeface="Calibri"/>
                <a:cs typeface="Calibri"/>
              </a:rPr>
              <a:t> </a:t>
            </a:r>
            <a:r>
              <a:rPr dirty="0" sz="2800" spc="-25" b="1">
                <a:solidFill>
                  <a:srgbClr val="292B2C"/>
                </a:solidFill>
                <a:latin typeface="Calibri"/>
                <a:cs typeface="Calibri"/>
              </a:rPr>
              <a:t>to </a:t>
            </a:r>
            <a:r>
              <a:rPr dirty="0" sz="2800" b="1">
                <a:solidFill>
                  <a:srgbClr val="292B2C"/>
                </a:solidFill>
                <a:latin typeface="Calibri"/>
                <a:cs typeface="Calibri"/>
              </a:rPr>
              <a:t>supplement</a:t>
            </a:r>
            <a:r>
              <a:rPr dirty="0" sz="2800" spc="-85" b="1">
                <a:solidFill>
                  <a:srgbClr val="292B2C"/>
                </a:solidFill>
                <a:latin typeface="Calibri"/>
                <a:cs typeface="Calibri"/>
              </a:rPr>
              <a:t> </a:t>
            </a:r>
            <a:r>
              <a:rPr dirty="0" sz="2800" b="1">
                <a:solidFill>
                  <a:srgbClr val="292B2C"/>
                </a:solidFill>
                <a:latin typeface="Calibri"/>
                <a:cs typeface="Calibri"/>
              </a:rPr>
              <a:t>Peds</a:t>
            </a:r>
            <a:r>
              <a:rPr dirty="0" sz="2800" spc="-80" b="1">
                <a:solidFill>
                  <a:srgbClr val="292B2C"/>
                </a:solidFill>
                <a:latin typeface="Calibri"/>
                <a:cs typeface="Calibri"/>
              </a:rPr>
              <a:t> </a:t>
            </a:r>
            <a:r>
              <a:rPr dirty="0" sz="2800" spc="-25" b="1">
                <a:solidFill>
                  <a:srgbClr val="292B2C"/>
                </a:solidFill>
                <a:latin typeface="Calibri"/>
                <a:cs typeface="Calibri"/>
              </a:rPr>
              <a:t>EM</a:t>
            </a:r>
            <a:endParaRPr sz="2800">
              <a:latin typeface="Calibri"/>
              <a:cs typeface="Calibri"/>
            </a:endParaRPr>
          </a:p>
          <a:p>
            <a:pPr marL="469900" marR="426084" indent="-457200">
              <a:lnSpc>
                <a:spcPct val="100000"/>
              </a:lnSpc>
              <a:spcBef>
                <a:spcPts val="300"/>
              </a:spcBef>
              <a:buFont typeface="Arial MT"/>
              <a:buChar char="•"/>
              <a:tabLst>
                <a:tab pos="469900" algn="l"/>
              </a:tabLst>
            </a:pPr>
            <a:r>
              <a:rPr dirty="0" sz="2800" b="1">
                <a:solidFill>
                  <a:srgbClr val="292B2C"/>
                </a:solidFill>
                <a:latin typeface="Calibri"/>
                <a:cs typeface="Calibri"/>
              </a:rPr>
              <a:t>Increased</a:t>
            </a:r>
            <a:r>
              <a:rPr dirty="0" sz="2800" spc="-105" b="1">
                <a:solidFill>
                  <a:srgbClr val="292B2C"/>
                </a:solidFill>
                <a:latin typeface="Calibri"/>
                <a:cs typeface="Calibri"/>
              </a:rPr>
              <a:t> </a:t>
            </a:r>
            <a:r>
              <a:rPr dirty="0" sz="2800" b="1">
                <a:solidFill>
                  <a:srgbClr val="292B2C"/>
                </a:solidFill>
                <a:latin typeface="Calibri"/>
                <a:cs typeface="Calibri"/>
              </a:rPr>
              <a:t>Resident,</a:t>
            </a:r>
            <a:r>
              <a:rPr dirty="0" sz="2800" spc="-110" b="1">
                <a:solidFill>
                  <a:srgbClr val="292B2C"/>
                </a:solidFill>
                <a:latin typeface="Calibri"/>
                <a:cs typeface="Calibri"/>
              </a:rPr>
              <a:t> </a:t>
            </a:r>
            <a:r>
              <a:rPr dirty="0" sz="2800" spc="-30" b="1">
                <a:solidFill>
                  <a:srgbClr val="292B2C"/>
                </a:solidFill>
                <a:latin typeface="Calibri"/>
                <a:cs typeface="Calibri"/>
              </a:rPr>
              <a:t>Fellow,</a:t>
            </a:r>
            <a:r>
              <a:rPr dirty="0" sz="2800" spc="-125" b="1">
                <a:solidFill>
                  <a:srgbClr val="292B2C"/>
                </a:solidFill>
                <a:latin typeface="Calibri"/>
                <a:cs typeface="Calibri"/>
              </a:rPr>
              <a:t> </a:t>
            </a:r>
            <a:r>
              <a:rPr dirty="0" sz="2800" spc="-25" b="1">
                <a:solidFill>
                  <a:srgbClr val="292B2C"/>
                </a:solidFill>
                <a:latin typeface="Calibri"/>
                <a:cs typeface="Calibri"/>
              </a:rPr>
              <a:t>and </a:t>
            </a:r>
            <a:r>
              <a:rPr dirty="0" sz="2800" b="1">
                <a:solidFill>
                  <a:srgbClr val="292B2C"/>
                </a:solidFill>
                <a:latin typeface="Calibri"/>
                <a:cs typeface="Calibri"/>
              </a:rPr>
              <a:t>ACP</a:t>
            </a:r>
            <a:r>
              <a:rPr dirty="0" sz="2800" spc="-70" b="1">
                <a:solidFill>
                  <a:srgbClr val="292B2C"/>
                </a:solidFill>
                <a:latin typeface="Calibri"/>
                <a:cs typeface="Calibri"/>
              </a:rPr>
              <a:t> </a:t>
            </a:r>
            <a:r>
              <a:rPr dirty="0" sz="2800" spc="-10" b="1">
                <a:solidFill>
                  <a:srgbClr val="292B2C"/>
                </a:solidFill>
                <a:latin typeface="Calibri"/>
                <a:cs typeface="Calibri"/>
              </a:rPr>
              <a:t>coverage</a:t>
            </a:r>
            <a:endParaRPr sz="2800">
              <a:latin typeface="Calibri"/>
              <a:cs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9363-8906-4329-A2B3-0B6D619F625A}"/>
              </a:ext>
            </a:extLst>
          </p:cNvPr>
          <p:cNvSpPr>
            <a:spLocks noGrp="1"/>
          </p:cNvSpPr>
          <p:nvPr>
            <p:ph type="title"/>
          </p:nvPr>
        </p:nvSpPr>
        <p:spPr>
          <a:xfrm>
            <a:off x="457200" y="711240"/>
            <a:ext cx="8229600" cy="1143000"/>
          </a:xfrm>
        </p:spPr>
        <p:txBody>
          <a:bodyPr/>
          <a:lstStyle/>
          <a:p>
            <a:pPr algn="ctr"/>
            <a:r>
              <a:rPr lang="en-US" dirty="0"/>
              <a:t>Key Findings: Follow-up</a:t>
            </a:r>
          </a:p>
        </p:txBody>
      </p:sp>
      <p:sp>
        <p:nvSpPr>
          <p:cNvPr id="8" name="Content Placeholder 2">
            <a:extLst>
              <a:ext uri="{FF2B5EF4-FFF2-40B4-BE49-F238E27FC236}">
                <a16:creationId xmlns:a16="http://schemas.microsoft.com/office/drawing/2014/main" id="{089C6BB3-57CE-4F62-A16B-A9D5CBDD8BC2}"/>
              </a:ext>
            </a:extLst>
          </p:cNvPr>
          <p:cNvSpPr txBox="1">
            <a:spLocks/>
          </p:cNvSpPr>
          <p:nvPr/>
        </p:nvSpPr>
        <p:spPr>
          <a:xfrm>
            <a:off x="457200" y="1993136"/>
            <a:ext cx="8229600" cy="3852078"/>
          </a:xfrm>
          <a:prstGeom prst="rect">
            <a:avLst/>
          </a:prstGeom>
        </p:spPr>
        <p:txBody>
          <a:bodyPr vert="horz" lIns="0" tIns="0" rIns="0" bIns="0" rtlCol="0">
            <a:normAutofit fontScale="62500" lnSpcReduction="20000"/>
          </a:bodyPr>
          <a:lstStyle>
            <a:lvl1pPr marL="342900" indent="-342900" algn="l" defTabSz="457200" rtl="0" eaLnBrk="1" latinLnBrk="0" hangingPunct="1">
              <a:spcBef>
                <a:spcPct val="20000"/>
              </a:spcBef>
              <a:buClr>
                <a:schemeClr val="accent2"/>
              </a:buClr>
              <a:buSzPct val="125000"/>
              <a:buFont typeface="Wingdings" charset="2"/>
              <a:buChar char="§"/>
              <a:defRPr sz="3200" kern="1200">
                <a:solidFill>
                  <a:schemeClr val="accent1"/>
                </a:solidFill>
                <a:latin typeface="Arial"/>
                <a:ea typeface="+mn-ea"/>
                <a:cs typeface="+mn-cs"/>
              </a:defRPr>
            </a:lvl1pPr>
            <a:lvl2pPr marL="742950" indent="-285750" algn="l" defTabSz="457200" rtl="0" eaLnBrk="1" latinLnBrk="0" hangingPunct="1">
              <a:spcBef>
                <a:spcPct val="20000"/>
              </a:spcBef>
              <a:buClr>
                <a:schemeClr val="accent2"/>
              </a:buClr>
              <a:buSzPct val="125000"/>
              <a:buFont typeface="Wingdings" charset="2"/>
              <a:buChar char="§"/>
              <a:defRPr sz="2800" kern="1200">
                <a:solidFill>
                  <a:schemeClr val="accent1"/>
                </a:solidFill>
                <a:latin typeface="Arial"/>
                <a:ea typeface="+mn-ea"/>
                <a:cs typeface="+mn-cs"/>
              </a:defRPr>
            </a:lvl2pPr>
            <a:lvl3pPr marL="1143000" indent="-228600" algn="l" defTabSz="45720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3pPr>
            <a:lvl4pPr marL="16002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4pPr>
            <a:lvl5pPr marL="2057400" indent="-228600" algn="l" defTabSz="457200" rtl="0" eaLnBrk="1" latinLnBrk="0" hangingPunct="1">
              <a:spcBef>
                <a:spcPct val="20000"/>
              </a:spcBef>
              <a:buClr>
                <a:schemeClr val="accent2"/>
              </a:buClr>
              <a:buSzPct val="125000"/>
              <a:buFont typeface="Wingdings" charset="2"/>
              <a:buChar char="§"/>
              <a:defRPr sz="2000" kern="1200">
                <a:solidFill>
                  <a:schemeClr val="accent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Policy / Guidance Refinement</a:t>
            </a:r>
          </a:p>
          <a:p>
            <a:pPr lvl="1"/>
            <a:r>
              <a:rPr lang="en-US" sz="2900" b="1" dirty="0"/>
              <a:t>Clear Trigger- </a:t>
            </a:r>
            <a:r>
              <a:rPr lang="en-US" sz="2900" dirty="0"/>
              <a:t>Policies need to be more explicit about the exact "trigger" or duration of a glitch before a unit should independently activate paper charting vs. waiting for a facility-wide Command Center directive</a:t>
            </a:r>
          </a:p>
          <a:p>
            <a:pPr lvl="1"/>
            <a:r>
              <a:rPr lang="en-US" sz="2900" b="1" dirty="0"/>
              <a:t>Back-Entry Standards- </a:t>
            </a:r>
            <a:r>
              <a:rPr lang="en-US" sz="2900" dirty="0"/>
              <a:t>There is a request for a system-wide training video or "Downtime Super User" program to ensure clinical areas (especially Ambulatory and Med/Surg) are as proficient as the ED</a:t>
            </a:r>
          </a:p>
          <a:p>
            <a:r>
              <a:rPr lang="en-US" b="1" dirty="0"/>
              <a:t>Standardizing Training Materials</a:t>
            </a:r>
          </a:p>
          <a:p>
            <a:pPr lvl="1"/>
            <a:r>
              <a:rPr lang="en-US" sz="2900" dirty="0"/>
              <a:t>There is a request for a system-wide training video or "Downtime Super User" program to ensure clinical areas (especially Ambulatory and Med/Surg) are as proficient as the ED</a:t>
            </a:r>
          </a:p>
          <a:p>
            <a:r>
              <a:rPr lang="en-US" b="1" dirty="0"/>
              <a:t>Technical Resource Audit</a:t>
            </a:r>
          </a:p>
          <a:p>
            <a:pPr lvl="1"/>
            <a:r>
              <a:rPr lang="en-US" sz="2900" dirty="0"/>
              <a:t>Facilities must update and label all blackout phone directories and audit the volume of downtime forms (e.g., ensuring a 1-week supply is physically on-hand)</a:t>
            </a:r>
          </a:p>
        </p:txBody>
      </p:sp>
    </p:spTree>
    <p:extLst>
      <p:ext uri="{BB962C8B-B14F-4D97-AF65-F5344CB8AC3E}">
        <p14:creationId xmlns:p14="http://schemas.microsoft.com/office/powerpoint/2010/main" val="2697104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E338-406C-46A2-8B7B-881350A40CF4}"/>
              </a:ext>
            </a:extLst>
          </p:cNvPr>
          <p:cNvSpPr>
            <a:spLocks noGrp="1"/>
          </p:cNvSpPr>
          <p:nvPr>
            <p:ph type="title"/>
          </p:nvPr>
        </p:nvSpPr>
        <p:spPr>
          <a:xfrm>
            <a:off x="457200" y="950694"/>
            <a:ext cx="8229600" cy="1143000"/>
          </a:xfrm>
        </p:spPr>
        <p:txBody>
          <a:bodyPr/>
          <a:lstStyle/>
          <a:p>
            <a:pPr algn="ctr"/>
            <a:r>
              <a:rPr lang="en-US" dirty="0"/>
              <a:t>Participant Feedback</a:t>
            </a:r>
          </a:p>
        </p:txBody>
      </p:sp>
      <p:sp>
        <p:nvSpPr>
          <p:cNvPr id="5" name="Slide Number Placeholder 4">
            <a:extLst>
              <a:ext uri="{FF2B5EF4-FFF2-40B4-BE49-F238E27FC236}">
                <a16:creationId xmlns:a16="http://schemas.microsoft.com/office/drawing/2014/main" id="{5B5E10E4-2CB8-4BC4-948C-2E3638B2819F}"/>
              </a:ext>
            </a:extLst>
          </p:cNvPr>
          <p:cNvSpPr>
            <a:spLocks noGrp="1"/>
          </p:cNvSpPr>
          <p:nvPr>
            <p:ph type="sldNum" sz="quarter" idx="12"/>
          </p:nvPr>
        </p:nvSpPr>
        <p:spPr/>
        <p:txBody>
          <a:bodyPr/>
          <a:lstStyle/>
          <a:p>
            <a:fld id="{CA801905-C5F5-7943-85B0-6126D52C8FFD}" type="slidenum">
              <a:rPr lang="en-US"/>
              <a:t>7</a:t>
            </a:fld>
            <a:endParaRPr lang="en-US" dirty="0"/>
          </a:p>
        </p:txBody>
      </p:sp>
      <p:pic>
        <p:nvPicPr>
          <p:cNvPr id="6" name="Picture 5">
            <a:extLst>
              <a:ext uri="{FF2B5EF4-FFF2-40B4-BE49-F238E27FC236}">
                <a16:creationId xmlns:a16="http://schemas.microsoft.com/office/drawing/2014/main" id="{546413F0-8E05-4529-9BFF-EA282DCB9DA3}"/>
              </a:ext>
            </a:extLst>
          </p:cNvPr>
          <p:cNvPicPr>
            <a:picLocks noChangeAspect="1"/>
          </p:cNvPicPr>
          <p:nvPr/>
        </p:nvPicPr>
        <p:blipFill>
          <a:blip r:embed="R01d46ade76eb43ca"/>
          <a:stretch>
            <a:fillRect/>
          </a:stretch>
        </p:blipFill>
        <p:spPr>
          <a:xfrm>
            <a:off x="4033229" y="3968268"/>
            <a:ext cx="4653569" cy="2415982"/>
          </a:xfrm>
          <a:prstGeom prst="rect">
            <a:avLst/>
          </a:prstGeom>
        </p:spPr>
      </p:pic>
      <p:pic>
        <p:nvPicPr>
          <p:cNvPr id="7" name="Picture 6">
            <a:extLst>
              <a:ext uri="{FF2B5EF4-FFF2-40B4-BE49-F238E27FC236}">
                <a16:creationId xmlns:a16="http://schemas.microsoft.com/office/drawing/2014/main" id="{D78665C4-ED90-4C1C-B464-B5CABE57B892}"/>
              </a:ext>
            </a:extLst>
          </p:cNvPr>
          <p:cNvPicPr>
            <a:picLocks noChangeAspect="1"/>
          </p:cNvPicPr>
          <p:nvPr/>
        </p:nvPicPr>
        <p:blipFill>
          <a:blip r:embed="Rd167111823cf4ac4"/>
          <a:stretch>
            <a:fillRect/>
          </a:stretch>
        </p:blipFill>
        <p:spPr>
          <a:xfrm>
            <a:off x="309157" y="1924857"/>
            <a:ext cx="4920881" cy="2278581"/>
          </a:xfrm>
          <a:prstGeom prst="rect">
            <a:avLst/>
          </a:prstGeom>
        </p:spPr>
      </p:pic>
    </p:spTree>
    <p:extLst>
      <p:ext uri="{BB962C8B-B14F-4D97-AF65-F5344CB8AC3E}">
        <p14:creationId xmlns:p14="http://schemas.microsoft.com/office/powerpoint/2010/main" val="2537854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684926"/>
            <a:ext cx="8229600" cy="2237668"/>
          </a:xfrm>
        </p:spPr>
        <p:txBody>
          <a:bodyPr vert="horz" lIns="0" tIns="0" rIns="0" bIns="0" rtlCol="0" anchor="ctr">
            <a:normAutofit/>
          </a:bodyPr>
          <a:lstStyle/>
          <a:p>
            <a:pPr algn="ctr"/>
            <a:r>
              <a:rPr lang="en-US" sz="4400" dirty="0">
                <a:solidFill>
                  <a:srgbClr val="0070C0"/>
                </a:solidFill>
              </a:rPr>
              <a:t>IT Disruption </a:t>
            </a:r>
            <a:br>
              <a:rPr lang="en-US" sz="4400" dirty="0">
                <a:solidFill>
                  <a:srgbClr val="0070C0"/>
                </a:solidFill>
              </a:rPr>
            </a:br>
            <a:r>
              <a:rPr lang="en-US" sz="4400" dirty="0">
                <a:solidFill>
                  <a:srgbClr val="0070C0"/>
                </a:solidFill>
              </a:rPr>
              <a:t>Table Top Exercise</a:t>
            </a:r>
          </a:p>
        </p:txBody>
      </p:sp>
      <p:sp>
        <p:nvSpPr>
          <p:cNvPr id="5" name="Title 1">
            <a:extLst>
              <a:ext uri="{FF2B5EF4-FFF2-40B4-BE49-F238E27FC236}">
                <a16:creationId xmlns:a16="http://schemas.microsoft.com/office/drawing/2014/main" id="{D9EBA526-D446-4D96-9787-F7884AD5F859}"/>
              </a:ext>
            </a:extLst>
          </p:cNvPr>
          <p:cNvSpPr txBox="1">
            <a:spLocks/>
          </p:cNvSpPr>
          <p:nvPr/>
        </p:nvSpPr>
        <p:spPr>
          <a:xfrm>
            <a:off x="457200" y="4171962"/>
            <a:ext cx="8229600" cy="822021"/>
          </a:xfrm>
          <a:prstGeom prst="rect">
            <a:avLst/>
          </a:prstGeom>
        </p:spPr>
        <p:txBody>
          <a:bodyPr vert="horz" lIns="0" tIns="0" rIns="0" bIns="0" rtlCol="0" anchor="ctr">
            <a:normAutofit fontScale="85000" lnSpcReduction="20000"/>
          </a:bodyPr>
          <a:lstStyle>
            <a:lvl1pPr algn="l" defTabSz="457200" rtl="0" eaLnBrk="1" latinLnBrk="0" hangingPunct="1">
              <a:spcBef>
                <a:spcPct val="0"/>
              </a:spcBef>
              <a:buNone/>
              <a:defRPr sz="3500" b="1" i="0" kern="1200">
                <a:solidFill>
                  <a:schemeClr val="accent3"/>
                </a:solidFill>
                <a:latin typeface="Arial"/>
                <a:ea typeface="+mj-ea"/>
                <a:cs typeface="+mj-cs"/>
              </a:defRPr>
            </a:lvl1pPr>
          </a:lstStyle>
          <a:p>
            <a:pPr algn="ctr"/>
            <a:r>
              <a:rPr lang="en-US" sz="2400" b="0" dirty="0">
                <a:solidFill>
                  <a:schemeClr val="tx1"/>
                </a:solidFill>
              </a:rPr>
              <a:t>Presented by: </a:t>
            </a:r>
          </a:p>
          <a:p>
            <a:pPr algn="ctr"/>
            <a:r>
              <a:rPr lang="en-US" sz="2400" dirty="0">
                <a:solidFill>
                  <a:schemeClr val="tx1"/>
                </a:solidFill>
              </a:rPr>
              <a:t>Tomas Jimenez-Stuard</a:t>
            </a:r>
          </a:p>
          <a:p>
            <a:pPr algn="ctr"/>
            <a:r>
              <a:rPr lang="en-US" sz="2400" b="0" dirty="0">
                <a:solidFill>
                  <a:schemeClr val="tx1"/>
                </a:solidFill>
                <a:hlinkClick r:id="rcId500a2fb1f3dc44fe"/>
              </a:rPr>
              <a:t>tomas.jimenez@nychhc.org</a:t>
            </a:r>
            <a:endParaRPr lang="en-US" dirty="0"/>
          </a:p>
          <a:p>
            <a:pPr algn="ctr"/>
            <a:endParaRPr lang="en-US" sz="2400" b="0" i="1" dirty="0">
              <a:solidFill>
                <a:schemeClr val="accent2"/>
              </a:solidFill>
            </a:endParaRPr>
          </a:p>
        </p:txBody>
      </p:sp>
      <p:pic>
        <p:nvPicPr>
          <p:cNvPr id="6" name="Picture 5">
            <a:extLst>
              <a:ext uri="{FF2B5EF4-FFF2-40B4-BE49-F238E27FC236}">
                <a16:creationId xmlns:a16="http://schemas.microsoft.com/office/drawing/2014/main" id="{7646344E-8A11-4DAC-A20E-6B4EC7659221}"/>
              </a:ext>
            </a:extLst>
          </p:cNvPr>
          <p:cNvPicPr>
            <a:picLocks noChangeAspect="1"/>
          </p:cNvPicPr>
          <p:nvPr/>
        </p:nvPicPr>
        <p:blipFill>
          <a:blip r:embed="Rb32550349f8447c4"/>
          <a:stretch>
            <a:fillRect/>
          </a:stretch>
        </p:blipFill>
        <p:spPr>
          <a:xfrm>
            <a:off x="744253" y="5407429"/>
            <a:ext cx="7655492" cy="822021"/>
          </a:xfrm>
          <a:prstGeom prst="rect">
            <a:avLst/>
          </a:prstGeom>
        </p:spPr>
      </p:pic>
      <p:sp>
        <p:nvSpPr>
          <p:cNvPr id="4" name="Rectangle 3">
            <a:extLst>
              <a:ext uri="{FF2B5EF4-FFF2-40B4-BE49-F238E27FC236}">
                <a16:creationId xmlns:a16="http://schemas.microsoft.com/office/drawing/2014/main" id="{F4731480-1E7C-471A-BBA8-89FC254C77F8}"/>
              </a:ext>
            </a:extLst>
          </p:cNvPr>
          <p:cNvSpPr/>
          <p:nvPr/>
        </p:nvSpPr>
        <p:spPr>
          <a:xfrm>
            <a:off x="1837100" y="2816346"/>
            <a:ext cx="5469796" cy="923329"/>
          </a:xfrm>
          <a:prstGeom prst="rect">
            <a:avLst/>
          </a:prstGeom>
        </p:spPr>
        <p:txBody>
          <a:bodyPr wrap="square">
            <a:spAutoFit/>
          </a:bodyPr>
          <a:lstStyle/>
          <a:p>
            <a:pPr algn="ctr"/>
            <a:r>
              <a:rPr lang="en-US" sz="5400" b="1" dirty="0"/>
              <a:t>Thank you!</a:t>
            </a:r>
            <a:endParaRPr lang="en-US" sz="5400" dirty="0"/>
          </a:p>
        </p:txBody>
      </p:sp>
    </p:spTree>
    <p:extLst>
      <p:ext uri="{BB962C8B-B14F-4D97-AF65-F5344CB8AC3E}">
        <p14:creationId xmlns:p14="http://schemas.microsoft.com/office/powerpoint/2010/main" val="1667185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AC98-38CF-6627-5FE5-2E869A7C18D2}"/>
              </a:ext>
            </a:extLst>
          </p:cNvPr>
          <p:cNvSpPr>
            <a:spLocks noGrp="1"/>
          </p:cNvSpPr>
          <p:nvPr>
            <p:ph type="title"/>
          </p:nvPr>
        </p:nvSpPr>
        <p:spPr>
          <a:xfrm>
            <a:off x="6243636" y="1075305"/>
            <a:ext cx="5486398" cy="2538892"/>
          </a:xfrm>
        </p:spPr>
        <p:txBody>
          <a:bodyPr/>
          <a:lstStyle/>
          <a:p>
            <a:r>
              <a:rPr lang="en-US" dirty="0"/>
              <a:t>Northwell Health</a:t>
            </a:r>
            <a:br>
              <a:rPr lang="en-US" dirty="0"/>
            </a:br>
            <a:br>
              <a:rPr lang="en-US" dirty="0"/>
            </a:br>
            <a:r>
              <a:rPr lang="en-US" dirty="0"/>
              <a:t>Long Island Jewish Medical Center</a:t>
            </a:r>
          </a:p>
        </p:txBody>
      </p:sp>
      <p:sp>
        <p:nvSpPr>
          <p:cNvPr id="3" name="Date Placeholder 2">
            <a:extLst>
              <a:ext uri="{FF2B5EF4-FFF2-40B4-BE49-F238E27FC236}">
                <a16:creationId xmlns:a16="http://schemas.microsoft.com/office/drawing/2014/main" id="{B9D6347F-2C81-7A96-691D-BE80E7A14804}"/>
              </a:ext>
            </a:extLst>
          </p:cNvPr>
          <p:cNvSpPr>
            <a:spLocks noGrp="1"/>
          </p:cNvSpPr>
          <p:nvPr>
            <p:ph type="dt" sz="half" idx="18"/>
          </p:nvPr>
        </p:nvSpPr>
        <p:spPr>
          <a:xfrm>
            <a:off x="6243634" y="4821492"/>
            <a:ext cx="5486400" cy="366830"/>
          </a:xfrm>
        </p:spPr>
        <p:txBody>
          <a:bodyPr/>
          <a:lstStyle/>
          <a:p>
            <a:fld id="{B2ACE9BD-C329-A64A-988E-50DF35D326FB}" type="datetime4">
              <a:rPr lang="en-US"/>
              <a:pPr/>
              <a:t>May 4, 2026</a:t>
            </a:fld>
            <a:endParaRPr lang="en-US" dirty="0"/>
          </a:p>
        </p:txBody>
      </p:sp>
      <p:sp>
        <p:nvSpPr>
          <p:cNvPr id="4" name="Text Placeholder 3">
            <a:extLst>
              <a:ext uri="{FF2B5EF4-FFF2-40B4-BE49-F238E27FC236}">
                <a16:creationId xmlns:a16="http://schemas.microsoft.com/office/drawing/2014/main" id="{C0BF2A87-F8A2-7A0D-F421-0DB1A36FBB7E}"/>
              </a:ext>
            </a:extLst>
          </p:cNvPr>
          <p:cNvSpPr>
            <a:spLocks noGrp="1"/>
          </p:cNvSpPr>
          <p:nvPr>
            <p:ph type="body" sz="quarter" idx="19"/>
          </p:nvPr>
        </p:nvSpPr>
        <p:spPr>
          <a:xfrm>
            <a:off x="6243636" y="4016628"/>
            <a:ext cx="5486400" cy="804862"/>
          </a:xfrm>
        </p:spPr>
        <p:txBody>
          <a:bodyPr/>
          <a:lstStyle/>
          <a:p>
            <a:r>
              <a:rPr lang="en-US" dirty="0"/>
              <a:t>Preparing for a Successful Joint Commission Survey</a:t>
            </a:r>
          </a:p>
        </p:txBody>
      </p:sp>
    </p:spTree>
    <p:extLst>
      <p:ext uri="{BB962C8B-B14F-4D97-AF65-F5344CB8AC3E}">
        <p14:creationId xmlns:p14="http://schemas.microsoft.com/office/powerpoint/2010/main" val="12698924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D8993-1063-C29B-0230-E9B40D24B82F}"/>
              </a:ext>
            </a:extLst>
          </p:cNvPr>
          <p:cNvSpPr>
            <a:spLocks noGrp="1"/>
          </p:cNvSpPr>
          <p:nvPr>
            <p:ph sz="quarter" idx="12"/>
          </p:nvPr>
        </p:nvSpPr>
        <p:spPr>
          <a:xfrm>
            <a:off x="461961" y="999330"/>
            <a:ext cx="6967537" cy="2532538"/>
          </a:xfrm>
        </p:spPr>
        <p:txBody>
          <a:bodyPr/>
          <a:lstStyle/>
          <a:p>
            <a:pPr marL="285750" indent="-285750">
              <a:buFont typeface="Arial" panose="020B0604020202020204" pitchFamily="34" charset="0"/>
              <a:buChar char="•"/>
            </a:pPr>
            <a:r>
              <a:rPr lang="en-US" dirty="0"/>
              <a:t>LIJMC Campus Emergency Management completed a comprehensive review and re-write of all regulatory documents and binders to ensure survey-readiness for the Joint Commission based on 2026 standards. </a:t>
            </a:r>
          </a:p>
          <a:p>
            <a:pPr marL="285750" indent="-285750">
              <a:buFont typeface="Arial" panose="020B0604020202020204" pitchFamily="34" charset="0"/>
              <a:buChar char="•"/>
            </a:pPr>
            <a:r>
              <a:rPr lang="en-US" dirty="0"/>
              <a:t>Binders were completely redone all with new consistent formatting </a:t>
            </a:r>
          </a:p>
          <a:p>
            <a:pPr marL="285750" indent="-285750">
              <a:buFont typeface="Arial" panose="020B0604020202020204" pitchFamily="34" charset="0"/>
              <a:buChar char="•"/>
            </a:pPr>
            <a:r>
              <a:rPr lang="en-US" dirty="0"/>
              <a:t>Updated plans were reviewed with the Emergency Management Committee as part of the first meetings in 2026.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BA512DC7-0BBB-DA7F-9686-3ACD2119555C}"/>
              </a:ext>
            </a:extLst>
          </p:cNvPr>
          <p:cNvSpPr>
            <a:spLocks noGrp="1"/>
          </p:cNvSpPr>
          <p:nvPr>
            <p:ph type="title"/>
          </p:nvPr>
        </p:nvSpPr>
        <p:spPr/>
        <p:txBody>
          <a:bodyPr/>
          <a:lstStyle/>
          <a:p>
            <a:r>
              <a:rPr lang="en-US" dirty="0"/>
              <a:t>Document Preparation and Review</a:t>
            </a:r>
          </a:p>
        </p:txBody>
      </p:sp>
      <p:sp>
        <p:nvSpPr>
          <p:cNvPr id="4" name="Slide Number Placeholder 3">
            <a:extLst>
              <a:ext uri="{FF2B5EF4-FFF2-40B4-BE49-F238E27FC236}">
                <a16:creationId xmlns:a16="http://schemas.microsoft.com/office/drawing/2014/main" id="{E25775AF-B177-DB97-EDD4-6F34906A428F}"/>
              </a:ext>
            </a:extLst>
          </p:cNvPr>
          <p:cNvSpPr>
            <a:spLocks noGrp="1"/>
          </p:cNvSpPr>
          <p:nvPr>
            <p:ph type="sldNum" sz="quarter" idx="14"/>
          </p:nvPr>
        </p:nvSpPr>
        <p:spPr/>
        <p:txBody>
          <a:bodyPr/>
          <a:lstStyle/>
          <a:p>
            <a:fld id="{63DCA5C9-2E11-4C67-86EB-AE1DE127DC64}" type="slidenum">
              <a:rPr lang="en-US"/>
              <a:pPr/>
              <a:t>2</a:t>
            </a:fld>
            <a:endParaRPr lang="en-US" dirty="0"/>
          </a:p>
        </p:txBody>
      </p:sp>
      <p:sp>
        <p:nvSpPr>
          <p:cNvPr id="5" name="Date Placeholder 4">
            <a:extLst>
              <a:ext uri="{FF2B5EF4-FFF2-40B4-BE49-F238E27FC236}">
                <a16:creationId xmlns:a16="http://schemas.microsoft.com/office/drawing/2014/main" id="{82FAA34F-1D67-5702-ED1A-F3A483A2E5EC}"/>
              </a:ext>
            </a:extLst>
          </p:cNvPr>
          <p:cNvSpPr>
            <a:spLocks noGrp="1"/>
          </p:cNvSpPr>
          <p:nvPr>
            <p:ph type="dt" sz="half" idx="15"/>
          </p:nvPr>
        </p:nvSpPr>
        <p:spPr/>
        <p:txBody>
          <a:bodyPr/>
          <a:lstStyle/>
          <a:p>
            <a:fld id="{6D35F6E1-8DB5-5D41-9693-A928D461B60C}" type="datetime4">
              <a:rPr lang="en-US"/>
              <a:t>May 4, 2026</a:t>
            </a:fld>
            <a:endParaRPr lang="en-US" dirty="0"/>
          </a:p>
        </p:txBody>
      </p:sp>
      <p:pic>
        <p:nvPicPr>
          <p:cNvPr id="7" name="Picture 6">
            <a:extLst>
              <a:ext uri="{FF2B5EF4-FFF2-40B4-BE49-F238E27FC236}">
                <a16:creationId xmlns:a16="http://schemas.microsoft.com/office/drawing/2014/main" id="{C377D8CF-2978-4829-BDEA-573ED6E73273}"/>
              </a:ext>
            </a:extLst>
          </p:cNvPr>
          <p:cNvPicPr>
            <a:picLocks noChangeAspect="1"/>
          </p:cNvPicPr>
          <p:nvPr/>
        </p:nvPicPr>
        <p:blipFill>
          <a:blip r:embed="R03909fbda68d4969"/>
          <a:stretch>
            <a:fillRect/>
          </a:stretch>
        </p:blipFill>
        <p:spPr>
          <a:xfrm>
            <a:off x="6324777" y="1813496"/>
            <a:ext cx="5433200" cy="3828350"/>
          </a:xfrm>
          <a:prstGeom prst="rect">
            <a:avLst/>
          </a:prstGeom>
        </p:spPr>
      </p:pic>
      <p:pic>
        <p:nvPicPr>
          <p:cNvPr id="6" name="Picture 5">
            <a:extLst>
              <a:ext uri="{FF2B5EF4-FFF2-40B4-BE49-F238E27FC236}">
                <a16:creationId xmlns:a16="http://schemas.microsoft.com/office/drawing/2014/main" id="{ECAA317D-AC18-C844-E2F1-F32D504E1693}"/>
              </a:ext>
            </a:extLst>
          </p:cNvPr>
          <p:cNvPicPr>
            <a:picLocks noChangeAspect="1"/>
          </p:cNvPicPr>
          <p:nvPr/>
        </p:nvPicPr>
        <p:blipFill>
          <a:blip r:embed="R4a03091b081d421e">
            <a:extLst>
              <a:ext uri="{28A0092B-C50C-407E-A947-70E740481C1C}">
                <a14:useLocalDpi xmlns:a14="http://schemas.microsoft.com/office/drawing/2010/main" val="0"/>
              </a:ext>
            </a:extLst>
          </a:blip>
          <a:srcRect l="581" t="34980" b="10411"/>
          <a:stretch>
            <a:fillRect/>
          </a:stretch>
        </p:blipFill>
        <p:spPr>
          <a:xfrm>
            <a:off x="362712" y="4520805"/>
            <a:ext cx="4821936" cy="1986052"/>
          </a:xfrm>
          <a:prstGeom prst="rect">
            <a:avLst/>
          </a:prstGeom>
        </p:spPr>
      </p:pic>
      <p:sp>
        <p:nvSpPr>
          <p:cNvPr id="8" name="TextBox 7">
            <a:extLst>
              <a:ext uri="{FF2B5EF4-FFF2-40B4-BE49-F238E27FC236}">
                <a16:creationId xmlns:a16="http://schemas.microsoft.com/office/drawing/2014/main" id="{B7BFD798-D653-7AC4-3318-2E090D13B00D}"/>
              </a:ext>
            </a:extLst>
          </p:cNvPr>
          <p:cNvSpPr txBox="1"/>
          <p:nvPr/>
        </p:nvSpPr>
        <p:spPr>
          <a:xfrm>
            <a:off x="7626133" y="1381710"/>
            <a:ext cx="3721608" cy="704088"/>
          </a:xfrm>
          <a:prstGeom prst="rect">
            <a:avLst/>
          </a:prstGeom>
          <a:noFill/>
        </p:spPr>
        <p:txBody>
          <a:bodyPr wrap="square" lIns="0" tIns="0" rIns="0" bIns="0" rtlCol="0">
            <a:normAutofit/>
          </a:bodyPr>
          <a:lstStyle/>
          <a:p>
            <a:pPr marL="0" indent="0" algn="l">
              <a:lnSpc>
                <a:spcPct val="120000"/>
              </a:lnSpc>
              <a:spcAft>
                <a:spcPts val="600"/>
              </a:spcAft>
            </a:pPr>
            <a:r>
              <a:rPr lang="en-US" sz="1800" b="0" i="0" dirty="0">
                <a:solidFill>
                  <a:schemeClr val="tx1"/>
                </a:solidFill>
                <a:latin typeface="+mn-lt"/>
                <a:ea typeface="Verdana" panose="020B0604030504040204" pitchFamily="34" charset="0"/>
                <a:cs typeface="Verdana" panose="020B0604030504040204" pitchFamily="34" charset="0"/>
              </a:rPr>
              <a:t>Joint Commission Crosswalk </a:t>
            </a:r>
          </a:p>
        </p:txBody>
      </p:sp>
    </p:spTree>
    <p:extLst>
      <p:ext uri="{BB962C8B-B14F-4D97-AF65-F5344CB8AC3E}">
        <p14:creationId xmlns:p14="http://schemas.microsoft.com/office/powerpoint/2010/main" val="1520132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56D45-A417-D1D9-120C-F1174B258B21}"/>
              </a:ext>
            </a:extLst>
          </p:cNvPr>
          <p:cNvSpPr>
            <a:spLocks noGrp="1"/>
          </p:cNvSpPr>
          <p:nvPr>
            <p:ph type="sldNum" sz="quarter" idx="11"/>
          </p:nvPr>
        </p:nvSpPr>
        <p:spPr/>
        <p:txBody>
          <a:bodyPr/>
          <a:lstStyle/>
          <a:p>
            <a:fld id="{63DCA5C9-2E11-4C67-86EB-AE1DE127DC64}" type="slidenum">
              <a:rPr lang="en-US"/>
              <a:pPr/>
              <a:t>3</a:t>
            </a:fld>
            <a:endParaRPr lang="en-US" dirty="0"/>
          </a:p>
        </p:txBody>
      </p:sp>
      <p:sp>
        <p:nvSpPr>
          <p:cNvPr id="3" name="Title 2">
            <a:extLst>
              <a:ext uri="{FF2B5EF4-FFF2-40B4-BE49-F238E27FC236}">
                <a16:creationId xmlns:a16="http://schemas.microsoft.com/office/drawing/2014/main" id="{EDB939E1-102D-1561-3ABA-FA829C998B28}"/>
              </a:ext>
            </a:extLst>
          </p:cNvPr>
          <p:cNvSpPr>
            <a:spLocks noGrp="1"/>
          </p:cNvSpPr>
          <p:nvPr>
            <p:ph type="title"/>
          </p:nvPr>
        </p:nvSpPr>
        <p:spPr/>
        <p:txBody>
          <a:bodyPr/>
          <a:lstStyle/>
          <a:p>
            <a:r>
              <a:rPr lang="en-US" dirty="0"/>
              <a:t>Training and Education</a:t>
            </a:r>
          </a:p>
        </p:txBody>
      </p:sp>
      <p:pic>
        <p:nvPicPr>
          <p:cNvPr id="5" name="Picture 4">
            <a:extLst>
              <a:ext uri="{FF2B5EF4-FFF2-40B4-BE49-F238E27FC236}">
                <a16:creationId xmlns:a16="http://schemas.microsoft.com/office/drawing/2014/main" id="{87063728-D4BB-31B1-9512-124B11DAE8CF}"/>
              </a:ext>
            </a:extLst>
          </p:cNvPr>
          <p:cNvPicPr>
            <a:picLocks noChangeAspect="1"/>
          </p:cNvPicPr>
          <p:nvPr/>
        </p:nvPicPr>
        <p:blipFill>
          <a:blip r:embed="R492650b8e8ed4b8c"/>
          <a:stretch>
            <a:fillRect/>
          </a:stretch>
        </p:blipFill>
        <p:spPr>
          <a:xfrm rot="20767669">
            <a:off x="6519684" y="2162081"/>
            <a:ext cx="4949241" cy="2780221"/>
          </a:xfrm>
          <a:prstGeom prst="rect">
            <a:avLst/>
          </a:prstGeom>
        </p:spPr>
      </p:pic>
      <p:sp>
        <p:nvSpPr>
          <p:cNvPr id="8" name="TextBox 7">
            <a:extLst>
              <a:ext uri="{FF2B5EF4-FFF2-40B4-BE49-F238E27FC236}">
                <a16:creationId xmlns:a16="http://schemas.microsoft.com/office/drawing/2014/main" id="{9861A225-3741-A3C2-4734-C8120F872D54}"/>
              </a:ext>
            </a:extLst>
          </p:cNvPr>
          <p:cNvSpPr txBox="1"/>
          <p:nvPr/>
        </p:nvSpPr>
        <p:spPr>
          <a:xfrm>
            <a:off x="461961" y="1609318"/>
            <a:ext cx="4903668" cy="2962680"/>
          </a:xfrm>
          <a:prstGeom prst="rect">
            <a:avLst/>
          </a:prstGeom>
          <a:noFill/>
        </p:spPr>
        <p:txBody>
          <a:bodyPr wrap="none" lIns="0" tIns="0" rIns="0" bIns="0" rtlCol="0">
            <a:normAutofit/>
          </a:bodyPr>
          <a:lstStyle/>
          <a:p>
            <a:pPr marL="285750" indent="-285750" algn="l">
              <a:lnSpc>
                <a:spcPct val="120000"/>
              </a:lnSpc>
              <a:spcAft>
                <a:spcPts val="600"/>
              </a:spcAft>
              <a:buFont typeface="Arial" panose="020B0604020202020204" pitchFamily="34" charset="0"/>
              <a:buChar char="•"/>
            </a:pPr>
            <a:r>
              <a:rPr lang="en-US" sz="1400" b="1" i="1" dirty="0">
                <a:ea typeface="Verdana" panose="020B0604030504040204" pitchFamily="34" charset="0"/>
                <a:cs typeface="Verdana" panose="020B0604030504040204" pitchFamily="34" charset="0"/>
              </a:rPr>
              <a:t>“Stay Safe” </a:t>
            </a:r>
            <a:r>
              <a:rPr lang="en-US" sz="1400" dirty="0">
                <a:ea typeface="Verdana" panose="020B0604030504040204" pitchFamily="34" charset="0"/>
                <a:cs typeface="Verdana" panose="020B0604030504040204" pitchFamily="34" charset="0"/>
              </a:rPr>
              <a:t>Training</a:t>
            </a:r>
          </a:p>
          <a:p>
            <a:pPr marL="742950" lvl="1" indent="-285750">
              <a:lnSpc>
                <a:spcPct val="120000"/>
              </a:lnSpc>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Active Shooter</a:t>
            </a:r>
          </a:p>
          <a:p>
            <a:pPr marL="742950" lvl="1" indent="-285750">
              <a:lnSpc>
                <a:spcPct val="120000"/>
              </a:lnSpc>
              <a:buFont typeface="Arial" panose="020B0604020202020204" pitchFamily="34" charset="0"/>
              <a:buChar char="•"/>
            </a:pPr>
            <a:r>
              <a:rPr lang="en-US" sz="1400" dirty="0">
                <a:ea typeface="Verdana" panose="020B0604030504040204" pitchFamily="34" charset="0"/>
                <a:cs typeface="Verdana" panose="020B0604030504040204" pitchFamily="34" charset="0"/>
              </a:rPr>
              <a:t>WPV </a:t>
            </a:r>
          </a:p>
          <a:p>
            <a:pPr marL="742950" lvl="1" indent="-285750">
              <a:lnSpc>
                <a:spcPct val="120000"/>
              </a:lnSpc>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Emergency Management</a:t>
            </a:r>
          </a:p>
          <a:p>
            <a:pPr marL="742950" lvl="1" indent="-285750">
              <a:lnSpc>
                <a:spcPct val="120000"/>
              </a:lnSpc>
              <a:buFont typeface="Arial" panose="020B0604020202020204" pitchFamily="34" charset="0"/>
              <a:buChar char="•"/>
            </a:pPr>
            <a:r>
              <a:rPr lang="en-US" sz="1400" dirty="0">
                <a:ea typeface="Verdana" panose="020B0604030504040204" pitchFamily="34" charset="0"/>
                <a:cs typeface="Verdana" panose="020B0604030504040204" pitchFamily="34" charset="0"/>
              </a:rPr>
              <a:t>Safety </a:t>
            </a:r>
          </a:p>
          <a:p>
            <a:pPr marL="285750" indent="-285750">
              <a:lnSpc>
                <a:spcPct val="120000"/>
              </a:lnSpc>
              <a:buFont typeface="Arial" panose="020B0604020202020204" pitchFamily="34" charset="0"/>
              <a:buChar char="•"/>
            </a:pPr>
            <a:r>
              <a:rPr lang="en-US" sz="1400" dirty="0">
                <a:ea typeface="Verdana" panose="020B0604030504040204" pitchFamily="34" charset="0"/>
                <a:cs typeface="Verdana" panose="020B0604030504040204" pitchFamily="34" charset="0"/>
              </a:rPr>
              <a:t>CDP Led HERT Course</a:t>
            </a:r>
            <a:endParaRPr lang="en-US" sz="1400" b="0" i="0" dirty="0">
              <a:solidFill>
                <a:schemeClr val="tx1"/>
              </a:solidFill>
              <a:latin typeface="+mn-lt"/>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E-Finds Training </a:t>
            </a:r>
          </a:p>
          <a:p>
            <a:pPr marL="285750" indent="-285750">
              <a:lnSpc>
                <a:spcPct val="120000"/>
              </a:lnSpc>
              <a:buFont typeface="Arial" panose="020B0604020202020204" pitchFamily="34" charset="0"/>
              <a:buChar char="•"/>
            </a:pPr>
            <a:r>
              <a:rPr lang="en-US" sz="1400" dirty="0">
                <a:ea typeface="Verdana" panose="020B0604030504040204" pitchFamily="34" charset="0"/>
                <a:cs typeface="Verdana" panose="020B0604030504040204" pitchFamily="34" charset="0"/>
              </a:rPr>
              <a:t>Stair Chair/Med Sled </a:t>
            </a:r>
          </a:p>
          <a:p>
            <a:pPr marL="285750" indent="-285750">
              <a:lnSpc>
                <a:spcPct val="120000"/>
              </a:lnSpc>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ICS Training</a:t>
            </a:r>
          </a:p>
          <a:p>
            <a:pPr marL="285750" indent="-285750">
              <a:lnSpc>
                <a:spcPct val="120000"/>
              </a:lnSpc>
              <a:buFont typeface="Arial" panose="020B0604020202020204" pitchFamily="34" charset="0"/>
              <a:buChar char="•"/>
            </a:pPr>
            <a:r>
              <a:rPr lang="en-US" sz="1400" dirty="0">
                <a:ea typeface="Verdana" panose="020B0604030504040204" pitchFamily="34" charset="0"/>
                <a:cs typeface="Verdana" panose="020B0604030504040204" pitchFamily="34" charset="0"/>
              </a:rPr>
              <a:t>Northwell MARO Training Center</a:t>
            </a:r>
          </a:p>
          <a:p>
            <a:pPr marL="285750" indent="-285750">
              <a:lnSpc>
                <a:spcPct val="120000"/>
              </a:lnSpc>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Environment of Care Rounds</a:t>
            </a:r>
          </a:p>
          <a:p>
            <a:pPr marL="285750" indent="-285750">
              <a:lnSpc>
                <a:spcPct val="120000"/>
              </a:lnSpc>
              <a:buFont typeface="Arial" panose="020B0604020202020204" pitchFamily="34" charset="0"/>
              <a:buChar char="•"/>
            </a:pPr>
            <a:endParaRPr lang="en-US" sz="1400" b="0" i="0" dirty="0">
              <a:solidFill>
                <a:schemeClr val="tx1"/>
              </a:solidFill>
              <a:latin typeface="+mn-lt"/>
              <a:ea typeface="Verdana" panose="020B0604030504040204" pitchFamily="34" charset="0"/>
              <a:cs typeface="Verdana" panose="020B0604030504040204" pitchFamily="34" charset="0"/>
            </a:endParaRPr>
          </a:p>
          <a:p>
            <a:pPr algn="l">
              <a:lnSpc>
                <a:spcPct val="120000"/>
              </a:lnSpc>
              <a:spcAft>
                <a:spcPts val="600"/>
              </a:spcAft>
            </a:pPr>
            <a:endParaRPr lang="en-US" sz="1800" b="0" i="0" dirty="0">
              <a:solidFill>
                <a:schemeClr val="tx1"/>
              </a:solidFill>
              <a:latin typeface="+mn-lt"/>
              <a:ea typeface="Verdana" panose="020B0604030504040204" pitchFamily="34" charset="0"/>
              <a:cs typeface="Verdana" panose="020B0604030504040204" pitchFamily="34" charset="0"/>
            </a:endParaRPr>
          </a:p>
          <a:p>
            <a:pPr marL="285750" indent="-285750" algn="l">
              <a:lnSpc>
                <a:spcPct val="120000"/>
              </a:lnSpc>
              <a:spcAft>
                <a:spcPts val="600"/>
              </a:spcAft>
              <a:buFont typeface="Arial" panose="020B0604020202020204" pitchFamily="34" charset="0"/>
              <a:buChar char="•"/>
            </a:pPr>
            <a:endParaRPr lang="en-US" sz="1800" b="0" i="0" dirty="0">
              <a:solidFill>
                <a:schemeClr val="tx1"/>
              </a:solidFill>
              <a:latin typeface="+mn-lt"/>
              <a:ea typeface="Verdana" panose="020B0604030504040204" pitchFamily="34" charset="0"/>
              <a:cs typeface="Verdana" panose="020B0604030504040204" pitchFamily="34" charset="0"/>
            </a:endParaRPr>
          </a:p>
          <a:p>
            <a:pPr marL="285750" indent="-285750" algn="l">
              <a:lnSpc>
                <a:spcPct val="120000"/>
              </a:lnSpc>
              <a:spcAft>
                <a:spcPts val="600"/>
              </a:spcAft>
              <a:buFont typeface="Arial" panose="020B0604020202020204" pitchFamily="34" charset="0"/>
              <a:buChar char="•"/>
            </a:pPr>
            <a:endParaRPr lang="en-US" sz="1800" b="0" i="0" dirty="0">
              <a:solidFill>
                <a:schemeClr val="tx1"/>
              </a:solidFill>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72961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7501D5-633B-D5FE-D7E3-E0852E50E915}"/>
              </a:ext>
            </a:extLst>
          </p:cNvPr>
          <p:cNvSpPr>
            <a:spLocks noGrp="1"/>
          </p:cNvSpPr>
          <p:nvPr>
            <p:ph type="sldNum" sz="quarter" idx="11"/>
          </p:nvPr>
        </p:nvSpPr>
        <p:spPr/>
        <p:txBody>
          <a:bodyPr/>
          <a:lstStyle/>
          <a:p>
            <a:fld id="{63DCA5C9-2E11-4C67-86EB-AE1DE127DC64}" type="slidenum">
              <a:rPr lang="en-US"/>
              <a:pPr/>
              <a:t>4</a:t>
            </a:fld>
            <a:endParaRPr lang="en-US" dirty="0"/>
          </a:p>
        </p:txBody>
      </p:sp>
      <p:sp>
        <p:nvSpPr>
          <p:cNvPr id="3" name="Date Placeholder 2">
            <a:extLst>
              <a:ext uri="{FF2B5EF4-FFF2-40B4-BE49-F238E27FC236}">
                <a16:creationId xmlns:a16="http://schemas.microsoft.com/office/drawing/2014/main" id="{11EA18CC-0A33-C6A8-BCF3-C8AFC128101C}"/>
              </a:ext>
            </a:extLst>
          </p:cNvPr>
          <p:cNvSpPr>
            <a:spLocks noGrp="1"/>
          </p:cNvSpPr>
          <p:nvPr>
            <p:ph type="dt" sz="half" idx="12"/>
          </p:nvPr>
        </p:nvSpPr>
        <p:spPr/>
        <p:txBody>
          <a:bodyPr/>
          <a:lstStyle/>
          <a:p>
            <a:fld id="{E45F47F2-DF6D-CF4C-9331-3C6E9BF445E3}" type="datetime4">
              <a:rPr lang="en-US"/>
              <a:t>May 4, 2026</a:t>
            </a:fld>
            <a:endParaRPr lang="en-US" dirty="0"/>
          </a:p>
        </p:txBody>
      </p:sp>
      <p:sp>
        <p:nvSpPr>
          <p:cNvPr id="4" name="Title 3">
            <a:extLst>
              <a:ext uri="{FF2B5EF4-FFF2-40B4-BE49-F238E27FC236}">
                <a16:creationId xmlns:a16="http://schemas.microsoft.com/office/drawing/2014/main" id="{52778C58-A20F-3B8F-A078-E93A6CE40BA9}"/>
              </a:ext>
            </a:extLst>
          </p:cNvPr>
          <p:cNvSpPr>
            <a:spLocks noGrp="1"/>
          </p:cNvSpPr>
          <p:nvPr>
            <p:ph type="title"/>
          </p:nvPr>
        </p:nvSpPr>
        <p:spPr/>
        <p:txBody>
          <a:bodyPr/>
          <a:lstStyle/>
          <a:p>
            <a:r>
              <a:rPr lang="en-US" dirty="0"/>
              <a:t>Emergency Management Equipment and Inventory </a:t>
            </a:r>
          </a:p>
        </p:txBody>
      </p:sp>
      <p:pic>
        <p:nvPicPr>
          <p:cNvPr id="6" name="Picture 5">
            <a:extLst>
              <a:ext uri="{FF2B5EF4-FFF2-40B4-BE49-F238E27FC236}">
                <a16:creationId xmlns:a16="http://schemas.microsoft.com/office/drawing/2014/main" id="{0246DB3A-25F9-9119-8CD4-526350BED38A}"/>
              </a:ext>
            </a:extLst>
          </p:cNvPr>
          <p:cNvPicPr>
            <a:picLocks noChangeAspect="1"/>
          </p:cNvPicPr>
          <p:nvPr/>
        </p:nvPicPr>
        <p:blipFill>
          <a:blip r:embed="R8edc9ba9f457410a"/>
          <a:stretch>
            <a:fillRect/>
          </a:stretch>
        </p:blipFill>
        <p:spPr>
          <a:xfrm>
            <a:off x="385522" y="1158308"/>
            <a:ext cx="6154008" cy="1743317"/>
          </a:xfrm>
          <a:prstGeom prst="rect">
            <a:avLst/>
          </a:prstGeom>
        </p:spPr>
      </p:pic>
      <p:pic>
        <p:nvPicPr>
          <p:cNvPr id="8" name="Picture 7">
            <a:extLst>
              <a:ext uri="{FF2B5EF4-FFF2-40B4-BE49-F238E27FC236}">
                <a16:creationId xmlns:a16="http://schemas.microsoft.com/office/drawing/2014/main" id="{87974CCD-1C13-7E4B-88CC-7584D155B830}"/>
              </a:ext>
            </a:extLst>
          </p:cNvPr>
          <p:cNvPicPr>
            <a:picLocks noChangeAspect="1"/>
          </p:cNvPicPr>
          <p:nvPr/>
        </p:nvPicPr>
        <p:blipFill>
          <a:blip r:embed="Rbce81243c87a4a59"/>
          <a:stretch>
            <a:fillRect/>
          </a:stretch>
        </p:blipFill>
        <p:spPr>
          <a:xfrm>
            <a:off x="385522" y="3429000"/>
            <a:ext cx="4115373" cy="2162476"/>
          </a:xfrm>
          <a:prstGeom prst="rect">
            <a:avLst/>
          </a:prstGeom>
        </p:spPr>
      </p:pic>
      <p:pic>
        <p:nvPicPr>
          <p:cNvPr id="10" name="Picture 9">
            <a:extLst>
              <a:ext uri="{FF2B5EF4-FFF2-40B4-BE49-F238E27FC236}">
                <a16:creationId xmlns:a16="http://schemas.microsoft.com/office/drawing/2014/main" id="{56FEA1B4-CCED-9002-08E2-D0D584569BCC}"/>
              </a:ext>
            </a:extLst>
          </p:cNvPr>
          <p:cNvPicPr>
            <a:picLocks noChangeAspect="1"/>
          </p:cNvPicPr>
          <p:nvPr/>
        </p:nvPicPr>
        <p:blipFill>
          <a:blip r:embed="R9a3fe929d7164815"/>
          <a:stretch>
            <a:fillRect/>
          </a:stretch>
        </p:blipFill>
        <p:spPr>
          <a:xfrm>
            <a:off x="5058390" y="3081526"/>
            <a:ext cx="3511761" cy="3187528"/>
          </a:xfrm>
          <a:prstGeom prst="rect">
            <a:avLst/>
          </a:prstGeom>
        </p:spPr>
      </p:pic>
      <p:pic>
        <p:nvPicPr>
          <p:cNvPr id="12" name="Picture 11">
            <a:extLst>
              <a:ext uri="{FF2B5EF4-FFF2-40B4-BE49-F238E27FC236}">
                <a16:creationId xmlns:a16="http://schemas.microsoft.com/office/drawing/2014/main" id="{4CA81D28-9720-A7EF-6974-22E2D3965CA8}"/>
              </a:ext>
            </a:extLst>
          </p:cNvPr>
          <p:cNvPicPr>
            <a:picLocks noChangeAspect="1"/>
          </p:cNvPicPr>
          <p:nvPr/>
        </p:nvPicPr>
        <p:blipFill>
          <a:blip r:embed="R46d25c6d068d49ea"/>
          <a:stretch>
            <a:fillRect/>
          </a:stretch>
        </p:blipFill>
        <p:spPr>
          <a:xfrm>
            <a:off x="8475617" y="3429000"/>
            <a:ext cx="3509834" cy="2947729"/>
          </a:xfrm>
          <a:prstGeom prst="rect">
            <a:avLst/>
          </a:prstGeom>
        </p:spPr>
      </p:pic>
    </p:spTree>
    <p:extLst>
      <p:ext uri="{BB962C8B-B14F-4D97-AF65-F5344CB8AC3E}">
        <p14:creationId xmlns:p14="http://schemas.microsoft.com/office/powerpoint/2010/main" val="653311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2A0D0B-C014-5764-CB4C-973E9FFD505B}"/>
              </a:ext>
            </a:extLst>
          </p:cNvPr>
          <p:cNvSpPr>
            <a:spLocks noGrp="1"/>
          </p:cNvSpPr>
          <p:nvPr>
            <p:ph type="sldNum" sz="quarter" idx="19"/>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a:ln>
                  <a:noFill/>
                </a:ln>
                <a:solidFill>
                  <a:srgbClr val="414141"/>
                </a:solidFill>
                <a:effectLst/>
                <a:uLnTx/>
                <a:uFillTx/>
                <a:latin typeface="Franklin Gothic Book" panose="020B05030201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414141"/>
              </a:solidFill>
              <a:effectLst/>
              <a:uLnTx/>
              <a:uFillTx/>
              <a:latin typeface="Franklin Gothic Book" panose="020B0503020102020204"/>
              <a:ea typeface="Verdana" panose="020B0604030504040204" pitchFamily="34" charset="0"/>
            </a:endParaRPr>
          </a:p>
        </p:txBody>
      </p:sp>
      <p:sp>
        <p:nvSpPr>
          <p:cNvPr id="5" name="Title 4">
            <a:extLst>
              <a:ext uri="{FF2B5EF4-FFF2-40B4-BE49-F238E27FC236}">
                <a16:creationId xmlns:a16="http://schemas.microsoft.com/office/drawing/2014/main" id="{83379281-5B2C-C122-2B13-1222EDD575AF}"/>
              </a:ext>
            </a:extLst>
          </p:cNvPr>
          <p:cNvSpPr>
            <a:spLocks noGrp="1"/>
          </p:cNvSpPr>
          <p:nvPr>
            <p:ph type="title"/>
          </p:nvPr>
        </p:nvSpPr>
        <p:spPr>
          <a:xfrm>
            <a:off x="461961" y="422988"/>
            <a:ext cx="11268074" cy="973992"/>
          </a:xfrm>
        </p:spPr>
        <p:txBody>
          <a:bodyPr/>
          <a:lstStyle/>
          <a:p>
            <a:r>
              <a:rPr lang="en-US" dirty="0"/>
              <a:t>Preparing for the EM Session – Presentation 	</a:t>
            </a:r>
          </a:p>
        </p:txBody>
      </p:sp>
      <p:sp>
        <p:nvSpPr>
          <p:cNvPr id="3" name="Rectangle 2">
            <a:extLst>
              <a:ext uri="{FF2B5EF4-FFF2-40B4-BE49-F238E27FC236}">
                <a16:creationId xmlns:a16="http://schemas.microsoft.com/office/drawing/2014/main" id="{36A57E77-3ECE-FE14-5DEB-896A50892C4A}"/>
              </a:ext>
            </a:extLst>
          </p:cNvPr>
          <p:cNvSpPr/>
          <p:nvPr/>
        </p:nvSpPr>
        <p:spPr bwMode="auto">
          <a:xfrm>
            <a:off x="0" y="6346857"/>
            <a:ext cx="2691924" cy="511141"/>
          </a:xfrm>
          <a:prstGeom prst="rect">
            <a:avLst/>
          </a:prstGeom>
          <a:solidFill>
            <a:schemeClr val="bg1"/>
          </a:solidFill>
          <a:ln>
            <a:solidFill>
              <a:schemeClr val="bg1"/>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Title 5">
            <a:extLst>
              <a:ext uri="{FF2B5EF4-FFF2-40B4-BE49-F238E27FC236}">
                <a16:creationId xmlns:a16="http://schemas.microsoft.com/office/drawing/2014/main" id="{3BD59431-8071-8BC6-2786-16626B534E1F}"/>
              </a:ext>
            </a:extLst>
          </p:cNvPr>
          <p:cNvSpPr txBox="1">
            <a:spLocks/>
          </p:cNvSpPr>
          <p:nvPr/>
        </p:nvSpPr>
        <p:spPr>
          <a:xfrm>
            <a:off x="756812" y="1418484"/>
            <a:ext cx="3514816" cy="973992"/>
          </a:xfrm>
          <a:prstGeom prst="rect">
            <a:avLst/>
          </a:prstGeom>
        </p:spPr>
        <p:txBody>
          <a:bodyPr vert="horz" lIns="0" tIns="0" rIns="1371600" bIns="0" rtlCol="0" anchor="t" anchorCtr="0">
            <a:noAutofit/>
          </a:bodyPr>
          <a:lst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a:lstStyle>
          <a:p>
            <a:r>
              <a:rPr lang="en-US" sz="2000" dirty="0">
                <a:solidFill>
                  <a:srgbClr val="002060"/>
                </a:solidFill>
              </a:rPr>
              <a:t>Winter Storms Fern and Hernando</a:t>
            </a:r>
          </a:p>
          <a:p>
            <a:r>
              <a:rPr lang="en-US" sz="2000" dirty="0">
                <a:solidFill>
                  <a:srgbClr val="002060"/>
                </a:solidFill>
              </a:rPr>
              <a:t>January/February</a:t>
            </a:r>
          </a:p>
          <a:p>
            <a:r>
              <a:rPr lang="en-US" sz="2000" dirty="0">
                <a:solidFill>
                  <a:srgbClr val="002060"/>
                </a:solidFill>
              </a:rPr>
              <a:t>2026</a:t>
            </a:r>
          </a:p>
        </p:txBody>
      </p:sp>
      <p:sp>
        <p:nvSpPr>
          <p:cNvPr id="7" name="TextBox 6">
            <a:extLst>
              <a:ext uri="{FF2B5EF4-FFF2-40B4-BE49-F238E27FC236}">
                <a16:creationId xmlns:a16="http://schemas.microsoft.com/office/drawing/2014/main" id="{D18C8FD9-BD4A-CA07-2DA5-0D2921E5BEEF}"/>
              </a:ext>
            </a:extLst>
          </p:cNvPr>
          <p:cNvSpPr txBox="1"/>
          <p:nvPr/>
        </p:nvSpPr>
        <p:spPr>
          <a:xfrm>
            <a:off x="724721" y="3387592"/>
            <a:ext cx="4903668" cy="3152497"/>
          </a:xfrm>
          <a:prstGeom prst="rect">
            <a:avLst/>
          </a:prstGeom>
          <a:noFill/>
        </p:spPr>
        <p:txBody>
          <a:bodyPr wrap="none" lIns="0" tIns="0" rIns="0" bIns="0" rtlCol="0">
            <a:normAutofit/>
          </a:bodyPr>
          <a:lstStyle/>
          <a:p>
            <a:pPr marL="285750" indent="-285750" algn="l">
              <a:lnSpc>
                <a:spcPct val="120000"/>
              </a:lnSpc>
              <a:spcAft>
                <a:spcPts val="600"/>
              </a:spcAft>
              <a:buFont typeface="Arial" panose="020B0604020202020204" pitchFamily="34" charset="0"/>
              <a:buChar char="•"/>
            </a:pPr>
            <a:r>
              <a:rPr lang="en-US" sz="1400" b="0" i="0" dirty="0">
                <a:solidFill>
                  <a:schemeClr val="tx1"/>
                </a:solidFill>
                <a:latin typeface="+mn-lt"/>
                <a:ea typeface="Verdana" panose="020B0604030504040204" pitchFamily="34" charset="0"/>
                <a:cs typeface="Verdana" panose="020B0604030504040204" pitchFamily="34" charset="0"/>
              </a:rPr>
              <a:t>On 1/23/2026, we were struck by a major winter storm (Fern) that brought 8-18 inches of snow, severe cold and </a:t>
            </a:r>
          </a:p>
          <a:p>
            <a:pPr algn="l">
              <a:lnSpc>
                <a:spcPct val="120000"/>
              </a:lnSpc>
              <a:spcAft>
                <a:spcPts val="600"/>
              </a:spcAft>
            </a:pPr>
            <a:r>
              <a:rPr lang="en-US" sz="1400" b="0" i="0" dirty="0">
                <a:solidFill>
                  <a:schemeClr val="tx1"/>
                </a:solidFill>
                <a:latin typeface="+mn-lt"/>
                <a:ea typeface="Verdana" panose="020B0604030504040204" pitchFamily="34" charset="0"/>
                <a:cs typeface="Verdana" panose="020B0604030504040204" pitchFamily="34" charset="0"/>
              </a:rPr>
              <a:t>	widespread disruptions to over 30 U.S. States and parts of Canada.</a:t>
            </a:r>
          </a:p>
          <a:p>
            <a:pPr marL="285750" indent="-285750" algn="l">
              <a:lnSpc>
                <a:spcPct val="120000"/>
              </a:lnSpc>
              <a:spcAft>
                <a:spcPts val="600"/>
              </a:spcAft>
              <a:buFont typeface="Arial" panose="020B0604020202020204" pitchFamily="34" charset="0"/>
              <a:buChar char="•"/>
            </a:pPr>
            <a:r>
              <a:rPr lang="en-US" sz="1400" dirty="0">
                <a:ea typeface="Verdana" panose="020B0604030504040204" pitchFamily="34" charset="0"/>
                <a:cs typeface="Verdana" panose="020B0604030504040204" pitchFamily="34" charset="0"/>
              </a:rPr>
              <a:t>On 2/22/2026, we were struck again by a major winter storm (Hernando) that brought 16-24 inches of snow, severe</a:t>
            </a:r>
          </a:p>
          <a:p>
            <a:pPr algn="l">
              <a:lnSpc>
                <a:spcPct val="120000"/>
              </a:lnSpc>
              <a:spcAft>
                <a:spcPts val="600"/>
              </a:spcAft>
            </a:pPr>
            <a:r>
              <a:rPr lang="en-US" sz="1400" dirty="0">
                <a:ea typeface="Verdana" panose="020B0604030504040204" pitchFamily="34" charset="0"/>
                <a:cs typeface="Verdana" panose="020B0604030504040204" pitchFamily="34" charset="0"/>
              </a:rPr>
              <a:t>	cold and widespread disruptions across the Northeastern United States.</a:t>
            </a:r>
            <a:endParaRPr lang="en-US" sz="1400" b="0" i="0" dirty="0">
              <a:solidFill>
                <a:schemeClr val="tx1"/>
              </a:solidFill>
              <a:latin typeface="+mn-lt"/>
              <a:ea typeface="Verdana" panose="020B0604030504040204" pitchFamily="34" charset="0"/>
              <a:cs typeface="Verdana" panose="020B0604030504040204" pitchFamily="34" charset="0"/>
            </a:endParaRPr>
          </a:p>
          <a:p>
            <a:pPr algn="l">
              <a:lnSpc>
                <a:spcPct val="120000"/>
              </a:lnSpc>
              <a:spcAft>
                <a:spcPts val="600"/>
              </a:spcAft>
            </a:pPr>
            <a:endParaRPr lang="en-US" sz="1800" b="0" i="0" dirty="0">
              <a:solidFill>
                <a:schemeClr val="tx1"/>
              </a:solidFill>
              <a:latin typeface="+mn-lt"/>
              <a:ea typeface="Verdana" panose="020B0604030504040204" pitchFamily="34" charset="0"/>
              <a:cs typeface="Verdana" panose="020B0604030504040204" pitchFamily="34" charset="0"/>
            </a:endParaRPr>
          </a:p>
          <a:p>
            <a:pPr marL="285750" indent="-285750" algn="l">
              <a:lnSpc>
                <a:spcPct val="120000"/>
              </a:lnSpc>
              <a:spcAft>
                <a:spcPts val="600"/>
              </a:spcAft>
              <a:buFont typeface="Arial" panose="020B0604020202020204" pitchFamily="34" charset="0"/>
              <a:buChar char="•"/>
            </a:pPr>
            <a:endParaRPr lang="en-US" sz="1800" b="0" i="0" dirty="0">
              <a:solidFill>
                <a:schemeClr val="tx1"/>
              </a:solidFill>
              <a:latin typeface="+mn-lt"/>
              <a:ea typeface="Verdana" panose="020B0604030504040204" pitchFamily="34" charset="0"/>
              <a:cs typeface="Verdana" panose="020B0604030504040204" pitchFamily="34" charset="0"/>
            </a:endParaRPr>
          </a:p>
          <a:p>
            <a:pPr marL="285750" indent="-285750" algn="l">
              <a:lnSpc>
                <a:spcPct val="120000"/>
              </a:lnSpc>
              <a:spcAft>
                <a:spcPts val="600"/>
              </a:spcAft>
              <a:buFont typeface="Arial" panose="020B0604020202020204" pitchFamily="34" charset="0"/>
              <a:buChar char="•"/>
            </a:pPr>
            <a:endParaRPr lang="en-US" sz="1800" b="0" i="0" dirty="0">
              <a:solidFill>
                <a:schemeClr val="tx1"/>
              </a:solidFill>
              <a:latin typeface="+mn-lt"/>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73CAEA03-97E9-DE87-6390-5B740A6D6F6C}"/>
              </a:ext>
            </a:extLst>
          </p:cNvPr>
          <p:cNvPicPr>
            <a:picLocks noChangeAspect="1"/>
          </p:cNvPicPr>
          <p:nvPr/>
        </p:nvPicPr>
        <p:blipFill>
          <a:blip r:embed="R979c53cb283345a9"/>
          <a:stretch>
            <a:fillRect/>
          </a:stretch>
        </p:blipFill>
        <p:spPr>
          <a:xfrm>
            <a:off x="5887270" y="1330202"/>
            <a:ext cx="3291206" cy="1849288"/>
          </a:xfrm>
          <a:prstGeom prst="rect">
            <a:avLst/>
          </a:prstGeom>
        </p:spPr>
      </p:pic>
      <p:pic>
        <p:nvPicPr>
          <p:cNvPr id="9" name="Picture 8">
            <a:extLst>
              <a:ext uri="{FF2B5EF4-FFF2-40B4-BE49-F238E27FC236}">
                <a16:creationId xmlns:a16="http://schemas.microsoft.com/office/drawing/2014/main" id="{463B063A-8FCD-FD70-57D7-417F252E8983}"/>
              </a:ext>
            </a:extLst>
          </p:cNvPr>
          <p:cNvPicPr>
            <a:picLocks noChangeAspect="1"/>
          </p:cNvPicPr>
          <p:nvPr/>
        </p:nvPicPr>
        <p:blipFill>
          <a:blip r:embed="R083b73f3f4064c08"/>
          <a:stretch>
            <a:fillRect/>
          </a:stretch>
        </p:blipFill>
        <p:spPr>
          <a:xfrm>
            <a:off x="2952664" y="1350596"/>
            <a:ext cx="2675726" cy="1872525"/>
          </a:xfrm>
          <a:prstGeom prst="rect">
            <a:avLst/>
          </a:prstGeom>
        </p:spPr>
      </p:pic>
    </p:spTree>
    <p:extLst>
      <p:ext uri="{BB962C8B-B14F-4D97-AF65-F5344CB8AC3E}">
        <p14:creationId xmlns:p14="http://schemas.microsoft.com/office/powerpoint/2010/main" val="26129803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8A06BF5-2078-B253-FB14-B5FFF59C570C}"/>
              </a:ext>
            </a:extLst>
          </p:cNvPr>
          <p:cNvSpPr>
            <a:spLocks noGrp="1"/>
          </p:cNvSpPr>
          <p:nvPr>
            <p:ph type="title"/>
          </p:nvPr>
        </p:nvSpPr>
        <p:spPr>
          <a:xfrm>
            <a:off x="303504" y="279630"/>
            <a:ext cx="11268074" cy="973992"/>
          </a:xfrm>
        </p:spPr>
        <p:txBody>
          <a:bodyPr/>
          <a:lstStyle/>
          <a:p>
            <a:r>
              <a:rPr lang="en-US" sz="3200" dirty="0">
                <a:solidFill>
                  <a:schemeClr val="accent4"/>
                </a:solidFill>
              </a:rPr>
              <a:t>Preparing for the EM Session  - Involving Key Stakeholders</a:t>
            </a:r>
          </a:p>
        </p:txBody>
      </p:sp>
      <p:sp>
        <p:nvSpPr>
          <p:cNvPr id="2" name="TextBox 1">
            <a:extLst>
              <a:ext uri="{FF2B5EF4-FFF2-40B4-BE49-F238E27FC236}">
                <a16:creationId xmlns:a16="http://schemas.microsoft.com/office/drawing/2014/main" id="{31A47DA3-01B9-FB4A-54AD-93F4EEA3B7EF}"/>
              </a:ext>
            </a:extLst>
          </p:cNvPr>
          <p:cNvSpPr txBox="1"/>
          <p:nvPr/>
        </p:nvSpPr>
        <p:spPr>
          <a:xfrm>
            <a:off x="512064" y="1627632"/>
            <a:ext cx="9875520" cy="3858768"/>
          </a:xfrm>
          <a:prstGeom prst="rect">
            <a:avLst/>
          </a:prstGeom>
          <a:noFill/>
        </p:spPr>
        <p:txBody>
          <a:bodyPr wrap="square" lIns="0" tIns="0" rIns="0" bIns="0" rtlCol="0">
            <a:normAutofit/>
          </a:bodyPr>
          <a:lstStyle/>
          <a:p>
            <a:pPr marL="285750" indent="-285750" algn="l">
              <a:lnSpc>
                <a:spcPct val="120000"/>
              </a:lnSpc>
              <a:spcAft>
                <a:spcPts val="600"/>
              </a:spcAft>
              <a:buFont typeface="Arial" panose="020B0604020202020204" pitchFamily="34" charset="0"/>
              <a:buChar char="•"/>
            </a:pPr>
            <a:r>
              <a:rPr lang="en-US" sz="1800" b="0" i="0" dirty="0">
                <a:solidFill>
                  <a:schemeClr val="tx1"/>
                </a:solidFill>
                <a:latin typeface="+mn-lt"/>
                <a:ea typeface="Verdana" panose="020B0604030504040204" pitchFamily="34" charset="0"/>
                <a:cs typeface="Verdana" panose="020B0604030504040204" pitchFamily="34" charset="0"/>
              </a:rPr>
              <a:t>Mock EM Sessions completed with key stakeholders. Many may be participating in a session for the first time. </a:t>
            </a:r>
          </a:p>
          <a:p>
            <a:pPr marL="285750" indent="-285750" algn="l">
              <a:lnSpc>
                <a:spcPct val="120000"/>
              </a:lnSpc>
              <a:spcAft>
                <a:spcPts val="600"/>
              </a:spcAft>
              <a:buFont typeface="Arial" panose="020B0604020202020204" pitchFamily="34" charset="0"/>
              <a:buChar char="•"/>
            </a:pPr>
            <a:r>
              <a:rPr lang="en-US" dirty="0">
                <a:ea typeface="Verdana" panose="020B0604030504040204" pitchFamily="34" charset="0"/>
                <a:cs typeface="Verdana" panose="020B0604030504040204" pitchFamily="34" charset="0"/>
              </a:rPr>
              <a:t>Document distribution ahead of an anticipated survey is key</a:t>
            </a:r>
          </a:p>
          <a:p>
            <a:pPr marL="742950" lvl="1" indent="-285750">
              <a:lnSpc>
                <a:spcPct val="120000"/>
              </a:lnSpc>
              <a:spcAft>
                <a:spcPts val="600"/>
              </a:spcAft>
              <a:buFont typeface="Arial" panose="020B0604020202020204" pitchFamily="34" charset="0"/>
              <a:buChar char="•"/>
            </a:pPr>
            <a:r>
              <a:rPr lang="en-US" b="0" i="0" dirty="0">
                <a:solidFill>
                  <a:schemeClr val="tx1"/>
                </a:solidFill>
                <a:latin typeface="+mn-lt"/>
                <a:ea typeface="Verdana" panose="020B0604030504040204" pitchFamily="34" charset="0"/>
                <a:cs typeface="Verdana" panose="020B0604030504040204" pitchFamily="34" charset="0"/>
              </a:rPr>
              <a:t>Prep with key stakeholders may help ensure a smooth, collaborative conversation during the session </a:t>
            </a:r>
          </a:p>
          <a:p>
            <a:pPr marL="285750" indent="-285750">
              <a:lnSpc>
                <a:spcPct val="120000"/>
              </a:lnSpc>
              <a:spcAft>
                <a:spcPts val="600"/>
              </a:spcAft>
              <a:buFont typeface="Arial" panose="020B0604020202020204" pitchFamily="34" charset="0"/>
              <a:buChar char="•"/>
            </a:pPr>
            <a:r>
              <a:rPr lang="en-US" dirty="0">
                <a:ea typeface="Verdana" panose="020B0604030504040204" pitchFamily="34" charset="0"/>
                <a:cs typeface="Verdana" panose="020B0604030504040204" pitchFamily="34" charset="0"/>
              </a:rPr>
              <a:t>Northwell System Collaboration</a:t>
            </a:r>
            <a:endParaRPr lang="en-US" b="0" i="0" dirty="0">
              <a:solidFill>
                <a:schemeClr val="tx1"/>
              </a:solidFill>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37978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NYC Health Survey of Radiological Bioassay Capability</a:t>
            </a:r>
            <a:endParaRPr dirty="0"/>
          </a:p>
        </p:txBody>
      </p:sp>
      <p:sp>
        <p:nvSpPr>
          <p:cNvPr id="3" name="Text Placeholder 2"/>
          <p:cNvSpPr>
            <a:spLocks noGrp="1"/>
          </p:cNvSpPr>
          <p:nvPr>
            <p:ph type="body" sz="quarter" idx="12"/>
          </p:nvPr>
        </p:nvSpPr>
        <p:spPr>
          <a:xfrm>
            <a:off x="354882" y="4972049"/>
            <a:ext cx="3917950" cy="1752024"/>
          </a:xfrm>
        </p:spPr>
        <p:txBody>
          <a:bodyPr>
            <a:normAutofit fontScale="92500" lnSpcReduction="20000"/>
          </a:bodyPr>
          <a:lstStyle/>
          <a:p>
            <a:r>
              <a:rPr lang="en-GB" dirty="0"/>
              <a:t>May 12, 2026</a:t>
            </a:r>
          </a:p>
          <a:p>
            <a:r>
              <a:rPr lang="en-GB" dirty="0"/>
              <a:t>NYU Langone Medical Center</a:t>
            </a:r>
          </a:p>
          <a:p>
            <a:endParaRPr lang="en-GB" dirty="0"/>
          </a:p>
          <a:p>
            <a:r>
              <a:rPr lang="en-GB" dirty="0">
                <a:solidFill>
                  <a:srgbClr val="FFFF00"/>
                </a:solidFill>
              </a:rPr>
              <a:t>Mark L. Maiello, PhD</a:t>
            </a:r>
          </a:p>
          <a:p>
            <a:r>
              <a:rPr lang="en-GB" dirty="0">
                <a:solidFill>
                  <a:srgbClr val="FFFF00"/>
                </a:solidFill>
              </a:rPr>
              <a:t>NYC Health – Office of Emergency Preparedness &amp; Response, CBRN Unit</a:t>
            </a:r>
          </a:p>
          <a:p>
            <a:r>
              <a:rPr lang="en-GB" dirty="0">
                <a:solidFill>
                  <a:srgbClr val="FFFF00"/>
                </a:solidFill>
              </a:rPr>
              <a:t>mmaiello@health.nyc.gov</a:t>
            </a:r>
          </a:p>
          <a:p>
            <a:endParaRPr dirty="0"/>
          </a:p>
        </p:txBody>
      </p:sp>
      <p:pic>
        <p:nvPicPr>
          <p:cNvPr id="4" name="Picture 3">
            <a:extLst>
              <a:ext uri="{FF2B5EF4-FFF2-40B4-BE49-F238E27FC236}">
                <a16:creationId xmlns:a16="http://schemas.microsoft.com/office/drawing/2014/main" id="{F24EF14E-B387-0E73-52E4-C9C45DBB8875}"/>
              </a:ext>
            </a:extLst>
          </p:cNvPr>
          <p:cNvPicPr>
            <a:picLocks noChangeAspect="1"/>
          </p:cNvPicPr>
          <p:nvPr/>
        </p:nvPicPr>
        <p:blipFill>
          <a:blip r:embed="R316b8fe76e1e4447"/>
          <a:stretch>
            <a:fillRect/>
          </a:stretch>
        </p:blipFill>
        <p:spPr>
          <a:xfrm>
            <a:off x="9208653" y="5373252"/>
            <a:ext cx="2306780" cy="115339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3A015CC-D7A8-CEC2-E2C9-0C0D1595C54B}"/>
              </a:ext>
            </a:extLst>
          </p:cNvPr>
          <p:cNvPicPr>
            <a:picLocks noChangeAspect="1"/>
          </p:cNvPicPr>
          <p:nvPr/>
        </p:nvPicPr>
        <p:blipFill>
          <a:blip r:embed="R62519e3b707a457f"/>
          <a:stretch>
            <a:fillRect/>
          </a:stretch>
        </p:blipFill>
        <p:spPr>
          <a:xfrm>
            <a:off x="207756" y="277090"/>
            <a:ext cx="4347554" cy="2299856"/>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docProps/app.xml><?xml version="1.0" encoding="utf-8"?>
<Properties xmlns="http://schemas.openxmlformats.org/officeDocument/2006/extended-properties" xmlns:vt="http://schemas.openxmlformats.org/officeDocument/2006/docPropsVTypes">
  <Company>Microsoft</Company>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oreProperties xmlns:dc="http://purl.org/dc/elements/1.1/" xmlns:dcterms="http://purl.org/dc/terms/" xmlns:xsi="http://www.w3.org/2001/XMLSchema-instance" xmlns="http://schemas.openxmlformats.org/package/2006/metadata/core-properties">
  <dc:creator>Levinsky, Brian J</dc:creator>
  <dc:title>Center for Emergency Medical Services Sentence Case, 30pt  Calibri, NWH Gray</dc:title>
  <dcterms:created xsi:type="dcterms:W3CDTF">2026-05-21T12:32:24.0000000Z</dcterms:created>
  <dcterms:modified xsi:type="dcterms:W3CDTF">2026-05-21T13:15:28.2770000Z</dcterms:modified>
</coreProperties>
</file>

<file path=docProps/custom.xml><?xml version="1.0" encoding="utf-8"?>
<Properties xmlns="http://schemas.openxmlformats.org/officeDocument/2006/custom-properties" xmlns:vt="http://schemas.openxmlformats.org/officeDocument/2006/docPropsVTypes"/>
</file>