
<file path=[Content_Types].xml><?xml version="1.0" encoding="utf-8"?>
<Types xmlns="http://schemas.openxmlformats.org/package/2006/content-types">
  <Default Extension="xml" ContentType="application/xml"/>
  <Default Extension="rels" ContentType="application/vnd.openxmlformats-package.relationships+xml"/>
  <Default Extension="jpeg" ContentType="image/jpe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46"/>
  </p:notesMasterIdLst>
  <p:sldIdLst>
    <p:sldId id="256" r:id="rId2"/>
    <p:sldId id="305" r:id="rId3"/>
    <p:sldId id="308" r:id="rId4"/>
    <p:sldId id="307" r:id="rId5"/>
    <p:sldId id="309" r:id="rId6"/>
    <p:sldId id="261" r:id="rId7"/>
    <p:sldId id="311" r:id="rId8"/>
    <p:sldId id="312" r:id="rId9"/>
    <p:sldId id="313" r:id="rId10"/>
    <p:sldId id="314" r:id="rId11"/>
    <p:sldId id="266" r:id="rId12"/>
    <p:sldId id="267" r:id="rId13"/>
    <p:sldId id="315" r:id="rId14"/>
    <p:sldId id="316" r:id="rId15"/>
    <p:sldId id="317" r:id="rId16"/>
    <p:sldId id="318" r:id="rId17"/>
    <p:sldId id="319" r:id="rId18"/>
    <p:sldId id="320" r:id="rId19"/>
    <p:sldId id="321" r:id="rId20"/>
    <p:sldId id="322" r:id="rId21"/>
    <p:sldId id="323" r:id="rId22"/>
    <p:sldId id="324" r:id="rId23"/>
    <p:sldId id="325" r:id="rId24"/>
    <p:sldId id="326" r:id="rId25"/>
    <p:sldId id="327" r:id="rId26"/>
    <p:sldId id="328" r:id="rId27"/>
    <p:sldId id="329" r:id="rId28"/>
    <p:sldId id="330" r:id="rId29"/>
    <p:sldId id="331" r:id="rId30"/>
    <p:sldId id="332" r:id="rId31"/>
    <p:sldId id="333" r:id="rId32"/>
    <p:sldId id="334" r:id="rId33"/>
    <p:sldId id="335" r:id="rId34"/>
    <p:sldId id="336" r:id="rId35"/>
    <p:sldId id="337" r:id="rId36"/>
    <p:sldId id="338" r:id="rId37"/>
    <p:sldId id="339" r:id="rId38"/>
    <p:sldId id="340" r:id="rId39"/>
    <p:sldId id="341" r:id="rId40"/>
    <p:sldId id="342" r:id="rId41"/>
    <p:sldId id="343" r:id="rId42"/>
    <p:sldId id="344" r:id="rId43"/>
    <p:sldId id="345" r:id="rId44"/>
    <p:sldId id="346" r:id="rId4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45"/>
    <p:restoredTop sz="96081"/>
  </p:normalViewPr>
  <p:slideViewPr>
    <p:cSldViewPr snapToGrid="0">
      <p:cViewPr varScale="1">
        <p:scale>
          <a:sx n="113" d="100"/>
          <a:sy n="113" d="100"/>
        </p:scale>
        <p:origin x="520" y="184"/>
      </p:cViewPr>
      <p:guideLst/>
    </p:cSldViewPr>
  </p:slideViewPr>
  <p:notesTextViewPr>
    <p:cViewPr>
      <p:scale>
        <a:sx n="1" d="1"/>
        <a:sy n="1" d="1"/>
      </p:scale>
      <p:origin x="0" y="0"/>
    </p:cViewPr>
  </p:notesTextViewPr>
  <p:notesViewPr>
    <p:cSldViewPr snapToGrid="0">
      <p:cViewPr varScale="1">
        <p:scale>
          <a:sx n="84" d="100"/>
          <a:sy n="84" d="100"/>
        </p:scale>
        <p:origin x="3054" y="96"/>
      </p:cViewPr>
      <p:guideLst/>
    </p:cSldViewPr>
  </p:notesViewPr>
  <p:gridSpacing cx="76200" cy="76200"/>
</p:viewPr>
</file>

<file path=ppt/_rels/presentation.xml.rels><?xml version="1.0" encoding="UTF-8" standalone="yes"?>
<Relationships xmlns="http://schemas.openxmlformats.org/package/2006/relationships"><Relationship Id="rId46" Type="http://schemas.openxmlformats.org/officeDocument/2006/relationships/notesMaster" Target="notesMasters/notesMaster1.xml"/><Relationship Id="rId47" Type="http://schemas.openxmlformats.org/officeDocument/2006/relationships/presProps" Target="presProps.xml"/><Relationship Id="rId48" Type="http://schemas.openxmlformats.org/officeDocument/2006/relationships/viewProps" Target="viewProps.xml"/><Relationship Id="rId49" Type="http://schemas.openxmlformats.org/officeDocument/2006/relationships/theme" Target="theme/theme1.xml"/><Relationship Id="rId20" Type="http://schemas.openxmlformats.org/officeDocument/2006/relationships/slide" Target="slides/slide19.xml"/><Relationship Id="rId21" Type="http://schemas.openxmlformats.org/officeDocument/2006/relationships/slide" Target="slides/slide20.xml"/><Relationship Id="rId22" Type="http://schemas.openxmlformats.org/officeDocument/2006/relationships/slide" Target="slides/slide21.xml"/><Relationship Id="rId23" Type="http://schemas.openxmlformats.org/officeDocument/2006/relationships/slide" Target="slides/slide22.xml"/><Relationship Id="rId24" Type="http://schemas.openxmlformats.org/officeDocument/2006/relationships/slide" Target="slides/slide23.xml"/><Relationship Id="rId25" Type="http://schemas.openxmlformats.org/officeDocument/2006/relationships/slide" Target="slides/slide24.xml"/><Relationship Id="rId26" Type="http://schemas.openxmlformats.org/officeDocument/2006/relationships/slide" Target="slides/slide25.xml"/><Relationship Id="rId27" Type="http://schemas.openxmlformats.org/officeDocument/2006/relationships/slide" Target="slides/slide26.xml"/><Relationship Id="rId28" Type="http://schemas.openxmlformats.org/officeDocument/2006/relationships/slide" Target="slides/slide27.xml"/><Relationship Id="rId29" Type="http://schemas.openxmlformats.org/officeDocument/2006/relationships/slide" Target="slides/slide28.xml"/><Relationship Id="rId50"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30" Type="http://schemas.openxmlformats.org/officeDocument/2006/relationships/slide" Target="slides/slide29.xml"/><Relationship Id="rId31" Type="http://schemas.openxmlformats.org/officeDocument/2006/relationships/slide" Target="slides/slide30.xml"/><Relationship Id="rId32" Type="http://schemas.openxmlformats.org/officeDocument/2006/relationships/slide" Target="slides/slide31.xml"/><Relationship Id="rId9" Type="http://schemas.openxmlformats.org/officeDocument/2006/relationships/slide" Target="slides/slide8.xml"/><Relationship Id="rId6" Type="http://schemas.openxmlformats.org/officeDocument/2006/relationships/slide" Target="slides/slide5.xml"/><Relationship Id="rId7" Type="http://schemas.openxmlformats.org/officeDocument/2006/relationships/slide" Target="slides/slide6.xml"/><Relationship Id="rId8" Type="http://schemas.openxmlformats.org/officeDocument/2006/relationships/slide" Target="slides/slide7.xml"/><Relationship Id="rId33" Type="http://schemas.openxmlformats.org/officeDocument/2006/relationships/slide" Target="slides/slide32.xml"/><Relationship Id="rId34" Type="http://schemas.openxmlformats.org/officeDocument/2006/relationships/slide" Target="slides/slide33.xml"/><Relationship Id="rId35" Type="http://schemas.openxmlformats.org/officeDocument/2006/relationships/slide" Target="slides/slide34.xml"/><Relationship Id="rId36" Type="http://schemas.openxmlformats.org/officeDocument/2006/relationships/slide" Target="slides/slide35.xml"/><Relationship Id="rId10" Type="http://schemas.openxmlformats.org/officeDocument/2006/relationships/slide" Target="slides/slide9.xml"/><Relationship Id="rId11" Type="http://schemas.openxmlformats.org/officeDocument/2006/relationships/slide" Target="slides/slide10.xml"/><Relationship Id="rId12" Type="http://schemas.openxmlformats.org/officeDocument/2006/relationships/slide" Target="slides/slide11.xml"/><Relationship Id="rId13" Type="http://schemas.openxmlformats.org/officeDocument/2006/relationships/slide" Target="slides/slide12.xml"/><Relationship Id="rId14" Type="http://schemas.openxmlformats.org/officeDocument/2006/relationships/slide" Target="slides/slide13.xml"/><Relationship Id="rId15" Type="http://schemas.openxmlformats.org/officeDocument/2006/relationships/slide" Target="slides/slide14.xml"/><Relationship Id="rId16" Type="http://schemas.openxmlformats.org/officeDocument/2006/relationships/slide" Target="slides/slide15.xml"/><Relationship Id="rId17" Type="http://schemas.openxmlformats.org/officeDocument/2006/relationships/slide" Target="slides/slide16.xml"/><Relationship Id="rId18" Type="http://schemas.openxmlformats.org/officeDocument/2006/relationships/slide" Target="slides/slide17.xml"/><Relationship Id="rId19" Type="http://schemas.openxmlformats.org/officeDocument/2006/relationships/slide" Target="slides/slide18.xml"/><Relationship Id="rId37" Type="http://schemas.openxmlformats.org/officeDocument/2006/relationships/slide" Target="slides/slide36.xml"/><Relationship Id="rId38" Type="http://schemas.openxmlformats.org/officeDocument/2006/relationships/slide" Target="slides/slide37.xml"/><Relationship Id="rId39" Type="http://schemas.openxmlformats.org/officeDocument/2006/relationships/slide" Target="slides/slide38.xml"/><Relationship Id="rId40" Type="http://schemas.openxmlformats.org/officeDocument/2006/relationships/slide" Target="slides/slide39.xml"/><Relationship Id="rId41" Type="http://schemas.openxmlformats.org/officeDocument/2006/relationships/slide" Target="slides/slide40.xml"/><Relationship Id="rId42" Type="http://schemas.openxmlformats.org/officeDocument/2006/relationships/slide" Target="slides/slide41.xml"/><Relationship Id="rId43" Type="http://schemas.openxmlformats.org/officeDocument/2006/relationships/slide" Target="slides/slide42.xml"/><Relationship Id="rId44" Type="http://schemas.openxmlformats.org/officeDocument/2006/relationships/slide" Target="slides/slide43.xml"/><Relationship Id="rId45" Type="http://schemas.openxmlformats.org/officeDocument/2006/relationships/slide" Target="slides/slide44.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79198135-1F1C-4827-A4CB-E42E04496283}" type="datetimeFigureOut">
              <a:rPr lang="en-US" smtClean="0"/>
              <a:t>6/8/26</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01E94D02-B227-4810-8560-C3228C554E12}" type="slidenum">
              <a:rPr lang="en-US" smtClean="0"/>
              <a:t>‹#›</a:t>
            </a:fld>
            <a:endParaRPr lang="en-US"/>
          </a:p>
        </p:txBody>
      </p:sp>
    </p:spTree>
    <p:extLst>
      <p:ext uri="{BB962C8B-B14F-4D97-AF65-F5344CB8AC3E}">
        <p14:creationId xmlns:p14="http://schemas.microsoft.com/office/powerpoint/2010/main" val="433318559"/>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DA747CD-25F1-C113-A18F-E7C26FD413A5}"/>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xmlns="" id="{3E6EB7E3-61F2-6B9A-BB48-6F20D6B640CB}"/>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xmlns="" id="{F40A8CD2-190C-259F-662F-A99D75E2C52C}"/>
              </a:ext>
            </a:extLst>
          </p:cNvPr>
          <p:cNvSpPr>
            <a:spLocks noGrp="1"/>
          </p:cNvSpPr>
          <p:nvPr>
            <p:ph type="dt" sz="half" idx="10"/>
          </p:nvPr>
        </p:nvSpPr>
        <p:spPr/>
        <p:txBody>
          <a:bodyPr/>
          <a:lstStyle/>
          <a:p>
            <a:fld id="{A0589957-746C-0448-836D-5522EC349287}" type="datetimeFigureOut">
              <a:rPr lang="en-US" smtClean="0"/>
              <a:t>6/8/26</a:t>
            </a:fld>
            <a:endParaRPr lang="en-US"/>
          </a:p>
        </p:txBody>
      </p:sp>
      <p:sp>
        <p:nvSpPr>
          <p:cNvPr id="5" name="Footer Placeholder 4">
            <a:extLst>
              <a:ext uri="{FF2B5EF4-FFF2-40B4-BE49-F238E27FC236}">
                <a16:creationId xmlns:a16="http://schemas.microsoft.com/office/drawing/2014/main" xmlns="" id="{8ABC134F-B23C-755B-0D8B-3E39F8128528}"/>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4046BA31-F4E1-8B86-F233-E37477C085C5}"/>
              </a:ext>
            </a:extLst>
          </p:cNvPr>
          <p:cNvSpPr>
            <a:spLocks noGrp="1"/>
          </p:cNvSpPr>
          <p:nvPr>
            <p:ph type="sldNum" sz="quarter" idx="12"/>
          </p:nvPr>
        </p:nvSpPr>
        <p:spPr/>
        <p:txBody>
          <a:bodyPr/>
          <a:lstStyle/>
          <a:p>
            <a:fld id="{32908F63-90B5-CC42-8363-E921CD660C38}" type="slidenum">
              <a:rPr lang="en-US" smtClean="0"/>
              <a:t>‹#›</a:t>
            </a:fld>
            <a:endParaRPr lang="en-US"/>
          </a:p>
        </p:txBody>
      </p:sp>
    </p:spTree>
    <p:extLst>
      <p:ext uri="{BB962C8B-B14F-4D97-AF65-F5344CB8AC3E}">
        <p14:creationId xmlns:p14="http://schemas.microsoft.com/office/powerpoint/2010/main" val="476420782"/>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F6D99C2-1501-DDD0-59D8-3A49A88DC942}"/>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xmlns="" id="{F40CE3B5-4585-5C2E-AF6A-F7AA49959588}"/>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BEEED5E3-079C-7605-5D59-E09541DDE926}"/>
              </a:ext>
            </a:extLst>
          </p:cNvPr>
          <p:cNvSpPr>
            <a:spLocks noGrp="1"/>
          </p:cNvSpPr>
          <p:nvPr>
            <p:ph type="dt" sz="half" idx="10"/>
          </p:nvPr>
        </p:nvSpPr>
        <p:spPr/>
        <p:txBody>
          <a:bodyPr/>
          <a:lstStyle/>
          <a:p>
            <a:fld id="{A0589957-746C-0448-836D-5522EC349287}" type="datetimeFigureOut">
              <a:rPr lang="en-US" smtClean="0"/>
              <a:t>6/8/26</a:t>
            </a:fld>
            <a:endParaRPr lang="en-US"/>
          </a:p>
        </p:txBody>
      </p:sp>
      <p:sp>
        <p:nvSpPr>
          <p:cNvPr id="5" name="Footer Placeholder 4">
            <a:extLst>
              <a:ext uri="{FF2B5EF4-FFF2-40B4-BE49-F238E27FC236}">
                <a16:creationId xmlns:a16="http://schemas.microsoft.com/office/drawing/2014/main" xmlns="" id="{32DDFE2C-BFA4-E47C-3144-CF00EF5FB38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2BC33308-75E5-2FE6-E86C-FBEA3CAB4868}"/>
              </a:ext>
            </a:extLst>
          </p:cNvPr>
          <p:cNvSpPr>
            <a:spLocks noGrp="1"/>
          </p:cNvSpPr>
          <p:nvPr>
            <p:ph type="sldNum" sz="quarter" idx="12"/>
          </p:nvPr>
        </p:nvSpPr>
        <p:spPr/>
        <p:txBody>
          <a:bodyPr/>
          <a:lstStyle/>
          <a:p>
            <a:fld id="{32908F63-90B5-CC42-8363-E921CD660C38}" type="slidenum">
              <a:rPr lang="en-US" smtClean="0"/>
              <a:t>‹#›</a:t>
            </a:fld>
            <a:endParaRPr lang="en-US"/>
          </a:p>
        </p:txBody>
      </p:sp>
    </p:spTree>
    <p:extLst>
      <p:ext uri="{BB962C8B-B14F-4D97-AF65-F5344CB8AC3E}">
        <p14:creationId xmlns:p14="http://schemas.microsoft.com/office/powerpoint/2010/main" val="376198946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xmlns="" id="{18208B52-88A5-625A-5074-4E3CFD555393}"/>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xmlns="" id="{5DDC4E05-79FA-5811-A6CA-406B886E968E}"/>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485C3997-FDD4-5C7C-D37E-80196B0736AC}"/>
              </a:ext>
            </a:extLst>
          </p:cNvPr>
          <p:cNvSpPr>
            <a:spLocks noGrp="1"/>
          </p:cNvSpPr>
          <p:nvPr>
            <p:ph type="dt" sz="half" idx="10"/>
          </p:nvPr>
        </p:nvSpPr>
        <p:spPr/>
        <p:txBody>
          <a:bodyPr/>
          <a:lstStyle/>
          <a:p>
            <a:fld id="{A0589957-746C-0448-836D-5522EC349287}" type="datetimeFigureOut">
              <a:rPr lang="en-US" smtClean="0"/>
              <a:t>6/8/26</a:t>
            </a:fld>
            <a:endParaRPr lang="en-US"/>
          </a:p>
        </p:txBody>
      </p:sp>
      <p:sp>
        <p:nvSpPr>
          <p:cNvPr id="5" name="Footer Placeholder 4">
            <a:extLst>
              <a:ext uri="{FF2B5EF4-FFF2-40B4-BE49-F238E27FC236}">
                <a16:creationId xmlns:a16="http://schemas.microsoft.com/office/drawing/2014/main" xmlns="" id="{3BA4299F-4CB5-FDEF-98CE-F6925F08D8DB}"/>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7925D4AF-5134-24DD-DAE6-739E89F3D659}"/>
              </a:ext>
            </a:extLst>
          </p:cNvPr>
          <p:cNvSpPr>
            <a:spLocks noGrp="1"/>
          </p:cNvSpPr>
          <p:nvPr>
            <p:ph type="sldNum" sz="quarter" idx="12"/>
          </p:nvPr>
        </p:nvSpPr>
        <p:spPr/>
        <p:txBody>
          <a:bodyPr/>
          <a:lstStyle/>
          <a:p>
            <a:fld id="{32908F63-90B5-CC42-8363-E921CD660C38}" type="slidenum">
              <a:rPr lang="en-US" smtClean="0"/>
              <a:t>‹#›</a:t>
            </a:fld>
            <a:endParaRPr lang="en-US"/>
          </a:p>
        </p:txBody>
      </p:sp>
    </p:spTree>
    <p:extLst>
      <p:ext uri="{BB962C8B-B14F-4D97-AF65-F5344CB8AC3E}">
        <p14:creationId xmlns:p14="http://schemas.microsoft.com/office/powerpoint/2010/main" val="332492479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C38FA82C-F9A6-4720-6DFF-E9AD363970FD}"/>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35FB305E-ACFD-634C-AF6E-462FC469A66B}"/>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384275E8-D58D-9D24-2D92-3032642276AA}"/>
              </a:ext>
            </a:extLst>
          </p:cNvPr>
          <p:cNvSpPr>
            <a:spLocks noGrp="1"/>
          </p:cNvSpPr>
          <p:nvPr>
            <p:ph type="dt" sz="half" idx="10"/>
          </p:nvPr>
        </p:nvSpPr>
        <p:spPr/>
        <p:txBody>
          <a:bodyPr/>
          <a:lstStyle/>
          <a:p>
            <a:fld id="{A0589957-746C-0448-836D-5522EC349287}" type="datetimeFigureOut">
              <a:rPr lang="en-US" smtClean="0"/>
              <a:t>6/8/26</a:t>
            </a:fld>
            <a:endParaRPr lang="en-US"/>
          </a:p>
        </p:txBody>
      </p:sp>
      <p:sp>
        <p:nvSpPr>
          <p:cNvPr id="5" name="Footer Placeholder 4">
            <a:extLst>
              <a:ext uri="{FF2B5EF4-FFF2-40B4-BE49-F238E27FC236}">
                <a16:creationId xmlns:a16="http://schemas.microsoft.com/office/drawing/2014/main" xmlns="" id="{36AF3C23-7A6A-D459-2457-25D7545874A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8D096140-1C9A-6BBD-CF7E-F8C30BEA61BA}"/>
              </a:ext>
            </a:extLst>
          </p:cNvPr>
          <p:cNvSpPr>
            <a:spLocks noGrp="1"/>
          </p:cNvSpPr>
          <p:nvPr>
            <p:ph type="sldNum" sz="quarter" idx="12"/>
          </p:nvPr>
        </p:nvSpPr>
        <p:spPr/>
        <p:txBody>
          <a:bodyPr/>
          <a:lstStyle/>
          <a:p>
            <a:fld id="{32908F63-90B5-CC42-8363-E921CD660C38}" type="slidenum">
              <a:rPr lang="en-US" smtClean="0"/>
              <a:t>‹#›</a:t>
            </a:fld>
            <a:endParaRPr lang="en-US"/>
          </a:p>
        </p:txBody>
      </p:sp>
    </p:spTree>
    <p:extLst>
      <p:ext uri="{BB962C8B-B14F-4D97-AF65-F5344CB8AC3E}">
        <p14:creationId xmlns:p14="http://schemas.microsoft.com/office/powerpoint/2010/main" val="28333619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8CECE243-6457-142C-AD26-343BFFE11137}"/>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xmlns="" id="{E724CF65-0F8D-B302-6339-2EA19B58A5F0}"/>
              </a:ext>
            </a:extLst>
          </p:cNvPr>
          <p:cNvSpPr>
            <a:spLocks noGrp="1"/>
          </p:cNvSpPr>
          <p:nvPr>
            <p:ph type="body" idx="1"/>
          </p:nvPr>
        </p:nvSpPr>
        <p:spPr>
          <a:xfrm>
            <a:off x="831850" y="4589463"/>
            <a:ext cx="10515600"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xmlns="" id="{373F8FC9-5D64-6ED7-722C-A034876A8E08}"/>
              </a:ext>
            </a:extLst>
          </p:cNvPr>
          <p:cNvSpPr>
            <a:spLocks noGrp="1"/>
          </p:cNvSpPr>
          <p:nvPr>
            <p:ph type="dt" sz="half" idx="10"/>
          </p:nvPr>
        </p:nvSpPr>
        <p:spPr/>
        <p:txBody>
          <a:bodyPr/>
          <a:lstStyle/>
          <a:p>
            <a:fld id="{A0589957-746C-0448-836D-5522EC349287}" type="datetimeFigureOut">
              <a:rPr lang="en-US" smtClean="0"/>
              <a:t>6/8/26</a:t>
            </a:fld>
            <a:endParaRPr lang="en-US"/>
          </a:p>
        </p:txBody>
      </p:sp>
      <p:sp>
        <p:nvSpPr>
          <p:cNvPr id="5" name="Footer Placeholder 4">
            <a:extLst>
              <a:ext uri="{FF2B5EF4-FFF2-40B4-BE49-F238E27FC236}">
                <a16:creationId xmlns:a16="http://schemas.microsoft.com/office/drawing/2014/main" xmlns="" id="{212C27D5-7426-6E7B-87BB-169F6532970A}"/>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xmlns="" id="{D74D09B5-2957-2F53-6E18-DE427387073A}"/>
              </a:ext>
            </a:extLst>
          </p:cNvPr>
          <p:cNvSpPr>
            <a:spLocks noGrp="1"/>
          </p:cNvSpPr>
          <p:nvPr>
            <p:ph type="sldNum" sz="quarter" idx="12"/>
          </p:nvPr>
        </p:nvSpPr>
        <p:spPr/>
        <p:txBody>
          <a:bodyPr/>
          <a:lstStyle/>
          <a:p>
            <a:fld id="{32908F63-90B5-CC42-8363-E921CD660C38}" type="slidenum">
              <a:rPr lang="en-US" smtClean="0"/>
              <a:t>‹#›</a:t>
            </a:fld>
            <a:endParaRPr lang="en-US"/>
          </a:p>
        </p:txBody>
      </p:sp>
    </p:spTree>
    <p:extLst>
      <p:ext uri="{BB962C8B-B14F-4D97-AF65-F5344CB8AC3E}">
        <p14:creationId xmlns:p14="http://schemas.microsoft.com/office/powerpoint/2010/main" val="357178098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1035EC2-630E-2A75-C0FD-6A4E71BF3B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xmlns="" id="{88F4E4D3-198B-11C1-90C5-4053EF80FDF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xmlns="" id="{A0A4A10D-720D-25C4-BBEC-307DBF9E0655}"/>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xmlns="" id="{1A6CB2AD-DDFF-0FBB-41AC-2FF2683ED0AE}"/>
              </a:ext>
            </a:extLst>
          </p:cNvPr>
          <p:cNvSpPr>
            <a:spLocks noGrp="1"/>
          </p:cNvSpPr>
          <p:nvPr>
            <p:ph type="dt" sz="half" idx="10"/>
          </p:nvPr>
        </p:nvSpPr>
        <p:spPr/>
        <p:txBody>
          <a:bodyPr/>
          <a:lstStyle/>
          <a:p>
            <a:fld id="{A0589957-746C-0448-836D-5522EC349287}" type="datetimeFigureOut">
              <a:rPr lang="en-US" smtClean="0"/>
              <a:t>6/8/26</a:t>
            </a:fld>
            <a:endParaRPr lang="en-US"/>
          </a:p>
        </p:txBody>
      </p:sp>
      <p:sp>
        <p:nvSpPr>
          <p:cNvPr id="6" name="Footer Placeholder 5">
            <a:extLst>
              <a:ext uri="{FF2B5EF4-FFF2-40B4-BE49-F238E27FC236}">
                <a16:creationId xmlns:a16="http://schemas.microsoft.com/office/drawing/2014/main" xmlns="" id="{58DE2143-2D1D-B625-21A4-607DD4BC2A65}"/>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0444BBAE-9F62-9002-CB87-5CD2BD9F3056}"/>
              </a:ext>
            </a:extLst>
          </p:cNvPr>
          <p:cNvSpPr>
            <a:spLocks noGrp="1"/>
          </p:cNvSpPr>
          <p:nvPr>
            <p:ph type="sldNum" sz="quarter" idx="12"/>
          </p:nvPr>
        </p:nvSpPr>
        <p:spPr/>
        <p:txBody>
          <a:bodyPr/>
          <a:lstStyle/>
          <a:p>
            <a:fld id="{32908F63-90B5-CC42-8363-E921CD660C38}" type="slidenum">
              <a:rPr lang="en-US" smtClean="0"/>
              <a:t>‹#›</a:t>
            </a:fld>
            <a:endParaRPr lang="en-US"/>
          </a:p>
        </p:txBody>
      </p:sp>
    </p:spTree>
    <p:extLst>
      <p:ext uri="{BB962C8B-B14F-4D97-AF65-F5344CB8AC3E}">
        <p14:creationId xmlns:p14="http://schemas.microsoft.com/office/powerpoint/2010/main" val="320127668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9A2EC902-5A23-0B4F-2BE8-F08F6AD40D9B}"/>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xmlns="" id="{3E3D77DB-7399-C8F9-8C70-258238FC84E7}"/>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xmlns="" id="{3669FF0F-3BCF-CF1D-524B-32C16D0FB825}"/>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xmlns="" id="{5FEB764B-5408-033E-E8EE-D7A8A7CD2584}"/>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xmlns="" id="{C5D25D2A-A493-E9D7-A43B-9D663FB626B2}"/>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xmlns="" id="{3EE83150-BC23-1F87-9405-110D9D49EB8F}"/>
              </a:ext>
            </a:extLst>
          </p:cNvPr>
          <p:cNvSpPr>
            <a:spLocks noGrp="1"/>
          </p:cNvSpPr>
          <p:nvPr>
            <p:ph type="dt" sz="half" idx="10"/>
          </p:nvPr>
        </p:nvSpPr>
        <p:spPr/>
        <p:txBody>
          <a:bodyPr/>
          <a:lstStyle/>
          <a:p>
            <a:fld id="{A0589957-746C-0448-836D-5522EC349287}" type="datetimeFigureOut">
              <a:rPr lang="en-US" smtClean="0"/>
              <a:t>6/8/26</a:t>
            </a:fld>
            <a:endParaRPr lang="en-US"/>
          </a:p>
        </p:txBody>
      </p:sp>
      <p:sp>
        <p:nvSpPr>
          <p:cNvPr id="8" name="Footer Placeholder 7">
            <a:extLst>
              <a:ext uri="{FF2B5EF4-FFF2-40B4-BE49-F238E27FC236}">
                <a16:creationId xmlns:a16="http://schemas.microsoft.com/office/drawing/2014/main" xmlns="" id="{54C5425E-0753-E58F-8C3B-6396E55EF2BE}"/>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xmlns="" id="{3C51FB06-2194-20D2-9A7C-8D3509035FCB}"/>
              </a:ext>
            </a:extLst>
          </p:cNvPr>
          <p:cNvSpPr>
            <a:spLocks noGrp="1"/>
          </p:cNvSpPr>
          <p:nvPr>
            <p:ph type="sldNum" sz="quarter" idx="12"/>
          </p:nvPr>
        </p:nvSpPr>
        <p:spPr/>
        <p:txBody>
          <a:bodyPr/>
          <a:lstStyle/>
          <a:p>
            <a:fld id="{32908F63-90B5-CC42-8363-E921CD660C38}" type="slidenum">
              <a:rPr lang="en-US" smtClean="0"/>
              <a:t>‹#›</a:t>
            </a:fld>
            <a:endParaRPr lang="en-US"/>
          </a:p>
        </p:txBody>
      </p:sp>
    </p:spTree>
    <p:extLst>
      <p:ext uri="{BB962C8B-B14F-4D97-AF65-F5344CB8AC3E}">
        <p14:creationId xmlns:p14="http://schemas.microsoft.com/office/powerpoint/2010/main" val="238112746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6F275296-1F39-D9D8-E491-C776085ABEB5}"/>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xmlns="" id="{B607F7A7-0C44-F139-E529-BF97116CE9DE}"/>
              </a:ext>
            </a:extLst>
          </p:cNvPr>
          <p:cNvSpPr>
            <a:spLocks noGrp="1"/>
          </p:cNvSpPr>
          <p:nvPr>
            <p:ph type="dt" sz="half" idx="10"/>
          </p:nvPr>
        </p:nvSpPr>
        <p:spPr/>
        <p:txBody>
          <a:bodyPr/>
          <a:lstStyle/>
          <a:p>
            <a:fld id="{A0589957-746C-0448-836D-5522EC349287}" type="datetimeFigureOut">
              <a:rPr lang="en-US" smtClean="0"/>
              <a:t>6/8/26</a:t>
            </a:fld>
            <a:endParaRPr lang="en-US"/>
          </a:p>
        </p:txBody>
      </p:sp>
      <p:sp>
        <p:nvSpPr>
          <p:cNvPr id="4" name="Footer Placeholder 3">
            <a:extLst>
              <a:ext uri="{FF2B5EF4-FFF2-40B4-BE49-F238E27FC236}">
                <a16:creationId xmlns:a16="http://schemas.microsoft.com/office/drawing/2014/main" xmlns="" id="{6DB33D4C-9142-157A-7F75-53ADAF693168}"/>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xmlns="" id="{7C93492F-C145-95BF-B05D-56B8E12AE793}"/>
              </a:ext>
            </a:extLst>
          </p:cNvPr>
          <p:cNvSpPr>
            <a:spLocks noGrp="1"/>
          </p:cNvSpPr>
          <p:nvPr>
            <p:ph type="sldNum" sz="quarter" idx="12"/>
          </p:nvPr>
        </p:nvSpPr>
        <p:spPr/>
        <p:txBody>
          <a:bodyPr/>
          <a:lstStyle/>
          <a:p>
            <a:fld id="{32908F63-90B5-CC42-8363-E921CD660C38}" type="slidenum">
              <a:rPr lang="en-US" smtClean="0"/>
              <a:t>‹#›</a:t>
            </a:fld>
            <a:endParaRPr lang="en-US"/>
          </a:p>
        </p:txBody>
      </p:sp>
    </p:spTree>
    <p:extLst>
      <p:ext uri="{BB962C8B-B14F-4D97-AF65-F5344CB8AC3E}">
        <p14:creationId xmlns:p14="http://schemas.microsoft.com/office/powerpoint/2010/main" val="270645937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xmlns="" id="{FC24E454-53D2-BDF3-A951-0F377A42F153}"/>
              </a:ext>
            </a:extLst>
          </p:cNvPr>
          <p:cNvSpPr>
            <a:spLocks noGrp="1"/>
          </p:cNvSpPr>
          <p:nvPr>
            <p:ph type="dt" sz="half" idx="10"/>
          </p:nvPr>
        </p:nvSpPr>
        <p:spPr/>
        <p:txBody>
          <a:bodyPr/>
          <a:lstStyle/>
          <a:p>
            <a:fld id="{A0589957-746C-0448-836D-5522EC349287}" type="datetimeFigureOut">
              <a:rPr lang="en-US" smtClean="0"/>
              <a:t>6/8/26</a:t>
            </a:fld>
            <a:endParaRPr lang="en-US"/>
          </a:p>
        </p:txBody>
      </p:sp>
      <p:sp>
        <p:nvSpPr>
          <p:cNvPr id="3" name="Footer Placeholder 2">
            <a:extLst>
              <a:ext uri="{FF2B5EF4-FFF2-40B4-BE49-F238E27FC236}">
                <a16:creationId xmlns:a16="http://schemas.microsoft.com/office/drawing/2014/main" xmlns="" id="{AD7A3E3A-A0E1-4CE0-13EA-4EDBB514EF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xmlns="" id="{2EC2EE2D-F207-AFAC-7A04-D591B4799D25}"/>
              </a:ext>
            </a:extLst>
          </p:cNvPr>
          <p:cNvSpPr>
            <a:spLocks noGrp="1"/>
          </p:cNvSpPr>
          <p:nvPr>
            <p:ph type="sldNum" sz="quarter" idx="12"/>
          </p:nvPr>
        </p:nvSpPr>
        <p:spPr/>
        <p:txBody>
          <a:bodyPr/>
          <a:lstStyle/>
          <a:p>
            <a:fld id="{32908F63-90B5-CC42-8363-E921CD660C38}" type="slidenum">
              <a:rPr lang="en-US" smtClean="0"/>
              <a:t>‹#›</a:t>
            </a:fld>
            <a:endParaRPr lang="en-US"/>
          </a:p>
        </p:txBody>
      </p:sp>
    </p:spTree>
    <p:extLst>
      <p:ext uri="{BB962C8B-B14F-4D97-AF65-F5344CB8AC3E}">
        <p14:creationId xmlns:p14="http://schemas.microsoft.com/office/powerpoint/2010/main" val="217168200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49FBB7B2-EBFD-893B-A5AD-BBB598C35145}"/>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xmlns="" id="{7F067340-9B17-6968-CC07-333FD07044DD}"/>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xmlns="" id="{E4262681-4C20-C180-4B84-5E9D8E841BE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33E914C3-BEFA-6FEC-8079-02DB39A15808}"/>
              </a:ext>
            </a:extLst>
          </p:cNvPr>
          <p:cNvSpPr>
            <a:spLocks noGrp="1"/>
          </p:cNvSpPr>
          <p:nvPr>
            <p:ph type="dt" sz="half" idx="10"/>
          </p:nvPr>
        </p:nvSpPr>
        <p:spPr/>
        <p:txBody>
          <a:bodyPr/>
          <a:lstStyle/>
          <a:p>
            <a:fld id="{A0589957-746C-0448-836D-5522EC349287}" type="datetimeFigureOut">
              <a:rPr lang="en-US" smtClean="0"/>
              <a:t>6/8/26</a:t>
            </a:fld>
            <a:endParaRPr lang="en-US"/>
          </a:p>
        </p:txBody>
      </p:sp>
      <p:sp>
        <p:nvSpPr>
          <p:cNvPr id="6" name="Footer Placeholder 5">
            <a:extLst>
              <a:ext uri="{FF2B5EF4-FFF2-40B4-BE49-F238E27FC236}">
                <a16:creationId xmlns:a16="http://schemas.microsoft.com/office/drawing/2014/main" xmlns="" id="{C2FAEB40-DA8C-A22A-973C-330F084BD2DF}"/>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4D5DF35B-C6C4-7917-B452-78078B2A2528}"/>
              </a:ext>
            </a:extLst>
          </p:cNvPr>
          <p:cNvSpPr>
            <a:spLocks noGrp="1"/>
          </p:cNvSpPr>
          <p:nvPr>
            <p:ph type="sldNum" sz="quarter" idx="12"/>
          </p:nvPr>
        </p:nvSpPr>
        <p:spPr/>
        <p:txBody>
          <a:bodyPr/>
          <a:lstStyle/>
          <a:p>
            <a:fld id="{32908F63-90B5-CC42-8363-E921CD660C38}" type="slidenum">
              <a:rPr lang="en-US" smtClean="0"/>
              <a:t>‹#›</a:t>
            </a:fld>
            <a:endParaRPr lang="en-US"/>
          </a:p>
        </p:txBody>
      </p:sp>
    </p:spTree>
    <p:extLst>
      <p:ext uri="{BB962C8B-B14F-4D97-AF65-F5344CB8AC3E}">
        <p14:creationId xmlns:p14="http://schemas.microsoft.com/office/powerpoint/2010/main" val="366969562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5007C394-C4BE-C652-1180-15C968B69C0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xmlns="" id="{ADF5F604-A55A-6C80-FC63-DE6CCF5360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xmlns="" id="{53C29BC5-45EB-EC83-F85C-66B534F4C50E}"/>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xmlns="" id="{9FBA33CF-54BC-5179-A56B-4D1AA08F08A4}"/>
              </a:ext>
            </a:extLst>
          </p:cNvPr>
          <p:cNvSpPr>
            <a:spLocks noGrp="1"/>
          </p:cNvSpPr>
          <p:nvPr>
            <p:ph type="dt" sz="half" idx="10"/>
          </p:nvPr>
        </p:nvSpPr>
        <p:spPr/>
        <p:txBody>
          <a:bodyPr/>
          <a:lstStyle/>
          <a:p>
            <a:fld id="{A0589957-746C-0448-836D-5522EC349287}" type="datetimeFigureOut">
              <a:rPr lang="en-US" smtClean="0"/>
              <a:t>6/8/26</a:t>
            </a:fld>
            <a:endParaRPr lang="en-US"/>
          </a:p>
        </p:txBody>
      </p:sp>
      <p:sp>
        <p:nvSpPr>
          <p:cNvPr id="6" name="Footer Placeholder 5">
            <a:extLst>
              <a:ext uri="{FF2B5EF4-FFF2-40B4-BE49-F238E27FC236}">
                <a16:creationId xmlns:a16="http://schemas.microsoft.com/office/drawing/2014/main" xmlns="" id="{EB9ADC6C-D587-3C35-9FB1-71DB79317D4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xmlns="" id="{646FB53D-7B63-0D2C-24A4-915575257F9F}"/>
              </a:ext>
            </a:extLst>
          </p:cNvPr>
          <p:cNvSpPr>
            <a:spLocks noGrp="1"/>
          </p:cNvSpPr>
          <p:nvPr>
            <p:ph type="sldNum" sz="quarter" idx="12"/>
          </p:nvPr>
        </p:nvSpPr>
        <p:spPr/>
        <p:txBody>
          <a:bodyPr/>
          <a:lstStyle/>
          <a:p>
            <a:fld id="{32908F63-90B5-CC42-8363-E921CD660C38}" type="slidenum">
              <a:rPr lang="en-US" smtClean="0"/>
              <a:t>‹#›</a:t>
            </a:fld>
            <a:endParaRPr lang="en-US"/>
          </a:p>
        </p:txBody>
      </p:sp>
    </p:spTree>
    <p:extLst>
      <p:ext uri="{BB962C8B-B14F-4D97-AF65-F5344CB8AC3E}">
        <p14:creationId xmlns:p14="http://schemas.microsoft.com/office/powerpoint/2010/main" val="700133861"/>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xmlns="" id="{73479EE3-5EAE-D872-98A2-6C723B87D37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xmlns="" id="{731A5335-CE0E-27BF-039B-353193715857}"/>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xmlns="" id="{9AE17B83-4DB6-6300-DBB1-BFAEA693A863}"/>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A0589957-746C-0448-836D-5522EC349287}" type="datetimeFigureOut">
              <a:rPr lang="en-US" smtClean="0"/>
              <a:t>6/8/26</a:t>
            </a:fld>
            <a:endParaRPr lang="en-US"/>
          </a:p>
        </p:txBody>
      </p:sp>
      <p:sp>
        <p:nvSpPr>
          <p:cNvPr id="5" name="Footer Placeholder 4">
            <a:extLst>
              <a:ext uri="{FF2B5EF4-FFF2-40B4-BE49-F238E27FC236}">
                <a16:creationId xmlns:a16="http://schemas.microsoft.com/office/drawing/2014/main" xmlns="" id="{F1F27DD7-86C2-E92C-5A75-5020DF8B4D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a:extLst>
              <a:ext uri="{FF2B5EF4-FFF2-40B4-BE49-F238E27FC236}">
                <a16:creationId xmlns:a16="http://schemas.microsoft.com/office/drawing/2014/main" xmlns="" id="{976EC108-F730-FD8C-157A-90382A63184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32908F63-90B5-CC42-8363-E921CD660C38}" type="slidenum">
              <a:rPr lang="en-US" smtClean="0"/>
              <a:t>‹#›</a:t>
            </a:fld>
            <a:endParaRPr lang="en-US"/>
          </a:p>
        </p:txBody>
      </p:sp>
    </p:spTree>
    <p:extLst>
      <p:ext uri="{BB962C8B-B14F-4D97-AF65-F5344CB8AC3E}">
        <p14:creationId xmlns:p14="http://schemas.microsoft.com/office/powerpoint/2010/main" val="2041013301"/>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B5C5F261-6DA1-33DE-65E0-05F973B09DF2}"/>
              </a:ext>
            </a:extLst>
          </p:cNvPr>
          <p:cNvSpPr>
            <a:spLocks noGrp="1"/>
          </p:cNvSpPr>
          <p:nvPr>
            <p:ph type="ctrTitle"/>
          </p:nvPr>
        </p:nvSpPr>
        <p:spPr/>
        <p:txBody>
          <a:bodyPr/>
          <a:lstStyle/>
          <a:p>
            <a:r>
              <a:rPr lang="en-US" dirty="0"/>
              <a:t>Downtime Tabletop</a:t>
            </a:r>
          </a:p>
        </p:txBody>
      </p:sp>
      <p:sp>
        <p:nvSpPr>
          <p:cNvPr id="3" name="Subtitle 2">
            <a:extLst>
              <a:ext uri="{FF2B5EF4-FFF2-40B4-BE49-F238E27FC236}">
                <a16:creationId xmlns:a16="http://schemas.microsoft.com/office/drawing/2014/main" xmlns="" id="{A17FF414-A368-E471-03E2-91CD45F3D7D3}"/>
              </a:ext>
            </a:extLst>
          </p:cNvPr>
          <p:cNvSpPr>
            <a:spLocks noGrp="1"/>
          </p:cNvSpPr>
          <p:nvPr>
            <p:ph type="subTitle" idx="1"/>
          </p:nvPr>
        </p:nvSpPr>
        <p:spPr/>
        <p:txBody>
          <a:bodyPr/>
          <a:lstStyle/>
          <a:p>
            <a:endParaRPr lang="en-US" dirty="0"/>
          </a:p>
        </p:txBody>
      </p:sp>
    </p:spTree>
    <p:extLst>
      <p:ext uri="{BB962C8B-B14F-4D97-AF65-F5344CB8AC3E}">
        <p14:creationId xmlns:p14="http://schemas.microsoft.com/office/powerpoint/2010/main" val="2503252233"/>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CE5F6A7D-B42A-B90B-B80D-60E0D234BE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4913E7FD-0319-B67C-422D-A72584BF1D74}"/>
              </a:ext>
            </a:extLst>
          </p:cNvPr>
          <p:cNvSpPr>
            <a:spLocks noGrp="1"/>
          </p:cNvSpPr>
          <p:nvPr>
            <p:ph type="title"/>
          </p:nvPr>
        </p:nvSpPr>
        <p:spPr>
          <a:xfrm>
            <a:off x="838200" y="534267"/>
            <a:ext cx="10515600" cy="1147763"/>
          </a:xfrm>
        </p:spPr>
        <p:txBody>
          <a:bodyPr>
            <a:normAutofit/>
          </a:bodyPr>
          <a:lstStyle/>
          <a:p>
            <a:r>
              <a:rPr lang="en-US" b="1" dirty="0"/>
              <a:t>E.D. Patient Profile (Pneumonia)</a:t>
            </a:r>
          </a:p>
        </p:txBody>
      </p:sp>
      <p:sp>
        <p:nvSpPr>
          <p:cNvPr id="3" name="Content Placeholder 2">
            <a:extLst>
              <a:ext uri="{FF2B5EF4-FFF2-40B4-BE49-F238E27FC236}">
                <a16:creationId xmlns:a16="http://schemas.microsoft.com/office/drawing/2014/main" xmlns="" id="{EC57BCA8-0FBE-B8D5-E032-260A20C41759}"/>
              </a:ext>
            </a:extLst>
          </p:cNvPr>
          <p:cNvSpPr>
            <a:spLocks noGrp="1"/>
          </p:cNvSpPr>
          <p:nvPr>
            <p:ph idx="1"/>
          </p:nvPr>
        </p:nvSpPr>
        <p:spPr>
          <a:xfrm>
            <a:off x="838200" y="1682030"/>
            <a:ext cx="10515600" cy="4005263"/>
          </a:xfrm>
        </p:spPr>
        <p:txBody>
          <a:bodyPr>
            <a:normAutofit fontScale="92500" lnSpcReduction="10000"/>
          </a:bodyPr>
          <a:lstStyle/>
          <a:p>
            <a:r>
              <a:rPr lang="en-US" dirty="0"/>
              <a:t>74-year-old Female, past medical history (PMH) of hypertension (HTN), diabetes mellitus (DM), hyperlipidemia (HLD), presents with fevers, chills, cough, chest pain, and shortness of breath. </a:t>
            </a:r>
          </a:p>
          <a:p>
            <a:r>
              <a:rPr lang="en-US" dirty="0"/>
              <a:t>Past Surgical History: c-section x2</a:t>
            </a:r>
          </a:p>
          <a:p>
            <a:r>
              <a:rPr lang="en-US" dirty="0"/>
              <a:t>Medications: amlodipine, </a:t>
            </a:r>
            <a:r>
              <a:rPr lang="en-US" dirty="0" err="1"/>
              <a:t>januvia</a:t>
            </a:r>
            <a:r>
              <a:rPr lang="en-US" dirty="0"/>
              <a:t>, metformin, simvastatin, and aspirin. Doses unclear.</a:t>
            </a:r>
          </a:p>
          <a:p>
            <a:r>
              <a:rPr lang="en-US" dirty="0"/>
              <a:t>Allergies: “Yes to one of my old blood pressure medications.”</a:t>
            </a:r>
          </a:p>
          <a:p>
            <a:r>
              <a:rPr lang="en-US" dirty="0"/>
              <a:t>Exam: 110/74, HR 100, Temp 101F, RR 20</a:t>
            </a:r>
          </a:p>
          <a:p>
            <a:r>
              <a:rPr lang="en-US" dirty="0"/>
              <a:t>Well appearing, speaking full sentences. Normal exam except for right middle lobe rhonchi. </a:t>
            </a:r>
          </a:p>
          <a:p>
            <a:endParaRPr lang="en-US" dirty="0"/>
          </a:p>
        </p:txBody>
      </p:sp>
    </p:spTree>
    <p:extLst>
      <p:ext uri="{BB962C8B-B14F-4D97-AF65-F5344CB8AC3E}">
        <p14:creationId xmlns:p14="http://schemas.microsoft.com/office/powerpoint/2010/main" val="225917602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1BCBA29F-D2AD-FD16-0A75-652DC0CF8027}"/>
              </a:ext>
            </a:extLst>
          </p:cNvPr>
          <p:cNvSpPr>
            <a:spLocks noGrp="1"/>
          </p:cNvSpPr>
          <p:nvPr>
            <p:ph idx="1"/>
          </p:nvPr>
        </p:nvSpPr>
        <p:spPr>
          <a:xfrm>
            <a:off x="838200" y="2683500"/>
            <a:ext cx="10515600" cy="1491000"/>
          </a:xfrm>
        </p:spPr>
        <p:txBody>
          <a:bodyPr anchor="ctr">
            <a:normAutofit/>
          </a:bodyPr>
          <a:lstStyle/>
          <a:p>
            <a:pPr marL="0" indent="0" algn="ctr">
              <a:buNone/>
            </a:pPr>
            <a:r>
              <a:rPr lang="en-US" sz="4400" dirty="0">
                <a:latin typeface="Aptos Display" panose="020B0004020202020204" pitchFamily="34" charset="0"/>
              </a:rPr>
              <a:t>Pause</a:t>
            </a:r>
            <a:r>
              <a:rPr lang="en-US" sz="4400" dirty="0"/>
              <a:t> for Discussion</a:t>
            </a:r>
          </a:p>
        </p:txBody>
      </p:sp>
    </p:spTree>
    <p:extLst>
      <p:ext uri="{BB962C8B-B14F-4D97-AF65-F5344CB8AC3E}">
        <p14:creationId xmlns:p14="http://schemas.microsoft.com/office/powerpoint/2010/main" val="240144329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1CEEDA36-CB4E-B38C-27F3-BF0E533FF343}"/>
              </a:ext>
            </a:extLst>
          </p:cNvPr>
          <p:cNvSpPr>
            <a:spLocks noGrp="1"/>
          </p:cNvSpPr>
          <p:nvPr>
            <p:ph type="title"/>
          </p:nvPr>
        </p:nvSpPr>
        <p:spPr>
          <a:xfrm>
            <a:off x="609600" y="2341178"/>
            <a:ext cx="10972800" cy="2175643"/>
          </a:xfrm>
        </p:spPr>
        <p:txBody>
          <a:bodyPr>
            <a:normAutofit/>
          </a:bodyPr>
          <a:lstStyle/>
          <a:p>
            <a:pPr algn="ctr"/>
            <a:r>
              <a:rPr lang="en-US" dirty="0"/>
              <a:t>Breakout #3 - 45 minutes</a:t>
            </a:r>
          </a:p>
        </p:txBody>
      </p:sp>
    </p:spTree>
    <p:extLst>
      <p:ext uri="{BB962C8B-B14F-4D97-AF65-F5344CB8AC3E}">
        <p14:creationId xmlns:p14="http://schemas.microsoft.com/office/powerpoint/2010/main" val="91625017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5FFC504C-8468-707B-F28B-DE41A8FD983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B1F44978-05F6-EEAA-0BF0-95C59CFB3318}"/>
              </a:ext>
            </a:extLst>
          </p:cNvPr>
          <p:cNvSpPr>
            <a:spLocks noGrp="1"/>
          </p:cNvSpPr>
          <p:nvPr>
            <p:ph type="title"/>
          </p:nvPr>
        </p:nvSpPr>
        <p:spPr>
          <a:xfrm>
            <a:off x="838200" y="534267"/>
            <a:ext cx="10515600" cy="1147763"/>
          </a:xfrm>
        </p:spPr>
        <p:txBody>
          <a:bodyPr>
            <a:normAutofit/>
          </a:bodyPr>
          <a:lstStyle/>
          <a:p>
            <a:r>
              <a:rPr lang="en-US" b="1" dirty="0"/>
              <a:t>Labor &amp; Delivery</a:t>
            </a:r>
          </a:p>
        </p:txBody>
      </p:sp>
      <p:sp>
        <p:nvSpPr>
          <p:cNvPr id="3" name="Content Placeholder 2">
            <a:extLst>
              <a:ext uri="{FF2B5EF4-FFF2-40B4-BE49-F238E27FC236}">
                <a16:creationId xmlns:a16="http://schemas.microsoft.com/office/drawing/2014/main" xmlns="" id="{5A8CFD42-EEFE-C9C0-86CC-F7EE6D38D641}"/>
              </a:ext>
            </a:extLst>
          </p:cNvPr>
          <p:cNvSpPr>
            <a:spLocks noGrp="1"/>
          </p:cNvSpPr>
          <p:nvPr>
            <p:ph idx="1"/>
          </p:nvPr>
        </p:nvSpPr>
        <p:spPr>
          <a:xfrm>
            <a:off x="838200" y="1682030"/>
            <a:ext cx="10515600" cy="4005263"/>
          </a:xfrm>
        </p:spPr>
        <p:txBody>
          <a:bodyPr>
            <a:normAutofit fontScale="92500" lnSpcReduction="20000"/>
          </a:bodyPr>
          <a:lstStyle/>
          <a:p>
            <a:pPr marL="0" indent="0">
              <a:buNone/>
            </a:pPr>
            <a:r>
              <a:rPr lang="en-US" sz="3200" dirty="0"/>
              <a:t>The ED is sending up a patient to L&amp;D triage with abdominal pain. </a:t>
            </a:r>
          </a:p>
          <a:p>
            <a:r>
              <a:rPr lang="en-US" sz="3200" dirty="0"/>
              <a:t>Physician team – Please place the orders using the downtime procedure for placing a line, sending labs, performing EKG/</a:t>
            </a:r>
            <a:r>
              <a:rPr lang="en-US" sz="3200" dirty="0" err="1"/>
              <a:t>tocometry</a:t>
            </a:r>
            <a:r>
              <a:rPr lang="en-US" sz="3200" dirty="0"/>
              <a:t>, POC Glucose, and writing notes.</a:t>
            </a:r>
          </a:p>
          <a:p>
            <a:r>
              <a:rPr lang="en-US" sz="3200" dirty="0"/>
              <a:t>Nursing Team 1 – Please register, triage this patient using the downtime process, and complete the orders (MAR), and documentation. </a:t>
            </a:r>
          </a:p>
          <a:p>
            <a:r>
              <a:rPr lang="en-US" sz="3200" dirty="0"/>
              <a:t>Admin Team – Please evaluate this process and identify gaps. Does </a:t>
            </a:r>
            <a:r>
              <a:rPr lang="en-US" sz="3200" dirty="0" err="1"/>
              <a:t>tocometry</a:t>
            </a:r>
            <a:r>
              <a:rPr lang="en-US" sz="3200" dirty="0"/>
              <a:t> work without EPIC? How do we store the information/create charts? </a:t>
            </a:r>
          </a:p>
          <a:p>
            <a:endParaRPr lang="en-US" dirty="0"/>
          </a:p>
        </p:txBody>
      </p:sp>
    </p:spTree>
    <p:extLst>
      <p:ext uri="{BB962C8B-B14F-4D97-AF65-F5344CB8AC3E}">
        <p14:creationId xmlns:p14="http://schemas.microsoft.com/office/powerpoint/2010/main" val="3083940737"/>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490EFBE6-71D1-3F89-8E6A-033AC35EDBD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DDB3A10C-DD7F-0E7A-CF19-132B71721451}"/>
              </a:ext>
            </a:extLst>
          </p:cNvPr>
          <p:cNvSpPr>
            <a:spLocks noGrp="1"/>
          </p:cNvSpPr>
          <p:nvPr>
            <p:ph type="title"/>
          </p:nvPr>
        </p:nvSpPr>
        <p:spPr>
          <a:xfrm>
            <a:off x="838200" y="534267"/>
            <a:ext cx="10515600" cy="1147763"/>
          </a:xfrm>
        </p:spPr>
        <p:txBody>
          <a:bodyPr>
            <a:normAutofit/>
          </a:bodyPr>
          <a:lstStyle/>
          <a:p>
            <a:r>
              <a:rPr lang="en-US" b="1" dirty="0"/>
              <a:t>Labor &amp; Delivery Patient Profile </a:t>
            </a:r>
          </a:p>
        </p:txBody>
      </p:sp>
      <p:sp>
        <p:nvSpPr>
          <p:cNvPr id="3" name="Content Placeholder 2">
            <a:extLst>
              <a:ext uri="{FF2B5EF4-FFF2-40B4-BE49-F238E27FC236}">
                <a16:creationId xmlns:a16="http://schemas.microsoft.com/office/drawing/2014/main" xmlns="" id="{5A386735-5CBA-38E4-9FDB-5141280B8851}"/>
              </a:ext>
            </a:extLst>
          </p:cNvPr>
          <p:cNvSpPr>
            <a:spLocks noGrp="1"/>
          </p:cNvSpPr>
          <p:nvPr>
            <p:ph idx="1"/>
          </p:nvPr>
        </p:nvSpPr>
        <p:spPr>
          <a:xfrm>
            <a:off x="838200" y="1682030"/>
            <a:ext cx="10515600" cy="4005263"/>
          </a:xfrm>
        </p:spPr>
        <p:txBody>
          <a:bodyPr>
            <a:normAutofit lnSpcReduction="10000"/>
          </a:bodyPr>
          <a:lstStyle/>
          <a:p>
            <a:r>
              <a:rPr lang="en-US" dirty="0"/>
              <a:t>24-year-old female, G1PO at 34 weeks gestation, with no prenatal treatment, presents with abdominal discomfort. The patient is seen in the ED and sent to L&amp;D for evaluation. </a:t>
            </a:r>
          </a:p>
          <a:p>
            <a:r>
              <a:rPr lang="en-US" dirty="0"/>
              <a:t>Past Surgical History: c-section x2</a:t>
            </a:r>
          </a:p>
          <a:p>
            <a:r>
              <a:rPr lang="en-US" dirty="0"/>
              <a:t>Medications: none</a:t>
            </a:r>
          </a:p>
          <a:p>
            <a:r>
              <a:rPr lang="en-US" dirty="0"/>
              <a:t>Allergies – none</a:t>
            </a:r>
          </a:p>
          <a:p>
            <a:r>
              <a:rPr lang="en-US" dirty="0"/>
              <a:t>Exam – 110/74, HR 100, Temp 98.6F, RR 20 100% RA</a:t>
            </a:r>
          </a:p>
          <a:p>
            <a:r>
              <a:rPr lang="en-US" dirty="0"/>
              <a:t>Well appearing, speaking full sentences. Normal pelvic exam – not dilated, no discharge. </a:t>
            </a:r>
          </a:p>
          <a:p>
            <a:endParaRPr lang="en-US" dirty="0"/>
          </a:p>
        </p:txBody>
      </p:sp>
    </p:spTree>
    <p:extLst>
      <p:ext uri="{BB962C8B-B14F-4D97-AF65-F5344CB8AC3E}">
        <p14:creationId xmlns:p14="http://schemas.microsoft.com/office/powerpoint/2010/main" val="230701581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B228722C-0D1C-F8BE-6151-966F5CD7A0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52D921B6-370E-3266-D128-173BCA689452}"/>
              </a:ext>
            </a:extLst>
          </p:cNvPr>
          <p:cNvSpPr>
            <a:spLocks noGrp="1"/>
          </p:cNvSpPr>
          <p:nvPr>
            <p:ph type="title"/>
          </p:nvPr>
        </p:nvSpPr>
        <p:spPr>
          <a:xfrm>
            <a:off x="838200" y="534267"/>
            <a:ext cx="10515600" cy="1147763"/>
          </a:xfrm>
        </p:spPr>
        <p:txBody>
          <a:bodyPr>
            <a:normAutofit/>
          </a:bodyPr>
          <a:lstStyle/>
          <a:p>
            <a:r>
              <a:rPr lang="en-US" b="1" dirty="0"/>
              <a:t>Labor &amp; Delivery/O.R. - Decelerations </a:t>
            </a:r>
          </a:p>
        </p:txBody>
      </p:sp>
      <p:sp>
        <p:nvSpPr>
          <p:cNvPr id="3" name="Content Placeholder 2">
            <a:extLst>
              <a:ext uri="{FF2B5EF4-FFF2-40B4-BE49-F238E27FC236}">
                <a16:creationId xmlns:a16="http://schemas.microsoft.com/office/drawing/2014/main" xmlns="" id="{AA145A9D-8CEC-D596-5C1A-0EDDC64166E3}"/>
              </a:ext>
            </a:extLst>
          </p:cNvPr>
          <p:cNvSpPr>
            <a:spLocks noGrp="1"/>
          </p:cNvSpPr>
          <p:nvPr>
            <p:ph idx="1"/>
          </p:nvPr>
        </p:nvSpPr>
        <p:spPr>
          <a:xfrm>
            <a:off x="838200" y="1682030"/>
            <a:ext cx="10515600" cy="4005263"/>
          </a:xfrm>
        </p:spPr>
        <p:txBody>
          <a:bodyPr>
            <a:normAutofit/>
          </a:bodyPr>
          <a:lstStyle/>
          <a:p>
            <a:r>
              <a:rPr lang="en-US" dirty="0"/>
              <a:t>The </a:t>
            </a:r>
            <a:r>
              <a:rPr lang="en-US" dirty="0" err="1"/>
              <a:t>tocometry</a:t>
            </a:r>
            <a:r>
              <a:rPr lang="en-US" dirty="0"/>
              <a:t> for the patient shows decelerations lasting longer than 60 seconds. </a:t>
            </a:r>
          </a:p>
          <a:p>
            <a:r>
              <a:rPr lang="en-US" dirty="0"/>
              <a:t>The decision is made to perform a c-section. </a:t>
            </a:r>
          </a:p>
          <a:p>
            <a:r>
              <a:rPr lang="en-US" dirty="0"/>
              <a:t>How is an OR prepped during the downtime?</a:t>
            </a:r>
          </a:p>
          <a:p>
            <a:endParaRPr lang="en-US" dirty="0"/>
          </a:p>
        </p:txBody>
      </p:sp>
    </p:spTree>
    <p:extLst>
      <p:ext uri="{BB962C8B-B14F-4D97-AF65-F5344CB8AC3E}">
        <p14:creationId xmlns:p14="http://schemas.microsoft.com/office/powerpoint/2010/main" val="72121047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082F74F6-1DA2-54A0-359F-0E5548C12A7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51C6DFA5-07EA-1565-4A8C-EDCC362E9CB0}"/>
              </a:ext>
            </a:extLst>
          </p:cNvPr>
          <p:cNvSpPr>
            <a:spLocks noGrp="1"/>
          </p:cNvSpPr>
          <p:nvPr>
            <p:ph type="title"/>
          </p:nvPr>
        </p:nvSpPr>
        <p:spPr>
          <a:xfrm>
            <a:off x="838200" y="534267"/>
            <a:ext cx="10515600" cy="1147763"/>
          </a:xfrm>
        </p:spPr>
        <p:txBody>
          <a:bodyPr>
            <a:normAutofit/>
          </a:bodyPr>
          <a:lstStyle/>
          <a:p>
            <a:r>
              <a:rPr lang="en-US" b="1" dirty="0"/>
              <a:t>Internal Medicine</a:t>
            </a:r>
          </a:p>
        </p:txBody>
      </p:sp>
      <p:sp>
        <p:nvSpPr>
          <p:cNvPr id="3" name="Content Placeholder 2">
            <a:extLst>
              <a:ext uri="{FF2B5EF4-FFF2-40B4-BE49-F238E27FC236}">
                <a16:creationId xmlns:a16="http://schemas.microsoft.com/office/drawing/2014/main" xmlns="" id="{8406EB81-2D2D-B340-E95D-DA80833EE9A1}"/>
              </a:ext>
            </a:extLst>
          </p:cNvPr>
          <p:cNvSpPr>
            <a:spLocks noGrp="1"/>
          </p:cNvSpPr>
          <p:nvPr>
            <p:ph idx="1"/>
          </p:nvPr>
        </p:nvSpPr>
        <p:spPr>
          <a:xfrm>
            <a:off x="838200" y="1682030"/>
            <a:ext cx="10600426" cy="4005263"/>
          </a:xfrm>
        </p:spPr>
        <p:txBody>
          <a:bodyPr>
            <a:normAutofit fontScale="92500" lnSpcReduction="20000"/>
          </a:bodyPr>
          <a:lstStyle/>
          <a:p>
            <a:pPr marL="0" indent="0">
              <a:buNone/>
            </a:pPr>
            <a:r>
              <a:rPr lang="en-US" dirty="0"/>
              <a:t>A patient is evaluated in the ED and is determined to be suffering from community-acquired pneumonia. Please obtain the chart from ED Breakout #2.</a:t>
            </a:r>
          </a:p>
          <a:p>
            <a:r>
              <a:rPr lang="en-US" dirty="0"/>
              <a:t>Physician team – Please place the orders using the downtime procedure, sending labs, performing EKG, desired imaging/consults, POC Glucose, 2L NC supplemental O2, and writing your note.</a:t>
            </a:r>
          </a:p>
          <a:p>
            <a:r>
              <a:rPr lang="en-US" dirty="0"/>
              <a:t>Nursing Team 1 – Please do the admission assessment for this patient using the downtime process, complete the orders (MAR), and documentation. </a:t>
            </a:r>
          </a:p>
          <a:p>
            <a:r>
              <a:rPr lang="en-US" dirty="0"/>
              <a:t>Admin Team – Please evaluate this process and identify gaps. How is the team obtaining results and information from the lab before the patient makes it upstairs? What about once the patient makes it to the floor? How do we store the information? How are we creating and storing paper charts? </a:t>
            </a:r>
          </a:p>
          <a:p>
            <a:endParaRPr lang="en-US" dirty="0"/>
          </a:p>
        </p:txBody>
      </p:sp>
    </p:spTree>
    <p:extLst>
      <p:ext uri="{BB962C8B-B14F-4D97-AF65-F5344CB8AC3E}">
        <p14:creationId xmlns:p14="http://schemas.microsoft.com/office/powerpoint/2010/main" val="1605842998"/>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B3BDFFE-F8B2-316F-95B0-F6AED552D31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8B406542-D1A3-AF28-9AFD-C1D8B3E69A28}"/>
              </a:ext>
            </a:extLst>
          </p:cNvPr>
          <p:cNvSpPr>
            <a:spLocks noGrp="1"/>
          </p:cNvSpPr>
          <p:nvPr>
            <p:ph type="title"/>
          </p:nvPr>
        </p:nvSpPr>
        <p:spPr>
          <a:xfrm>
            <a:off x="838200" y="534267"/>
            <a:ext cx="10515600" cy="1147763"/>
          </a:xfrm>
        </p:spPr>
        <p:txBody>
          <a:bodyPr>
            <a:normAutofit/>
          </a:bodyPr>
          <a:lstStyle/>
          <a:p>
            <a:r>
              <a:rPr lang="en-US" b="1" dirty="0"/>
              <a:t>Peds/PICU</a:t>
            </a:r>
          </a:p>
        </p:txBody>
      </p:sp>
      <p:sp>
        <p:nvSpPr>
          <p:cNvPr id="3" name="Content Placeholder 2">
            <a:extLst>
              <a:ext uri="{FF2B5EF4-FFF2-40B4-BE49-F238E27FC236}">
                <a16:creationId xmlns:a16="http://schemas.microsoft.com/office/drawing/2014/main" xmlns="" id="{E2E81241-3CE8-40C0-35C8-EBA9B1936BEC}"/>
              </a:ext>
            </a:extLst>
          </p:cNvPr>
          <p:cNvSpPr>
            <a:spLocks noGrp="1"/>
          </p:cNvSpPr>
          <p:nvPr>
            <p:ph idx="1"/>
          </p:nvPr>
        </p:nvSpPr>
        <p:spPr>
          <a:xfrm>
            <a:off x="838200" y="1682030"/>
            <a:ext cx="10600426" cy="4005263"/>
          </a:xfrm>
        </p:spPr>
        <p:txBody>
          <a:bodyPr>
            <a:normAutofit/>
          </a:bodyPr>
          <a:lstStyle/>
          <a:p>
            <a:pPr marL="0" indent="0">
              <a:buNone/>
            </a:pPr>
            <a:r>
              <a:rPr lang="en-US" sz="2400" dirty="0"/>
              <a:t>The ED is admitting a patient with bronchiolitis</a:t>
            </a:r>
          </a:p>
          <a:p>
            <a:r>
              <a:rPr lang="en-US" sz="2400" dirty="0"/>
              <a:t>Physician team – Please place the orders using the downtime procedure for placing a line, sending labs, performing X-ray, POC Glucose, and writing your note.</a:t>
            </a:r>
          </a:p>
          <a:p>
            <a:r>
              <a:rPr lang="en-US" sz="2400" dirty="0"/>
              <a:t>Nursing Team  – Complete the orders, including admission assessment, MAR, and documentation. </a:t>
            </a:r>
          </a:p>
          <a:p>
            <a:r>
              <a:rPr lang="en-US" sz="2400" dirty="0"/>
              <a:t>Admin Team – Please evaluate this process and identify gaps. How is the team ordering and obtaining results from radiology and chemistry? </a:t>
            </a:r>
          </a:p>
          <a:p>
            <a:endParaRPr lang="en-US" dirty="0"/>
          </a:p>
        </p:txBody>
      </p:sp>
    </p:spTree>
    <p:extLst>
      <p:ext uri="{BB962C8B-B14F-4D97-AF65-F5344CB8AC3E}">
        <p14:creationId xmlns:p14="http://schemas.microsoft.com/office/powerpoint/2010/main" val="313300478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1FD26D67-D072-BFE1-CCE3-2628CD61DB1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7F8096B1-F4C1-C7E8-57E5-234A8F1C4221}"/>
              </a:ext>
            </a:extLst>
          </p:cNvPr>
          <p:cNvSpPr>
            <a:spLocks noGrp="1"/>
          </p:cNvSpPr>
          <p:nvPr>
            <p:ph type="title"/>
          </p:nvPr>
        </p:nvSpPr>
        <p:spPr>
          <a:xfrm>
            <a:off x="838200" y="534267"/>
            <a:ext cx="10515600" cy="1147763"/>
          </a:xfrm>
        </p:spPr>
        <p:txBody>
          <a:bodyPr>
            <a:normAutofit/>
          </a:bodyPr>
          <a:lstStyle/>
          <a:p>
            <a:r>
              <a:rPr lang="en-US" b="1" dirty="0"/>
              <a:t>Pediatrics/PICU Patient Profile</a:t>
            </a:r>
          </a:p>
        </p:txBody>
      </p:sp>
      <p:sp>
        <p:nvSpPr>
          <p:cNvPr id="3" name="Content Placeholder 2">
            <a:extLst>
              <a:ext uri="{FF2B5EF4-FFF2-40B4-BE49-F238E27FC236}">
                <a16:creationId xmlns:a16="http://schemas.microsoft.com/office/drawing/2014/main" xmlns="" id="{4348F485-1B6B-3903-30FC-377D76C0B083}"/>
              </a:ext>
            </a:extLst>
          </p:cNvPr>
          <p:cNvSpPr>
            <a:spLocks noGrp="1"/>
          </p:cNvSpPr>
          <p:nvPr>
            <p:ph idx="1"/>
          </p:nvPr>
        </p:nvSpPr>
        <p:spPr>
          <a:xfrm>
            <a:off x="838200" y="1682030"/>
            <a:ext cx="10600426" cy="4005263"/>
          </a:xfrm>
        </p:spPr>
        <p:txBody>
          <a:bodyPr>
            <a:normAutofit lnSpcReduction="10000"/>
          </a:bodyPr>
          <a:lstStyle/>
          <a:p>
            <a:pPr marL="357187" lvl="1" indent="-342900"/>
            <a:r>
              <a:rPr lang="en-US" sz="2600" dirty="0"/>
              <a:t>20-month-old Male, unremarkable birth history presents with cough and tachypnea. Fully vaccinated. </a:t>
            </a:r>
          </a:p>
          <a:p>
            <a:pPr marL="357187" lvl="1" indent="-342900"/>
            <a:r>
              <a:rPr lang="en-US" sz="2600" dirty="0"/>
              <a:t>Past Surgical History: none</a:t>
            </a:r>
          </a:p>
          <a:p>
            <a:pPr marL="357187" lvl="1" indent="-342900"/>
            <a:r>
              <a:rPr lang="en-US" sz="2600" dirty="0"/>
              <a:t>Medications: none</a:t>
            </a:r>
          </a:p>
          <a:p>
            <a:pPr marL="357187" lvl="1" indent="-342900"/>
            <a:r>
              <a:rPr lang="en-US" sz="2600" dirty="0"/>
              <a:t>Allergies – none</a:t>
            </a:r>
          </a:p>
          <a:p>
            <a:pPr marL="357187" lvl="1" indent="-342900"/>
            <a:r>
              <a:rPr lang="en-US" sz="2600" dirty="0"/>
              <a:t>Exam – 90/60, HR 140, Temp 101F, RR 40, 88% on RA</a:t>
            </a:r>
          </a:p>
          <a:p>
            <a:pPr marL="357187" lvl="1" indent="-342900"/>
            <a:r>
              <a:rPr lang="en-US" sz="2600" dirty="0"/>
              <a:t>Ill-appearing, dry mucous membranes, only one wet diaper/24 hours. No rash</a:t>
            </a:r>
          </a:p>
          <a:p>
            <a:pPr marL="357187" lvl="1" indent="-342900"/>
            <a:r>
              <a:rPr lang="en-US" sz="2600" dirty="0"/>
              <a:t>No X-Rays, no labs done</a:t>
            </a:r>
          </a:p>
          <a:p>
            <a:pPr marL="357187" lvl="1" indent="-342900"/>
            <a:r>
              <a:rPr lang="en-US" sz="2600" dirty="0"/>
              <a:t>Currently on high-flow 40LPM/60%FIO2 </a:t>
            </a:r>
          </a:p>
          <a:p>
            <a:endParaRPr lang="en-US" dirty="0"/>
          </a:p>
        </p:txBody>
      </p:sp>
    </p:spTree>
    <p:extLst>
      <p:ext uri="{BB962C8B-B14F-4D97-AF65-F5344CB8AC3E}">
        <p14:creationId xmlns:p14="http://schemas.microsoft.com/office/powerpoint/2010/main" val="413221997"/>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816217E2-381A-9B0A-F723-35D58B50660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04A01C2F-938D-1D4D-6960-7977DFD3EA78}"/>
              </a:ext>
            </a:extLst>
          </p:cNvPr>
          <p:cNvSpPr>
            <a:spLocks noGrp="1"/>
          </p:cNvSpPr>
          <p:nvPr>
            <p:ph type="title"/>
          </p:nvPr>
        </p:nvSpPr>
        <p:spPr>
          <a:xfrm>
            <a:off x="838200" y="534267"/>
            <a:ext cx="10515600" cy="1147763"/>
          </a:xfrm>
        </p:spPr>
        <p:txBody>
          <a:bodyPr>
            <a:normAutofit/>
          </a:bodyPr>
          <a:lstStyle/>
          <a:p>
            <a:r>
              <a:rPr lang="en-US" b="1" dirty="0"/>
              <a:t>Trauma/SICU, Anesthesia &amp; OR</a:t>
            </a:r>
          </a:p>
        </p:txBody>
      </p:sp>
      <p:sp>
        <p:nvSpPr>
          <p:cNvPr id="3" name="Content Placeholder 2">
            <a:extLst>
              <a:ext uri="{FF2B5EF4-FFF2-40B4-BE49-F238E27FC236}">
                <a16:creationId xmlns:a16="http://schemas.microsoft.com/office/drawing/2014/main" xmlns="" id="{FD6A96B3-1E5E-F88B-931C-8E42BEB1A237}"/>
              </a:ext>
            </a:extLst>
          </p:cNvPr>
          <p:cNvSpPr>
            <a:spLocks noGrp="1"/>
          </p:cNvSpPr>
          <p:nvPr>
            <p:ph idx="1"/>
          </p:nvPr>
        </p:nvSpPr>
        <p:spPr>
          <a:xfrm>
            <a:off x="838200" y="1682030"/>
            <a:ext cx="10600426" cy="4005263"/>
          </a:xfrm>
        </p:spPr>
        <p:txBody>
          <a:bodyPr>
            <a:normAutofit fontScale="92500" lnSpcReduction="10000"/>
          </a:bodyPr>
          <a:lstStyle/>
          <a:p>
            <a:pPr marL="0" indent="0">
              <a:buNone/>
            </a:pPr>
            <a:r>
              <a:rPr lang="en-US" sz="2600" dirty="0"/>
              <a:t>28-year-old Male presents after a motor vehicle collision. EMS reports that the airbag deployed. Car reported going &gt; 60mph. Blood pressure is 70/40, HR 140, clear respirations bilaterally. FAST is positive. The ED is unavailable to assist with documentation </a:t>
            </a:r>
          </a:p>
          <a:p>
            <a:r>
              <a:rPr lang="en-US" sz="2600" dirty="0"/>
              <a:t>Physician team – Call and document a trauma activation and document appropriately. Please place the orders and admit to OR. The patient should be ordered for MTP. For anesthesia, please perform intubation in the ED and document it appropriately.</a:t>
            </a:r>
          </a:p>
          <a:p>
            <a:r>
              <a:rPr lang="en-US" sz="2600" dirty="0"/>
              <a:t>Nursing Team – Please complete the orders using the downtime box.  </a:t>
            </a:r>
          </a:p>
          <a:p>
            <a:r>
              <a:rPr lang="en-US" sz="2600" dirty="0"/>
              <a:t>Admin Team – Please evaluate this process and identify gaps. If no ICU beds are available, where does this patient go after the OR? </a:t>
            </a:r>
          </a:p>
          <a:p>
            <a:endParaRPr lang="en-US" dirty="0"/>
          </a:p>
        </p:txBody>
      </p:sp>
    </p:spTree>
    <p:extLst>
      <p:ext uri="{BB962C8B-B14F-4D97-AF65-F5344CB8AC3E}">
        <p14:creationId xmlns:p14="http://schemas.microsoft.com/office/powerpoint/2010/main" val="2147465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59B1678-B063-CA16-8F30-FF0DD219CA6E}"/>
              </a:ext>
            </a:extLst>
          </p:cNvPr>
          <p:cNvSpPr>
            <a:spLocks noGrp="1"/>
          </p:cNvSpPr>
          <p:nvPr>
            <p:ph type="title"/>
          </p:nvPr>
        </p:nvSpPr>
        <p:spPr>
          <a:xfrm>
            <a:off x="838200" y="534267"/>
            <a:ext cx="10515600" cy="1147763"/>
          </a:xfrm>
        </p:spPr>
        <p:txBody>
          <a:bodyPr>
            <a:normAutofit/>
          </a:bodyPr>
          <a:lstStyle/>
          <a:p>
            <a:pPr algn="ctr"/>
            <a:r>
              <a:rPr lang="en-US" sz="3600" b="1" dirty="0"/>
              <a:t>Table of Contents</a:t>
            </a:r>
          </a:p>
        </p:txBody>
      </p:sp>
      <p:sp>
        <p:nvSpPr>
          <p:cNvPr id="3" name="Content Placeholder 2">
            <a:extLst>
              <a:ext uri="{FF2B5EF4-FFF2-40B4-BE49-F238E27FC236}">
                <a16:creationId xmlns:a16="http://schemas.microsoft.com/office/drawing/2014/main" xmlns="" id="{80FCFCF2-2C16-FC4E-69A3-698BCF27E4AA}"/>
              </a:ext>
            </a:extLst>
          </p:cNvPr>
          <p:cNvSpPr>
            <a:spLocks noGrp="1"/>
          </p:cNvSpPr>
          <p:nvPr>
            <p:ph idx="1"/>
          </p:nvPr>
        </p:nvSpPr>
        <p:spPr>
          <a:xfrm>
            <a:off x="838200" y="1682030"/>
            <a:ext cx="10687756" cy="4005263"/>
          </a:xfrm>
        </p:spPr>
        <p:txBody>
          <a:bodyPr>
            <a:normAutofit/>
          </a:bodyPr>
          <a:lstStyle/>
          <a:p>
            <a:r>
              <a:rPr lang="en-US" sz="3200" dirty="0"/>
              <a:t>Introduction – Set the Scene</a:t>
            </a:r>
          </a:p>
          <a:p>
            <a:r>
              <a:rPr lang="en-US" sz="3200" dirty="0"/>
              <a:t>Module 1 – Priorities and Implementing Downtime Procedures</a:t>
            </a:r>
          </a:p>
          <a:p>
            <a:r>
              <a:rPr lang="en-US" sz="3200" dirty="0"/>
              <a:t>Module 2 – Using the BCA computers</a:t>
            </a:r>
          </a:p>
          <a:p>
            <a:r>
              <a:rPr lang="en-US" sz="3200" dirty="0"/>
              <a:t>Module 3 – Admitting patients and maintaining operations</a:t>
            </a:r>
          </a:p>
          <a:p>
            <a:r>
              <a:rPr lang="en-US" sz="3200" dirty="0"/>
              <a:t>Module 4 – Discharges</a:t>
            </a:r>
          </a:p>
          <a:p>
            <a:r>
              <a:rPr lang="en-US" sz="3200" dirty="0"/>
              <a:t>Debrief</a:t>
            </a:r>
          </a:p>
          <a:p>
            <a:endParaRPr lang="en-US" dirty="0"/>
          </a:p>
        </p:txBody>
      </p:sp>
    </p:spTree>
    <p:extLst>
      <p:ext uri="{BB962C8B-B14F-4D97-AF65-F5344CB8AC3E}">
        <p14:creationId xmlns:p14="http://schemas.microsoft.com/office/powerpoint/2010/main" val="411091175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9DFB039-0CD6-7562-BADA-A0F3FCFCC7F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9B640FF1-30F5-81BC-BE61-9D51D455CAEC}"/>
              </a:ext>
            </a:extLst>
          </p:cNvPr>
          <p:cNvSpPr>
            <a:spLocks noGrp="1"/>
          </p:cNvSpPr>
          <p:nvPr>
            <p:ph type="title"/>
          </p:nvPr>
        </p:nvSpPr>
        <p:spPr>
          <a:xfrm>
            <a:off x="838199" y="534267"/>
            <a:ext cx="10816087" cy="1147763"/>
          </a:xfrm>
        </p:spPr>
        <p:txBody>
          <a:bodyPr>
            <a:normAutofit fontScale="90000"/>
          </a:bodyPr>
          <a:lstStyle/>
          <a:p>
            <a:r>
              <a:rPr lang="en-US" b="1" dirty="0"/>
              <a:t>Trauma/SICU, Anesthesia &amp; OR- Patient Profile</a:t>
            </a:r>
          </a:p>
        </p:txBody>
      </p:sp>
      <p:sp>
        <p:nvSpPr>
          <p:cNvPr id="3" name="Content Placeholder 2">
            <a:extLst>
              <a:ext uri="{FF2B5EF4-FFF2-40B4-BE49-F238E27FC236}">
                <a16:creationId xmlns:a16="http://schemas.microsoft.com/office/drawing/2014/main" xmlns="" id="{01D2E4A6-5B83-9AED-52CC-F05E02ABF5E4}"/>
              </a:ext>
            </a:extLst>
          </p:cNvPr>
          <p:cNvSpPr>
            <a:spLocks noGrp="1"/>
          </p:cNvSpPr>
          <p:nvPr>
            <p:ph idx="1"/>
          </p:nvPr>
        </p:nvSpPr>
        <p:spPr>
          <a:xfrm>
            <a:off x="838200" y="1682030"/>
            <a:ext cx="10600426" cy="4005263"/>
          </a:xfrm>
        </p:spPr>
        <p:txBody>
          <a:bodyPr>
            <a:normAutofit/>
          </a:bodyPr>
          <a:lstStyle/>
          <a:p>
            <a:pPr marL="466725" lvl="1" indent="-452438"/>
            <a:r>
              <a:rPr lang="en-US" sz="2800" dirty="0"/>
              <a:t>28-year-old male, no past medical history (PMH) presents s/p MVC.  +FAST</a:t>
            </a:r>
          </a:p>
          <a:p>
            <a:pPr marL="466725" lvl="1" indent="-452438"/>
            <a:r>
              <a:rPr lang="en-US" sz="2800" dirty="0"/>
              <a:t>Past Surgical History: none</a:t>
            </a:r>
          </a:p>
          <a:p>
            <a:r>
              <a:rPr lang="en-US" dirty="0"/>
              <a:t>   Meds: none</a:t>
            </a:r>
          </a:p>
          <a:p>
            <a:r>
              <a:rPr lang="en-US" dirty="0"/>
              <a:t>   Allergies – none</a:t>
            </a:r>
          </a:p>
          <a:p>
            <a:r>
              <a:rPr lang="en-US" dirty="0"/>
              <a:t>  Exam – 70/60, HR 140, Temp 98.6F, RR 24, 98% on RA</a:t>
            </a:r>
          </a:p>
          <a:p>
            <a:r>
              <a:rPr lang="en-US" dirty="0"/>
              <a:t>  CT scan with significant splenic and liver lacs with hemoperitoneum. </a:t>
            </a:r>
          </a:p>
          <a:p>
            <a:endParaRPr lang="en-US" dirty="0"/>
          </a:p>
        </p:txBody>
      </p:sp>
    </p:spTree>
    <p:extLst>
      <p:ext uri="{BB962C8B-B14F-4D97-AF65-F5344CB8AC3E}">
        <p14:creationId xmlns:p14="http://schemas.microsoft.com/office/powerpoint/2010/main" val="369424735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561891CC-E7F0-7171-F35E-B2AEC80C904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8C376C2F-5E58-945D-7511-FE14B3E4E40B}"/>
              </a:ext>
            </a:extLst>
          </p:cNvPr>
          <p:cNvSpPr>
            <a:spLocks noGrp="1"/>
          </p:cNvSpPr>
          <p:nvPr>
            <p:ph type="title"/>
          </p:nvPr>
        </p:nvSpPr>
        <p:spPr>
          <a:xfrm>
            <a:off x="838199" y="534267"/>
            <a:ext cx="10816087" cy="1147763"/>
          </a:xfrm>
        </p:spPr>
        <p:txBody>
          <a:bodyPr>
            <a:normAutofit fontScale="90000"/>
          </a:bodyPr>
          <a:lstStyle/>
          <a:p>
            <a:r>
              <a:rPr lang="en-US" b="1" dirty="0"/>
              <a:t>Trauma/SICU, Anesthesia and OR – Breakout #3</a:t>
            </a:r>
          </a:p>
        </p:txBody>
      </p:sp>
      <p:sp>
        <p:nvSpPr>
          <p:cNvPr id="3" name="Content Placeholder 2">
            <a:extLst>
              <a:ext uri="{FF2B5EF4-FFF2-40B4-BE49-F238E27FC236}">
                <a16:creationId xmlns:a16="http://schemas.microsoft.com/office/drawing/2014/main" xmlns="" id="{67ABC354-FE5E-62DF-9009-6A8CD1232516}"/>
              </a:ext>
            </a:extLst>
          </p:cNvPr>
          <p:cNvSpPr>
            <a:spLocks noGrp="1"/>
          </p:cNvSpPr>
          <p:nvPr>
            <p:ph idx="1"/>
          </p:nvPr>
        </p:nvSpPr>
        <p:spPr>
          <a:xfrm>
            <a:off x="838200" y="1682030"/>
            <a:ext cx="10600426" cy="4005263"/>
          </a:xfrm>
        </p:spPr>
        <p:txBody>
          <a:bodyPr>
            <a:normAutofit/>
          </a:bodyPr>
          <a:lstStyle/>
          <a:p>
            <a:r>
              <a:rPr lang="en-US" dirty="0"/>
              <a:t>How do we document this case in the OR? </a:t>
            </a:r>
          </a:p>
          <a:p>
            <a:r>
              <a:rPr lang="en-US" dirty="0"/>
              <a:t>Please fill out the paperwork as if the patient had an ex-lap with hemostasis achieved. An MTP was called and the patient has gotten the first cooler of blood and is starting the second. </a:t>
            </a:r>
          </a:p>
          <a:p>
            <a:endParaRPr lang="en-US" dirty="0"/>
          </a:p>
        </p:txBody>
      </p:sp>
    </p:spTree>
    <p:extLst>
      <p:ext uri="{BB962C8B-B14F-4D97-AF65-F5344CB8AC3E}">
        <p14:creationId xmlns:p14="http://schemas.microsoft.com/office/powerpoint/2010/main" val="3647217706"/>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4049D362-932C-8742-94B7-796145CB82E8}"/>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393E4297-60A6-7D2B-9666-475A6F75B07A}"/>
              </a:ext>
            </a:extLst>
          </p:cNvPr>
          <p:cNvSpPr>
            <a:spLocks noGrp="1"/>
          </p:cNvSpPr>
          <p:nvPr>
            <p:ph type="title"/>
          </p:nvPr>
        </p:nvSpPr>
        <p:spPr>
          <a:xfrm>
            <a:off x="838199" y="534267"/>
            <a:ext cx="10816087" cy="1147763"/>
          </a:xfrm>
        </p:spPr>
        <p:txBody>
          <a:bodyPr>
            <a:normAutofit/>
          </a:bodyPr>
          <a:lstStyle/>
          <a:p>
            <a:r>
              <a:rPr lang="en-US" b="1" dirty="0"/>
              <a:t>PACU Level 1 trauma: Breakout #3</a:t>
            </a:r>
          </a:p>
        </p:txBody>
      </p:sp>
      <p:sp>
        <p:nvSpPr>
          <p:cNvPr id="3" name="Content Placeholder 2">
            <a:extLst>
              <a:ext uri="{FF2B5EF4-FFF2-40B4-BE49-F238E27FC236}">
                <a16:creationId xmlns:a16="http://schemas.microsoft.com/office/drawing/2014/main" xmlns="" id="{D30EED5B-920E-9EA7-EE3E-A73E4CE667C1}"/>
              </a:ext>
            </a:extLst>
          </p:cNvPr>
          <p:cNvSpPr>
            <a:spLocks noGrp="1"/>
          </p:cNvSpPr>
          <p:nvPr>
            <p:ph idx="1"/>
          </p:nvPr>
        </p:nvSpPr>
        <p:spPr>
          <a:xfrm>
            <a:off x="838200" y="1682030"/>
            <a:ext cx="10600426" cy="4005263"/>
          </a:xfrm>
        </p:spPr>
        <p:txBody>
          <a:bodyPr>
            <a:normAutofit/>
          </a:bodyPr>
          <a:lstStyle/>
          <a:p>
            <a:r>
              <a:rPr lang="en-US" sz="2600" dirty="0"/>
              <a:t>Trauma has called and informed you that a patient is coming out of the OR after an ex-lap for </a:t>
            </a:r>
            <a:r>
              <a:rPr lang="en-US" sz="2600" dirty="0" err="1"/>
              <a:t>hemo</a:t>
            </a:r>
            <a:r>
              <a:rPr lang="en-US" sz="2600" dirty="0"/>
              <a:t>-peritoneum from liver lacerations after trauma. There are no MICU/SICU beds, and the patient has to go to PACU. </a:t>
            </a:r>
          </a:p>
          <a:p>
            <a:r>
              <a:rPr lang="en-US" sz="2600" dirty="0"/>
              <a:t>Please place the orders for a young patient with no medical problems who is intubated and is finishing an MTP; they need to receive 1 unit of PRBC, 1 unit of FFP, and 1 unit of platelets. </a:t>
            </a:r>
          </a:p>
          <a:p>
            <a:r>
              <a:rPr lang="en-US" sz="2600" dirty="0"/>
              <a:t>Vent Settings: Volume Control, TV 450, RR 14, Peep 5, FiO2 40%</a:t>
            </a:r>
          </a:p>
          <a:p>
            <a:endParaRPr lang="en-US" dirty="0"/>
          </a:p>
        </p:txBody>
      </p:sp>
    </p:spTree>
    <p:extLst>
      <p:ext uri="{BB962C8B-B14F-4D97-AF65-F5344CB8AC3E}">
        <p14:creationId xmlns:p14="http://schemas.microsoft.com/office/powerpoint/2010/main" val="1965375613"/>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7AAA1DC-2CF2-9009-4417-45BC4636FB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51057C61-B9DF-7AA9-2EEE-664B52070924}"/>
              </a:ext>
            </a:extLst>
          </p:cNvPr>
          <p:cNvSpPr>
            <a:spLocks noGrp="1"/>
          </p:cNvSpPr>
          <p:nvPr>
            <p:ph type="title"/>
          </p:nvPr>
        </p:nvSpPr>
        <p:spPr>
          <a:xfrm>
            <a:off x="838199" y="534267"/>
            <a:ext cx="10816087" cy="1147763"/>
          </a:xfrm>
        </p:spPr>
        <p:txBody>
          <a:bodyPr>
            <a:normAutofit/>
          </a:bodyPr>
          <a:lstStyle/>
          <a:p>
            <a:r>
              <a:rPr lang="en-US" b="1" dirty="0"/>
              <a:t>Neuro Stroke Breakout #3 – Stroke Code</a:t>
            </a:r>
          </a:p>
        </p:txBody>
      </p:sp>
      <p:sp>
        <p:nvSpPr>
          <p:cNvPr id="3" name="Content Placeholder 2">
            <a:extLst>
              <a:ext uri="{FF2B5EF4-FFF2-40B4-BE49-F238E27FC236}">
                <a16:creationId xmlns:a16="http://schemas.microsoft.com/office/drawing/2014/main" xmlns="" id="{9E3FC568-013F-0C98-7848-E5D14009A16F}"/>
              </a:ext>
            </a:extLst>
          </p:cNvPr>
          <p:cNvSpPr>
            <a:spLocks noGrp="1"/>
          </p:cNvSpPr>
          <p:nvPr>
            <p:ph idx="1"/>
          </p:nvPr>
        </p:nvSpPr>
        <p:spPr>
          <a:xfrm>
            <a:off x="838200" y="1682030"/>
            <a:ext cx="10600426" cy="4005263"/>
          </a:xfrm>
        </p:spPr>
        <p:txBody>
          <a:bodyPr>
            <a:normAutofit/>
          </a:bodyPr>
          <a:lstStyle/>
          <a:p>
            <a:pPr marL="0" indent="0">
              <a:buNone/>
            </a:pPr>
            <a:r>
              <a:rPr lang="en-US" dirty="0"/>
              <a:t>68-year-old male past medical history (PMH) Hypertension (HTN), HLD, NIDDM, presents with slurred speech for the past 6 hours. </a:t>
            </a:r>
          </a:p>
          <a:p>
            <a:r>
              <a:rPr lang="en-US" dirty="0"/>
              <a:t>Physician team – The ED team is in a level 1 trauma and medical code. Your team is going to place the orders and eventually admit the patient after they are deemed not to be </a:t>
            </a:r>
            <a:r>
              <a:rPr lang="en-US" dirty="0" err="1"/>
              <a:t>tpa</a:t>
            </a:r>
            <a:r>
              <a:rPr lang="en-US" dirty="0"/>
              <a:t> or thrombectomy candidates. Please place the orders for work-up and admission.   </a:t>
            </a:r>
          </a:p>
          <a:p>
            <a:r>
              <a:rPr lang="en-US" dirty="0"/>
              <a:t>Nursing team – how do we perform and document neuro checks?</a:t>
            </a:r>
          </a:p>
          <a:p>
            <a:endParaRPr lang="en-US" dirty="0"/>
          </a:p>
        </p:txBody>
      </p:sp>
    </p:spTree>
    <p:extLst>
      <p:ext uri="{BB962C8B-B14F-4D97-AF65-F5344CB8AC3E}">
        <p14:creationId xmlns:p14="http://schemas.microsoft.com/office/powerpoint/2010/main" val="31862559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4B3E742-5208-D351-55C8-32A9E54BFD5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D09B6811-3C62-51D5-2644-7846A47427C6}"/>
              </a:ext>
            </a:extLst>
          </p:cNvPr>
          <p:cNvSpPr>
            <a:spLocks noGrp="1"/>
          </p:cNvSpPr>
          <p:nvPr>
            <p:ph type="title"/>
          </p:nvPr>
        </p:nvSpPr>
        <p:spPr>
          <a:xfrm>
            <a:off x="838199" y="534267"/>
            <a:ext cx="10816087" cy="1147763"/>
          </a:xfrm>
        </p:spPr>
        <p:txBody>
          <a:bodyPr>
            <a:normAutofit/>
          </a:bodyPr>
          <a:lstStyle/>
          <a:p>
            <a:r>
              <a:rPr lang="en-US" b="1" dirty="0"/>
              <a:t>Neuro Stroke Breakout #3 -  Patient Profile</a:t>
            </a:r>
          </a:p>
        </p:txBody>
      </p:sp>
      <p:sp>
        <p:nvSpPr>
          <p:cNvPr id="3" name="Content Placeholder 2">
            <a:extLst>
              <a:ext uri="{FF2B5EF4-FFF2-40B4-BE49-F238E27FC236}">
                <a16:creationId xmlns:a16="http://schemas.microsoft.com/office/drawing/2014/main" xmlns="" id="{9D1D5B08-80A4-1A96-9267-5D5BBB3BECA1}"/>
              </a:ext>
            </a:extLst>
          </p:cNvPr>
          <p:cNvSpPr>
            <a:spLocks noGrp="1"/>
          </p:cNvSpPr>
          <p:nvPr>
            <p:ph idx="1"/>
          </p:nvPr>
        </p:nvSpPr>
        <p:spPr>
          <a:xfrm>
            <a:off x="838200" y="1682030"/>
            <a:ext cx="10600426" cy="4005263"/>
          </a:xfrm>
        </p:spPr>
        <p:txBody>
          <a:bodyPr>
            <a:normAutofit/>
          </a:bodyPr>
          <a:lstStyle/>
          <a:p>
            <a:pPr marL="471487" lvl="1" indent="-457200"/>
            <a:r>
              <a:rPr lang="en-US" sz="2800" dirty="0"/>
              <a:t>68 </a:t>
            </a:r>
            <a:r>
              <a:rPr lang="en-US" sz="2800" dirty="0" err="1"/>
              <a:t>yoM</a:t>
            </a:r>
            <a:r>
              <a:rPr lang="en-US" sz="2800" dirty="0"/>
              <a:t> </a:t>
            </a:r>
            <a:r>
              <a:rPr lang="en-US" sz="2800" dirty="0" err="1"/>
              <a:t>pmh</a:t>
            </a:r>
            <a:r>
              <a:rPr lang="en-US" sz="2800" dirty="0"/>
              <a:t>, HTN, HLD, NIDDM presents with slurred speech</a:t>
            </a:r>
          </a:p>
          <a:p>
            <a:pPr marL="471487" lvl="1" indent="-457200"/>
            <a:r>
              <a:rPr lang="en-US" sz="2800" dirty="0" err="1"/>
              <a:t>PSurghx</a:t>
            </a:r>
            <a:r>
              <a:rPr lang="en-US" sz="2800" dirty="0"/>
              <a:t>: none</a:t>
            </a:r>
          </a:p>
          <a:p>
            <a:pPr marL="471487" lvl="1" indent="-457200"/>
            <a:r>
              <a:rPr lang="en-US" dirty="0"/>
              <a:t>Meds: amlodipine 5mg </a:t>
            </a:r>
            <a:r>
              <a:rPr lang="en-US" dirty="0" err="1"/>
              <a:t>qd</a:t>
            </a:r>
            <a:r>
              <a:rPr lang="en-US" dirty="0"/>
              <a:t>, atorvastatin 40mg </a:t>
            </a:r>
            <a:r>
              <a:rPr lang="en-US" dirty="0" err="1"/>
              <a:t>qd</a:t>
            </a:r>
            <a:r>
              <a:rPr lang="en-US" dirty="0"/>
              <a:t>, ASA 81mg </a:t>
            </a:r>
            <a:r>
              <a:rPr lang="en-US" dirty="0" err="1"/>
              <a:t>qd</a:t>
            </a:r>
            <a:r>
              <a:rPr lang="en-US" dirty="0"/>
              <a:t>,        Metformin 1000mg BID</a:t>
            </a:r>
          </a:p>
          <a:p>
            <a:pPr marL="471487" lvl="1" indent="-457200"/>
            <a:r>
              <a:rPr lang="en-US" dirty="0"/>
              <a:t>Allergies – none</a:t>
            </a:r>
          </a:p>
          <a:p>
            <a:pPr marL="471487" lvl="1" indent="-457200"/>
            <a:r>
              <a:rPr lang="en-US" dirty="0"/>
              <a:t>Exam – 190/70, HR 100, Temp 98.6F, RR 18, 98% on RA</a:t>
            </a:r>
          </a:p>
          <a:p>
            <a:pPr marL="471487" lvl="1" indent="-457200"/>
            <a:r>
              <a:rPr lang="en-US" dirty="0"/>
              <a:t>Mild slurred speech, mild </a:t>
            </a:r>
            <a:r>
              <a:rPr lang="en-US" dirty="0" err="1"/>
              <a:t>b/l</a:t>
            </a:r>
            <a:r>
              <a:rPr lang="en-US" dirty="0"/>
              <a:t> UE pronator drift. Otherwise, it was an unrevealing neuro exam</a:t>
            </a:r>
          </a:p>
          <a:p>
            <a:endParaRPr lang="en-US" dirty="0"/>
          </a:p>
        </p:txBody>
      </p:sp>
    </p:spTree>
    <p:extLst>
      <p:ext uri="{BB962C8B-B14F-4D97-AF65-F5344CB8AC3E}">
        <p14:creationId xmlns:p14="http://schemas.microsoft.com/office/powerpoint/2010/main" val="3840746102"/>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30704567-C032-F347-CC18-D2F5AB2D5C7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5AA9415-7E3B-0E90-0FE0-C3F8408D6653}"/>
              </a:ext>
            </a:extLst>
          </p:cNvPr>
          <p:cNvSpPr>
            <a:spLocks noGrp="1"/>
          </p:cNvSpPr>
          <p:nvPr>
            <p:ph type="title"/>
          </p:nvPr>
        </p:nvSpPr>
        <p:spPr>
          <a:xfrm>
            <a:off x="838199" y="534267"/>
            <a:ext cx="10816087" cy="1147763"/>
          </a:xfrm>
        </p:spPr>
        <p:txBody>
          <a:bodyPr>
            <a:normAutofit fontScale="90000"/>
          </a:bodyPr>
          <a:lstStyle/>
          <a:p>
            <a:r>
              <a:rPr lang="en-US" b="1" dirty="0"/>
              <a:t>Breakout #3 - Interventional Radiology, MICU, and ED -  Massive PE</a:t>
            </a:r>
          </a:p>
        </p:txBody>
      </p:sp>
      <p:sp>
        <p:nvSpPr>
          <p:cNvPr id="3" name="Content Placeholder 2">
            <a:extLst>
              <a:ext uri="{FF2B5EF4-FFF2-40B4-BE49-F238E27FC236}">
                <a16:creationId xmlns:a16="http://schemas.microsoft.com/office/drawing/2014/main" xmlns="" id="{B42856BE-3027-5C84-3E71-D35A6D689A3F}"/>
              </a:ext>
            </a:extLst>
          </p:cNvPr>
          <p:cNvSpPr>
            <a:spLocks noGrp="1"/>
          </p:cNvSpPr>
          <p:nvPr>
            <p:ph idx="1"/>
          </p:nvPr>
        </p:nvSpPr>
        <p:spPr>
          <a:xfrm>
            <a:off x="838200" y="1682030"/>
            <a:ext cx="10600426" cy="4005263"/>
          </a:xfrm>
        </p:spPr>
        <p:txBody>
          <a:bodyPr>
            <a:normAutofit/>
          </a:bodyPr>
          <a:lstStyle/>
          <a:p>
            <a:pPr marL="471487" lvl="1" indent="-457200"/>
            <a:r>
              <a:rPr lang="en-US" sz="2800" dirty="0"/>
              <a:t>68 year old male-  </a:t>
            </a:r>
            <a:r>
              <a:rPr lang="en-US" sz="2800" dirty="0" err="1"/>
              <a:t>pmh</a:t>
            </a:r>
            <a:r>
              <a:rPr lang="en-US" sz="2800" dirty="0"/>
              <a:t> HTN, HLD, NIDDM, presents shortness of breath. Their labs are remarkable for elevated troponin and pro-</a:t>
            </a:r>
            <a:r>
              <a:rPr lang="en-US" sz="2800" dirty="0" err="1"/>
              <a:t>bnb</a:t>
            </a:r>
            <a:r>
              <a:rPr lang="en-US" sz="2800" dirty="0"/>
              <a:t>. CTA + for massive PE. ED has started Heparin Drip, consulted MICU, who has accepted and consulted your service, who plans to do thrombectomy. The patient can not provide any medical history due to the acuity of their illness. </a:t>
            </a:r>
          </a:p>
          <a:p>
            <a:pPr marL="471487" lvl="1" indent="-457200"/>
            <a:r>
              <a:rPr lang="en-US" sz="2800" dirty="0"/>
              <a:t>The patient is intubated in the ED</a:t>
            </a:r>
          </a:p>
          <a:p>
            <a:pPr marL="471487" lvl="1" indent="-457200"/>
            <a:r>
              <a:rPr lang="en-US" sz="2800" dirty="0"/>
              <a:t>Patient weighs 70kg </a:t>
            </a:r>
          </a:p>
          <a:p>
            <a:endParaRPr lang="en-US" dirty="0"/>
          </a:p>
        </p:txBody>
      </p:sp>
    </p:spTree>
    <p:extLst>
      <p:ext uri="{BB962C8B-B14F-4D97-AF65-F5344CB8AC3E}">
        <p14:creationId xmlns:p14="http://schemas.microsoft.com/office/powerpoint/2010/main" val="2304306239"/>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BA04C33D-2E9E-40B4-FC91-82C2E848168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B2969349-0720-6C5B-7019-42B80643F7D9}"/>
              </a:ext>
            </a:extLst>
          </p:cNvPr>
          <p:cNvSpPr>
            <a:spLocks noGrp="1"/>
          </p:cNvSpPr>
          <p:nvPr>
            <p:ph type="title"/>
          </p:nvPr>
        </p:nvSpPr>
        <p:spPr>
          <a:xfrm>
            <a:off x="838199" y="534267"/>
            <a:ext cx="10816087" cy="1147763"/>
          </a:xfrm>
        </p:spPr>
        <p:txBody>
          <a:bodyPr>
            <a:normAutofit/>
          </a:bodyPr>
          <a:lstStyle/>
          <a:p>
            <a:r>
              <a:rPr lang="it-IT" b="1" dirty="0"/>
              <a:t>Breakout #3 Massive PE - ED</a:t>
            </a:r>
            <a:endParaRPr lang="en-US" b="1" dirty="0"/>
          </a:p>
        </p:txBody>
      </p:sp>
      <p:sp>
        <p:nvSpPr>
          <p:cNvPr id="3" name="Content Placeholder 2">
            <a:extLst>
              <a:ext uri="{FF2B5EF4-FFF2-40B4-BE49-F238E27FC236}">
                <a16:creationId xmlns:a16="http://schemas.microsoft.com/office/drawing/2014/main" xmlns="" id="{3B3CE7B9-151A-6646-5056-6A2DB5B389DF}"/>
              </a:ext>
            </a:extLst>
          </p:cNvPr>
          <p:cNvSpPr>
            <a:spLocks noGrp="1"/>
          </p:cNvSpPr>
          <p:nvPr>
            <p:ph idx="1"/>
          </p:nvPr>
        </p:nvSpPr>
        <p:spPr>
          <a:xfrm>
            <a:off x="838200" y="1682030"/>
            <a:ext cx="10600426" cy="4005263"/>
          </a:xfrm>
        </p:spPr>
        <p:txBody>
          <a:bodyPr>
            <a:normAutofit/>
          </a:bodyPr>
          <a:lstStyle/>
          <a:p>
            <a:pPr marL="471487" lvl="1" indent="-457200"/>
            <a:r>
              <a:rPr lang="en-US" sz="2800" dirty="0"/>
              <a:t>Physicians: Place the orders for Heparin drip and </a:t>
            </a:r>
            <a:r>
              <a:rPr lang="en-US" sz="2800" dirty="0" err="1"/>
              <a:t>Levophed</a:t>
            </a:r>
            <a:r>
              <a:rPr lang="en-US" sz="2800" dirty="0"/>
              <a:t> drip (.03mcg/kg/</a:t>
            </a:r>
            <a:r>
              <a:rPr lang="en-US" sz="2800" dirty="0" err="1"/>
              <a:t>hr</a:t>
            </a:r>
            <a:r>
              <a:rPr lang="en-US" sz="2800" dirty="0"/>
              <a:t>)(weight 70kg).</a:t>
            </a:r>
          </a:p>
          <a:p>
            <a:pPr marL="471487" lvl="1" indent="-457200"/>
            <a:r>
              <a:rPr lang="en-US" sz="2800" dirty="0"/>
              <a:t>Nursing: Document the medications in the MAR, assuming the patient is in the ED for 2 hours before going to IR. </a:t>
            </a:r>
          </a:p>
          <a:p>
            <a:endParaRPr lang="en-US" dirty="0"/>
          </a:p>
        </p:txBody>
      </p:sp>
    </p:spTree>
    <p:extLst>
      <p:ext uri="{BB962C8B-B14F-4D97-AF65-F5344CB8AC3E}">
        <p14:creationId xmlns:p14="http://schemas.microsoft.com/office/powerpoint/2010/main" val="2610821827"/>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52088D04-F88A-9139-177D-A8D644CF8C3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A6326A3C-8217-9089-CDCF-82C77D68525F}"/>
              </a:ext>
            </a:extLst>
          </p:cNvPr>
          <p:cNvSpPr>
            <a:spLocks noGrp="1"/>
          </p:cNvSpPr>
          <p:nvPr>
            <p:ph type="title"/>
          </p:nvPr>
        </p:nvSpPr>
        <p:spPr>
          <a:xfrm>
            <a:off x="838199" y="534267"/>
            <a:ext cx="10816087" cy="1147763"/>
          </a:xfrm>
        </p:spPr>
        <p:txBody>
          <a:bodyPr>
            <a:normAutofit/>
          </a:bodyPr>
          <a:lstStyle/>
          <a:p>
            <a:r>
              <a:rPr lang="en-US" b="1" dirty="0"/>
              <a:t>Breakout #3 Massive PE - IR</a:t>
            </a:r>
          </a:p>
        </p:txBody>
      </p:sp>
      <p:sp>
        <p:nvSpPr>
          <p:cNvPr id="3" name="Content Placeholder 2">
            <a:extLst>
              <a:ext uri="{FF2B5EF4-FFF2-40B4-BE49-F238E27FC236}">
                <a16:creationId xmlns:a16="http://schemas.microsoft.com/office/drawing/2014/main" xmlns="" id="{BBDAB67E-B2BA-CED4-2468-B4F164187750}"/>
              </a:ext>
            </a:extLst>
          </p:cNvPr>
          <p:cNvSpPr>
            <a:spLocks noGrp="1"/>
          </p:cNvSpPr>
          <p:nvPr>
            <p:ph idx="1"/>
          </p:nvPr>
        </p:nvSpPr>
        <p:spPr>
          <a:xfrm>
            <a:off x="838200" y="1682030"/>
            <a:ext cx="10600426" cy="4005263"/>
          </a:xfrm>
        </p:spPr>
        <p:txBody>
          <a:bodyPr>
            <a:normAutofit/>
          </a:bodyPr>
          <a:lstStyle/>
          <a:p>
            <a:pPr marL="471487" lvl="1" indent="-457200"/>
            <a:r>
              <a:rPr lang="en-US" sz="2800" dirty="0"/>
              <a:t>Physicians – How do we perform thrombectomy during downtime? What medications are you ordering? Where are we documenting the procedure? </a:t>
            </a:r>
          </a:p>
          <a:p>
            <a:pPr marL="471487" lvl="1" indent="-457200"/>
            <a:r>
              <a:rPr lang="en-US" sz="2800" dirty="0"/>
              <a:t>Nursing  – how do we document medications given, and ongoing patient assessment during the procedure in the IR suite? </a:t>
            </a:r>
          </a:p>
          <a:p>
            <a:pPr marL="471487" lvl="1" indent="-457200"/>
            <a:r>
              <a:rPr lang="en-US" sz="2800" dirty="0"/>
              <a:t>Administration – Assess how IR procedures are performed and documented during downtime. Can IR function without the EMR being operational? </a:t>
            </a:r>
          </a:p>
          <a:p>
            <a:endParaRPr lang="en-US" dirty="0"/>
          </a:p>
        </p:txBody>
      </p:sp>
    </p:spTree>
    <p:extLst>
      <p:ext uri="{BB962C8B-B14F-4D97-AF65-F5344CB8AC3E}">
        <p14:creationId xmlns:p14="http://schemas.microsoft.com/office/powerpoint/2010/main" val="387392806"/>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662F9B13-1F90-5A68-8B40-86230D0BB5B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B83AE846-D22F-5D5F-155E-9C3FC3A6C560}"/>
              </a:ext>
            </a:extLst>
          </p:cNvPr>
          <p:cNvSpPr>
            <a:spLocks noGrp="1"/>
          </p:cNvSpPr>
          <p:nvPr>
            <p:ph type="title"/>
          </p:nvPr>
        </p:nvSpPr>
        <p:spPr>
          <a:xfrm>
            <a:off x="838199" y="534267"/>
            <a:ext cx="10816087" cy="1147763"/>
          </a:xfrm>
        </p:spPr>
        <p:txBody>
          <a:bodyPr>
            <a:normAutofit/>
          </a:bodyPr>
          <a:lstStyle/>
          <a:p>
            <a:r>
              <a:rPr lang="en-US" b="1" dirty="0"/>
              <a:t>Breakout #3 Massive PE - MICU</a:t>
            </a:r>
          </a:p>
        </p:txBody>
      </p:sp>
      <p:sp>
        <p:nvSpPr>
          <p:cNvPr id="3" name="Content Placeholder 2">
            <a:extLst>
              <a:ext uri="{FF2B5EF4-FFF2-40B4-BE49-F238E27FC236}">
                <a16:creationId xmlns:a16="http://schemas.microsoft.com/office/drawing/2014/main" xmlns="" id="{D70C3CDA-80A7-E0CE-91BF-5651391B5EA9}"/>
              </a:ext>
            </a:extLst>
          </p:cNvPr>
          <p:cNvSpPr>
            <a:spLocks noGrp="1"/>
          </p:cNvSpPr>
          <p:nvPr>
            <p:ph idx="1"/>
          </p:nvPr>
        </p:nvSpPr>
        <p:spPr>
          <a:xfrm>
            <a:off x="838200" y="1682030"/>
            <a:ext cx="10600426" cy="4005263"/>
          </a:xfrm>
        </p:spPr>
        <p:txBody>
          <a:bodyPr>
            <a:normAutofit/>
          </a:bodyPr>
          <a:lstStyle/>
          <a:p>
            <a:pPr marL="471487" lvl="1" indent="-457200"/>
            <a:r>
              <a:rPr lang="en-US" sz="2800" dirty="0"/>
              <a:t>Physicians: please place the admission orders including heparin drip (no longer on pressors), as well as order for TTE. </a:t>
            </a:r>
          </a:p>
          <a:p>
            <a:pPr marL="471487" lvl="1" indent="-457200"/>
            <a:r>
              <a:rPr lang="en-US" sz="2800" dirty="0"/>
              <a:t>Nursing: Complete the nursing assessment, MAR, and all other appropriate documentation. </a:t>
            </a:r>
          </a:p>
          <a:p>
            <a:pPr marL="471487" lvl="1" indent="-457200"/>
            <a:r>
              <a:rPr lang="en-US" sz="2800" dirty="0"/>
              <a:t>Admin: How to we ensure that the TTE is done and how do communicate with bed board about bed availability. How does the patient go from ED to IR to ICU? </a:t>
            </a:r>
          </a:p>
          <a:p>
            <a:endParaRPr lang="en-US" dirty="0"/>
          </a:p>
        </p:txBody>
      </p:sp>
    </p:spTree>
    <p:extLst>
      <p:ext uri="{BB962C8B-B14F-4D97-AF65-F5344CB8AC3E}">
        <p14:creationId xmlns:p14="http://schemas.microsoft.com/office/powerpoint/2010/main" val="1799579393"/>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FBEF28D9-F991-8D98-3794-C1B08A2C86B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E27B89A2-575B-3057-4B63-CD1366E6C695}"/>
              </a:ext>
            </a:extLst>
          </p:cNvPr>
          <p:cNvSpPr>
            <a:spLocks noGrp="1"/>
          </p:cNvSpPr>
          <p:nvPr>
            <p:ph type="title"/>
          </p:nvPr>
        </p:nvSpPr>
        <p:spPr>
          <a:xfrm>
            <a:off x="838199" y="534267"/>
            <a:ext cx="10816087" cy="1147763"/>
          </a:xfrm>
        </p:spPr>
        <p:txBody>
          <a:bodyPr>
            <a:normAutofit/>
          </a:bodyPr>
          <a:lstStyle/>
          <a:p>
            <a:r>
              <a:rPr lang="en-US" b="1" dirty="0"/>
              <a:t>Breakout #3 - Agitated Patient - CPEP</a:t>
            </a:r>
          </a:p>
        </p:txBody>
      </p:sp>
      <p:sp>
        <p:nvSpPr>
          <p:cNvPr id="3" name="Content Placeholder 2">
            <a:extLst>
              <a:ext uri="{FF2B5EF4-FFF2-40B4-BE49-F238E27FC236}">
                <a16:creationId xmlns:a16="http://schemas.microsoft.com/office/drawing/2014/main" xmlns="" id="{9EDC87E6-D95B-8428-0111-CB65576CFEEE}"/>
              </a:ext>
            </a:extLst>
          </p:cNvPr>
          <p:cNvSpPr>
            <a:spLocks noGrp="1"/>
          </p:cNvSpPr>
          <p:nvPr>
            <p:ph idx="1"/>
          </p:nvPr>
        </p:nvSpPr>
        <p:spPr>
          <a:xfrm>
            <a:off x="838200" y="1682030"/>
            <a:ext cx="10600426" cy="4005263"/>
          </a:xfrm>
        </p:spPr>
        <p:txBody>
          <a:bodyPr>
            <a:normAutofit/>
          </a:bodyPr>
          <a:lstStyle/>
          <a:p>
            <a:pPr marL="471487" lvl="1" indent="-457200"/>
            <a:r>
              <a:rPr lang="en-US" sz="2800" dirty="0"/>
              <a:t>40-year-old male past medical history of schizophrenia presents after being found running through the street. The patient has auditory and visual hallucinations. </a:t>
            </a:r>
          </a:p>
          <a:p>
            <a:pPr marL="471487" lvl="1" indent="-457200"/>
            <a:r>
              <a:rPr lang="en-US" sz="2800" dirty="0"/>
              <a:t>ED performs labs and head CT that they report are negative. Vitals are unremarkable. </a:t>
            </a:r>
          </a:p>
          <a:p>
            <a:pPr marL="471487" lvl="1" indent="-457200"/>
            <a:r>
              <a:rPr lang="en-US" sz="2800" dirty="0"/>
              <a:t>The psychiatry consult liaison recommends sending the patient to CPEP once medically clear.  </a:t>
            </a:r>
          </a:p>
          <a:p>
            <a:pPr marL="471487" lvl="1" indent="-457200"/>
            <a:r>
              <a:rPr lang="en-US" sz="2800" dirty="0"/>
              <a:t>Patient is not able provide medical history. </a:t>
            </a:r>
          </a:p>
          <a:p>
            <a:endParaRPr lang="en-US" dirty="0"/>
          </a:p>
        </p:txBody>
      </p:sp>
    </p:spTree>
    <p:extLst>
      <p:ext uri="{BB962C8B-B14F-4D97-AF65-F5344CB8AC3E}">
        <p14:creationId xmlns:p14="http://schemas.microsoft.com/office/powerpoint/2010/main" val="68024150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116B4095-77BC-8A71-9234-80AEE6052D9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5F86F3FB-927D-F2B3-9D91-40A25B38087F}"/>
              </a:ext>
            </a:extLst>
          </p:cNvPr>
          <p:cNvSpPr>
            <a:spLocks noGrp="1"/>
          </p:cNvSpPr>
          <p:nvPr>
            <p:ph type="title"/>
          </p:nvPr>
        </p:nvSpPr>
        <p:spPr/>
        <p:txBody>
          <a:bodyPr>
            <a:normAutofit/>
          </a:bodyPr>
          <a:lstStyle/>
          <a:p>
            <a:pPr algn="ctr"/>
            <a:r>
              <a:rPr lang="en-US" b="1" dirty="0"/>
              <a:t>Let’s Divide into Groups by Care Teams</a:t>
            </a:r>
          </a:p>
        </p:txBody>
      </p:sp>
      <p:sp>
        <p:nvSpPr>
          <p:cNvPr id="5" name="Text Placeholder 4">
            <a:extLst>
              <a:ext uri="{FF2B5EF4-FFF2-40B4-BE49-F238E27FC236}">
                <a16:creationId xmlns:a16="http://schemas.microsoft.com/office/drawing/2014/main" xmlns="" id="{37C2741C-BBAC-A19F-F61F-894C4BA76CE7}"/>
              </a:ext>
            </a:extLst>
          </p:cNvPr>
          <p:cNvSpPr>
            <a:spLocks noGrp="1"/>
          </p:cNvSpPr>
          <p:nvPr>
            <p:ph type="body" idx="1"/>
          </p:nvPr>
        </p:nvSpPr>
        <p:spPr/>
        <p:txBody>
          <a:bodyPr anchor="ctr">
            <a:normAutofit/>
          </a:bodyPr>
          <a:lstStyle/>
          <a:p>
            <a:pPr algn="ctr"/>
            <a:r>
              <a:rPr lang="en-US" sz="3200" u="sng" dirty="0">
                <a:latin typeface="Aptos Display" panose="020B0004020202020204" pitchFamily="34" charset="0"/>
              </a:rPr>
              <a:t>Clinical Teams</a:t>
            </a:r>
          </a:p>
        </p:txBody>
      </p:sp>
      <p:sp>
        <p:nvSpPr>
          <p:cNvPr id="3" name="Content Placeholder 2">
            <a:extLst>
              <a:ext uri="{FF2B5EF4-FFF2-40B4-BE49-F238E27FC236}">
                <a16:creationId xmlns:a16="http://schemas.microsoft.com/office/drawing/2014/main" xmlns="" id="{52355192-67DE-A25A-9288-050DB091B827}"/>
              </a:ext>
            </a:extLst>
          </p:cNvPr>
          <p:cNvSpPr>
            <a:spLocks noGrp="1"/>
          </p:cNvSpPr>
          <p:nvPr>
            <p:ph sz="half" idx="2"/>
          </p:nvPr>
        </p:nvSpPr>
        <p:spPr>
          <a:xfrm>
            <a:off x="862014" y="2505075"/>
            <a:ext cx="5157787" cy="3684588"/>
          </a:xfrm>
        </p:spPr>
        <p:txBody>
          <a:bodyPr>
            <a:normAutofit lnSpcReduction="10000"/>
          </a:bodyPr>
          <a:lstStyle/>
          <a:p>
            <a:pPr>
              <a:spcBef>
                <a:spcPts val="0"/>
              </a:spcBef>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Emergency Medicine</a:t>
            </a:r>
          </a:p>
          <a:p>
            <a:pPr>
              <a:spcBef>
                <a:spcPts val="0"/>
              </a:spcBef>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Pediatrics/PICU</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pPr>
              <a:spcBef>
                <a:spcPts val="0"/>
              </a:spcBef>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Medicine floors</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pPr>
              <a:spcBef>
                <a:spcPts val="0"/>
              </a:spcBef>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MICU</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pPr>
              <a:spcBef>
                <a:spcPts val="0"/>
              </a:spcBef>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Trauma/SICU</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pPr>
              <a:spcBef>
                <a:spcPts val="0"/>
              </a:spcBef>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Neuro stroke</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pPr>
              <a:spcBef>
                <a:spcPts val="0"/>
              </a:spcBef>
              <a:tabLst>
                <a:tab pos="457200" algn="l"/>
              </a:tabLst>
            </a:pPr>
            <a:r>
              <a:rPr lang="en-US" sz="2600" kern="0" dirty="0" err="1">
                <a:solidFill>
                  <a:srgbClr val="000000"/>
                </a:solidFill>
                <a:latin typeface="Aptos Display" panose="020B0004020202020204" pitchFamily="34" charset="0"/>
                <a:ea typeface="Times New Roman" panose="02020603050405020304" pitchFamily="18" charset="0"/>
                <a:cs typeface="Calibri" panose="020F0502020204030204" pitchFamily="34" charset="0"/>
              </a:rPr>
              <a:t>ObGyn</a:t>
            </a: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/L&amp;D</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pPr>
              <a:spcBef>
                <a:spcPts val="0"/>
              </a:spcBef>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Interventional Radiology</a:t>
            </a:r>
          </a:p>
          <a:p>
            <a:pPr>
              <a:spcBef>
                <a:spcPts val="0"/>
              </a:spcBef>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OR/PACU </a:t>
            </a:r>
          </a:p>
          <a:p>
            <a:pPr>
              <a:spcBef>
                <a:spcPts val="0"/>
              </a:spcBef>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Psychiatry/CPEP</a:t>
            </a:r>
          </a:p>
          <a:p>
            <a:pPr>
              <a:spcBef>
                <a:spcPts val="0"/>
              </a:spcBef>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Renal/HD</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endParaRPr lang="en-US" dirty="0"/>
          </a:p>
        </p:txBody>
      </p:sp>
      <p:sp>
        <p:nvSpPr>
          <p:cNvPr id="6" name="Text Placeholder 5">
            <a:extLst>
              <a:ext uri="{FF2B5EF4-FFF2-40B4-BE49-F238E27FC236}">
                <a16:creationId xmlns:a16="http://schemas.microsoft.com/office/drawing/2014/main" xmlns="" id="{64EF7C68-33FB-7BB9-17A9-E2710AAB2454}"/>
              </a:ext>
            </a:extLst>
          </p:cNvPr>
          <p:cNvSpPr>
            <a:spLocks noGrp="1"/>
          </p:cNvSpPr>
          <p:nvPr>
            <p:ph type="body" sz="quarter" idx="3"/>
          </p:nvPr>
        </p:nvSpPr>
        <p:spPr/>
        <p:txBody>
          <a:bodyPr anchor="ctr">
            <a:normAutofit/>
          </a:bodyPr>
          <a:lstStyle/>
          <a:p>
            <a:pPr algn="ctr"/>
            <a:r>
              <a:rPr lang="en-US" sz="3200" u="sng" dirty="0">
                <a:latin typeface="Aptos Display" panose="020B0004020202020204" pitchFamily="34" charset="0"/>
              </a:rPr>
              <a:t>Non-Patient Care Teams</a:t>
            </a:r>
          </a:p>
        </p:txBody>
      </p:sp>
      <p:sp>
        <p:nvSpPr>
          <p:cNvPr id="7" name="Content Placeholder 6">
            <a:extLst>
              <a:ext uri="{FF2B5EF4-FFF2-40B4-BE49-F238E27FC236}">
                <a16:creationId xmlns:a16="http://schemas.microsoft.com/office/drawing/2014/main" xmlns="" id="{7586F6E4-036D-8EBD-242D-9CF3C1E65BFA}"/>
              </a:ext>
            </a:extLst>
          </p:cNvPr>
          <p:cNvSpPr>
            <a:spLocks noGrp="1"/>
          </p:cNvSpPr>
          <p:nvPr>
            <p:ph sz="quarter" idx="4"/>
          </p:nvPr>
        </p:nvSpPr>
        <p:spPr/>
        <p:txBody>
          <a:bodyPr>
            <a:normAutofit/>
          </a:bodyPr>
          <a:lstStyle/>
          <a:p>
            <a:pPr>
              <a:spcBef>
                <a:spcPts val="0"/>
              </a:spcBef>
              <a:buSzPct val="100000"/>
              <a:tabLst>
                <a:tab pos="457200" algn="l"/>
              </a:tabLst>
            </a:pPr>
            <a:r>
              <a:rPr lang="en-US" sz="260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Administration</a:t>
            </a:r>
          </a:p>
          <a:p>
            <a:pPr>
              <a:spcBef>
                <a:spcPts val="0"/>
              </a:spcBef>
              <a:buSzPct val="100000"/>
              <a:tabLst>
                <a:tab pos="457200" algn="l"/>
              </a:tabLst>
            </a:pPr>
            <a:r>
              <a:rPr lang="en-US" sz="260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Laboratory services</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pPr>
              <a:spcBef>
                <a:spcPts val="0"/>
              </a:spcBef>
              <a:buClr>
                <a:schemeClr val="tx1"/>
              </a:buClr>
              <a:buSzPct val="100000"/>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Blood Bank</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pPr>
              <a:spcBef>
                <a:spcPts val="0"/>
              </a:spcBef>
              <a:buClr>
                <a:schemeClr val="tx1"/>
              </a:buClr>
              <a:buSzPct val="100000"/>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Bed Czar/admitting</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pPr>
              <a:spcBef>
                <a:spcPts val="0"/>
              </a:spcBef>
              <a:buClr>
                <a:schemeClr val="tx1"/>
              </a:buClr>
              <a:buSzPct val="100000"/>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Pharmacy</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pPr>
              <a:spcBef>
                <a:spcPts val="0"/>
              </a:spcBef>
              <a:buClr>
                <a:schemeClr val="tx1"/>
              </a:buClr>
              <a:buSzPct val="100000"/>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EVS</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pPr>
              <a:spcBef>
                <a:spcPts val="0"/>
              </a:spcBef>
              <a:buClr>
                <a:schemeClr val="tx1"/>
              </a:buClr>
              <a:buSzPct val="100000"/>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IT</a:t>
            </a:r>
          </a:p>
          <a:p>
            <a:pPr>
              <a:spcBef>
                <a:spcPts val="0"/>
              </a:spcBef>
              <a:buClr>
                <a:schemeClr val="tx1"/>
              </a:buClr>
              <a:buSzPct val="100000"/>
              <a:tabLst>
                <a:tab pos="457200" algn="l"/>
              </a:tabLst>
            </a:pPr>
            <a:r>
              <a:rPr lang="en-US" sz="2600" dirty="0">
                <a:solidFill>
                  <a:srgbClr val="000000"/>
                </a:solidFill>
                <a:latin typeface="Aptos Display" panose="020B0004020202020204" pitchFamily="34" charset="0"/>
                <a:ea typeface="Calibri" panose="020F0502020204030204" pitchFamily="34" charset="0"/>
                <a:cs typeface="Calibri" panose="020F0502020204030204" pitchFamily="34" charset="0"/>
              </a:rPr>
              <a:t>Diagnostic Radiology</a:t>
            </a:r>
          </a:p>
          <a:p>
            <a:pPr>
              <a:spcBef>
                <a:spcPts val="0"/>
              </a:spcBef>
              <a:buClr>
                <a:schemeClr val="tx1"/>
              </a:buClr>
              <a:buSzPct val="100000"/>
              <a:tabLst>
                <a:tab pos="457200" algn="l"/>
              </a:tabLst>
            </a:pPr>
            <a:r>
              <a:rPr lang="en-US" sz="2600" kern="0" dirty="0">
                <a:solidFill>
                  <a:srgbClr val="000000"/>
                </a:solidFill>
                <a:latin typeface="Aptos Display" panose="020B0004020202020204" pitchFamily="34" charset="0"/>
                <a:ea typeface="Times New Roman" panose="02020603050405020304" pitchFamily="18" charset="0"/>
                <a:cs typeface="Calibri" panose="020F0502020204030204" pitchFamily="34" charset="0"/>
              </a:rPr>
              <a:t>Transportation</a:t>
            </a:r>
            <a:endParaRPr lang="en-US" sz="2600" kern="100" dirty="0">
              <a:solidFill>
                <a:srgbClr val="000000"/>
              </a:solidFill>
              <a:latin typeface="Aptos Display" panose="020B0004020202020204" pitchFamily="34" charset="0"/>
              <a:ea typeface="Calibri" panose="020F0502020204030204" pitchFamily="34" charset="0"/>
              <a:cs typeface="Times New Roman" panose="02020603050405020304" pitchFamily="18" charset="0"/>
            </a:endParaRPr>
          </a:p>
          <a:p>
            <a:endParaRPr lang="en-US" dirty="0"/>
          </a:p>
        </p:txBody>
      </p:sp>
    </p:spTree>
    <p:extLst>
      <p:ext uri="{BB962C8B-B14F-4D97-AF65-F5344CB8AC3E}">
        <p14:creationId xmlns:p14="http://schemas.microsoft.com/office/powerpoint/2010/main" val="356062193"/>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CF80AA77-6957-1B8A-21A6-2B4A51AC202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684761BD-BD74-CBFB-F99F-EC617CCF16AA}"/>
              </a:ext>
            </a:extLst>
          </p:cNvPr>
          <p:cNvSpPr>
            <a:spLocks noGrp="1"/>
          </p:cNvSpPr>
          <p:nvPr>
            <p:ph type="title"/>
          </p:nvPr>
        </p:nvSpPr>
        <p:spPr>
          <a:xfrm>
            <a:off x="838199" y="534267"/>
            <a:ext cx="10816087" cy="1147763"/>
          </a:xfrm>
        </p:spPr>
        <p:txBody>
          <a:bodyPr>
            <a:normAutofit/>
          </a:bodyPr>
          <a:lstStyle/>
          <a:p>
            <a:r>
              <a:rPr lang="en-US" b="1" dirty="0"/>
              <a:t>Breakout #3 - Agitated Patient - Psychiatry</a:t>
            </a:r>
          </a:p>
        </p:txBody>
      </p:sp>
      <p:sp>
        <p:nvSpPr>
          <p:cNvPr id="3" name="Content Placeholder 2">
            <a:extLst>
              <a:ext uri="{FF2B5EF4-FFF2-40B4-BE49-F238E27FC236}">
                <a16:creationId xmlns:a16="http://schemas.microsoft.com/office/drawing/2014/main" xmlns="" id="{D6697EE5-14B6-78B6-CEE3-BEDF3E69381B}"/>
              </a:ext>
            </a:extLst>
          </p:cNvPr>
          <p:cNvSpPr>
            <a:spLocks noGrp="1"/>
          </p:cNvSpPr>
          <p:nvPr>
            <p:ph idx="1"/>
          </p:nvPr>
        </p:nvSpPr>
        <p:spPr>
          <a:xfrm>
            <a:off x="838200" y="1682030"/>
            <a:ext cx="10600426" cy="4005263"/>
          </a:xfrm>
        </p:spPr>
        <p:txBody>
          <a:bodyPr>
            <a:normAutofit/>
          </a:bodyPr>
          <a:lstStyle/>
          <a:p>
            <a:pPr marL="471487" lvl="1" indent="-457200"/>
            <a:r>
              <a:rPr lang="en-US" sz="2800" dirty="0"/>
              <a:t>Physicians: Place the orders using downtime forms including prn medications, and 1:1.</a:t>
            </a:r>
          </a:p>
          <a:p>
            <a:pPr marL="471487" lvl="1" indent="-457200"/>
            <a:r>
              <a:rPr lang="en-US" sz="2800" dirty="0"/>
              <a:t>Nursing: Please perform triage and document medications and assessment. How do we document the 1:1 assessment during downtime? </a:t>
            </a:r>
          </a:p>
          <a:p>
            <a:pPr marL="471487" lvl="1" indent="-457200"/>
            <a:r>
              <a:rPr lang="en-US" sz="2800" dirty="0"/>
              <a:t>Admin team: Please register the patient upon arrival at CPEP. If the patient needs to be admitted, is there anything different about a psychiatry admission than a medicine admission? </a:t>
            </a:r>
          </a:p>
          <a:p>
            <a:endParaRPr lang="en-US" dirty="0"/>
          </a:p>
        </p:txBody>
      </p:sp>
    </p:spTree>
    <p:extLst>
      <p:ext uri="{BB962C8B-B14F-4D97-AF65-F5344CB8AC3E}">
        <p14:creationId xmlns:p14="http://schemas.microsoft.com/office/powerpoint/2010/main" val="4278127885"/>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CF78F0CC-627E-0822-F0BB-4B011D696DD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9C5571B7-8C90-A2D4-48C7-CEC473482F00}"/>
              </a:ext>
            </a:extLst>
          </p:cNvPr>
          <p:cNvSpPr>
            <a:spLocks noGrp="1"/>
          </p:cNvSpPr>
          <p:nvPr>
            <p:ph type="title"/>
          </p:nvPr>
        </p:nvSpPr>
        <p:spPr>
          <a:xfrm>
            <a:off x="838199" y="534267"/>
            <a:ext cx="10816087" cy="1147763"/>
          </a:xfrm>
        </p:spPr>
        <p:txBody>
          <a:bodyPr>
            <a:normAutofit/>
          </a:bodyPr>
          <a:lstStyle/>
          <a:p>
            <a:r>
              <a:rPr lang="en-US" b="1" dirty="0"/>
              <a:t>Breakout #3 - Maintaining Dialysis - Renal</a:t>
            </a:r>
          </a:p>
        </p:txBody>
      </p:sp>
      <p:sp>
        <p:nvSpPr>
          <p:cNvPr id="3" name="Content Placeholder 2">
            <a:extLst>
              <a:ext uri="{FF2B5EF4-FFF2-40B4-BE49-F238E27FC236}">
                <a16:creationId xmlns:a16="http://schemas.microsoft.com/office/drawing/2014/main" xmlns="" id="{91B9B81A-DE3A-45DF-E6E8-3912EF64DA6F}"/>
              </a:ext>
            </a:extLst>
          </p:cNvPr>
          <p:cNvSpPr>
            <a:spLocks noGrp="1"/>
          </p:cNvSpPr>
          <p:nvPr>
            <p:ph idx="1"/>
          </p:nvPr>
        </p:nvSpPr>
        <p:spPr>
          <a:xfrm>
            <a:off x="838200" y="1682030"/>
            <a:ext cx="10600426" cy="4005263"/>
          </a:xfrm>
        </p:spPr>
        <p:txBody>
          <a:bodyPr>
            <a:normAutofit/>
          </a:bodyPr>
          <a:lstStyle/>
          <a:p>
            <a:pPr marL="471487" lvl="1" indent="-457200"/>
            <a:r>
              <a:rPr lang="en-US" sz="2800" dirty="0"/>
              <a:t>Dialysis team: How does outpatient dialysis maintain its schedules and orders during dialysis? </a:t>
            </a:r>
          </a:p>
          <a:p>
            <a:pPr marL="471487" lvl="1" indent="-457200"/>
            <a:r>
              <a:rPr lang="en-US" sz="2800" dirty="0"/>
              <a:t>How is dialysis completion tracked? </a:t>
            </a:r>
          </a:p>
          <a:p>
            <a:pPr marL="471487" lvl="1" indent="-457200"/>
            <a:r>
              <a:rPr lang="en-US" sz="2800" dirty="0"/>
              <a:t>If there is no access to labs remotely, how are decisions made about urgent/emergent dialysis? </a:t>
            </a:r>
          </a:p>
          <a:p>
            <a:pPr marL="471487" lvl="1" indent="-457200"/>
            <a:r>
              <a:rPr lang="en-US" sz="2800" dirty="0"/>
              <a:t>How do we handle patients who present from the ED for missed dialysis? </a:t>
            </a:r>
          </a:p>
          <a:p>
            <a:endParaRPr lang="en-US" dirty="0"/>
          </a:p>
        </p:txBody>
      </p:sp>
    </p:spTree>
    <p:extLst>
      <p:ext uri="{BB962C8B-B14F-4D97-AF65-F5344CB8AC3E}">
        <p14:creationId xmlns:p14="http://schemas.microsoft.com/office/powerpoint/2010/main" val="1406890066"/>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586ED02F-0486-54C2-0AE2-CA627A2BB4B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E762C173-A6B5-2082-A4B0-5DA73E63E001}"/>
              </a:ext>
            </a:extLst>
          </p:cNvPr>
          <p:cNvSpPr>
            <a:spLocks noGrp="1"/>
          </p:cNvSpPr>
          <p:nvPr>
            <p:ph type="title"/>
          </p:nvPr>
        </p:nvSpPr>
        <p:spPr>
          <a:xfrm>
            <a:off x="838199" y="534267"/>
            <a:ext cx="10816087" cy="1147763"/>
          </a:xfrm>
        </p:spPr>
        <p:txBody>
          <a:bodyPr>
            <a:normAutofit/>
          </a:bodyPr>
          <a:lstStyle/>
          <a:p>
            <a:r>
              <a:rPr lang="en-US" b="1" dirty="0"/>
              <a:t>Breakout #3 - Urgent Dialysis - Renal</a:t>
            </a:r>
          </a:p>
        </p:txBody>
      </p:sp>
      <p:sp>
        <p:nvSpPr>
          <p:cNvPr id="3" name="Content Placeholder 2">
            <a:extLst>
              <a:ext uri="{FF2B5EF4-FFF2-40B4-BE49-F238E27FC236}">
                <a16:creationId xmlns:a16="http://schemas.microsoft.com/office/drawing/2014/main" xmlns="" id="{276443E0-1F7C-032A-55DE-0A23214751D5}"/>
              </a:ext>
            </a:extLst>
          </p:cNvPr>
          <p:cNvSpPr>
            <a:spLocks noGrp="1"/>
          </p:cNvSpPr>
          <p:nvPr>
            <p:ph idx="1"/>
          </p:nvPr>
        </p:nvSpPr>
        <p:spPr>
          <a:xfrm>
            <a:off x="838200" y="1682030"/>
            <a:ext cx="10600426" cy="4005263"/>
          </a:xfrm>
        </p:spPr>
        <p:txBody>
          <a:bodyPr>
            <a:normAutofit/>
          </a:bodyPr>
          <a:lstStyle/>
          <a:p>
            <a:pPr marL="471487" lvl="1" indent="-457200"/>
            <a:r>
              <a:rPr lang="en-US" dirty="0"/>
              <a:t>A 68-year-old male past medical history of </a:t>
            </a:r>
            <a:r>
              <a:rPr lang="en-US" dirty="0" err="1"/>
              <a:t>htn</a:t>
            </a:r>
            <a:r>
              <a:rPr lang="en-US" dirty="0"/>
              <a:t>, </a:t>
            </a:r>
            <a:r>
              <a:rPr lang="en-US" dirty="0" err="1"/>
              <a:t>hld</a:t>
            </a:r>
            <a:r>
              <a:rPr lang="en-US" dirty="0"/>
              <a:t>, and ESRD presents with shortness of breath after missing a week of dialysis. The patient has anasarca and requires supplemental oxygen. The ED performed labs before downtime that were remarkable for elevated BUN/creatinine and K of 5.2. A repeat hepatitis panel was not sent as it was visible in EPIC from prior visits. </a:t>
            </a:r>
          </a:p>
          <a:p>
            <a:pPr marL="471487" lvl="1" indent="-457200"/>
            <a:r>
              <a:rPr lang="en-US" dirty="0"/>
              <a:t>Do we need a new hepatitis panel to dialyze this patient now that the old labs are not reviewable in EPIC? </a:t>
            </a:r>
          </a:p>
          <a:p>
            <a:pPr marL="471487" lvl="1" indent="-457200"/>
            <a:r>
              <a:rPr lang="en-US" dirty="0"/>
              <a:t>Please place the orders for dialysis and describe how this would be coordinated with the dialysis nurse?</a:t>
            </a:r>
          </a:p>
          <a:p>
            <a:endParaRPr lang="en-US" dirty="0"/>
          </a:p>
        </p:txBody>
      </p:sp>
    </p:spTree>
    <p:extLst>
      <p:ext uri="{BB962C8B-B14F-4D97-AF65-F5344CB8AC3E}">
        <p14:creationId xmlns:p14="http://schemas.microsoft.com/office/powerpoint/2010/main" val="431747871"/>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22FFE2D9-C642-8D5B-1F9B-063CE134E2B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66453558-CDA4-6BD4-83D4-77CEDC407ED0}"/>
              </a:ext>
            </a:extLst>
          </p:cNvPr>
          <p:cNvSpPr>
            <a:spLocks noGrp="1"/>
          </p:cNvSpPr>
          <p:nvPr>
            <p:ph type="title"/>
          </p:nvPr>
        </p:nvSpPr>
        <p:spPr>
          <a:xfrm>
            <a:off x="838199" y="534267"/>
            <a:ext cx="10816087" cy="1147763"/>
          </a:xfrm>
        </p:spPr>
        <p:txBody>
          <a:bodyPr>
            <a:normAutofit/>
          </a:bodyPr>
          <a:lstStyle/>
          <a:p>
            <a:r>
              <a:rPr lang="en-US" b="1" dirty="0"/>
              <a:t>Breakout #3 - Blood Bank</a:t>
            </a:r>
          </a:p>
        </p:txBody>
      </p:sp>
      <p:sp>
        <p:nvSpPr>
          <p:cNvPr id="3" name="Content Placeholder 2">
            <a:extLst>
              <a:ext uri="{FF2B5EF4-FFF2-40B4-BE49-F238E27FC236}">
                <a16:creationId xmlns:a16="http://schemas.microsoft.com/office/drawing/2014/main" xmlns="" id="{76172CD1-8F05-0967-5D39-7ABD83D680FA}"/>
              </a:ext>
            </a:extLst>
          </p:cNvPr>
          <p:cNvSpPr>
            <a:spLocks noGrp="1"/>
          </p:cNvSpPr>
          <p:nvPr>
            <p:ph idx="1"/>
          </p:nvPr>
        </p:nvSpPr>
        <p:spPr>
          <a:xfrm>
            <a:off x="838200" y="1682030"/>
            <a:ext cx="10600426" cy="4005263"/>
          </a:xfrm>
        </p:spPr>
        <p:txBody>
          <a:bodyPr>
            <a:normAutofit/>
          </a:bodyPr>
          <a:lstStyle/>
          <a:p>
            <a:pPr marL="471487" lvl="1" indent="-457200"/>
            <a:r>
              <a:rPr lang="en-US" dirty="0"/>
              <a:t>There is a level 1 trauma in the ED. The physician team is ordering an MTP. Please perform all necessary tasks and document using your downtime processes. Orders may come from the trauma team's breakout group. </a:t>
            </a:r>
          </a:p>
          <a:p>
            <a:pPr marL="471487" lvl="1" indent="-457200"/>
            <a:r>
              <a:rPr lang="en-US" dirty="0"/>
              <a:t>L&amp;D has called to prep 2u type-specific </a:t>
            </a:r>
            <a:r>
              <a:rPr lang="en-US" dirty="0" err="1"/>
              <a:t>pRBC</a:t>
            </a:r>
            <a:r>
              <a:rPr lang="en-US" dirty="0"/>
              <a:t> for their OR. Please prepare the blood. How will notification occur when it is ready? How will it be delivered? </a:t>
            </a:r>
          </a:p>
          <a:p>
            <a:endParaRPr lang="en-US" dirty="0"/>
          </a:p>
        </p:txBody>
      </p:sp>
    </p:spTree>
    <p:extLst>
      <p:ext uri="{BB962C8B-B14F-4D97-AF65-F5344CB8AC3E}">
        <p14:creationId xmlns:p14="http://schemas.microsoft.com/office/powerpoint/2010/main" val="422046939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5EEF19B9-45B7-ABD3-7DAA-D7840EE9A88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117ACC50-6440-4EE3-1E73-62F5DF0DB684}"/>
              </a:ext>
            </a:extLst>
          </p:cNvPr>
          <p:cNvSpPr>
            <a:spLocks noGrp="1"/>
          </p:cNvSpPr>
          <p:nvPr>
            <p:ph type="title"/>
          </p:nvPr>
        </p:nvSpPr>
        <p:spPr>
          <a:xfrm>
            <a:off x="838199" y="534267"/>
            <a:ext cx="10816087" cy="1147763"/>
          </a:xfrm>
        </p:spPr>
        <p:txBody>
          <a:bodyPr>
            <a:normAutofit fontScale="90000"/>
          </a:bodyPr>
          <a:lstStyle/>
          <a:p>
            <a:r>
              <a:rPr lang="en-US" b="1" dirty="0"/>
              <a:t>Breakout #3- Bed Management and Transportation</a:t>
            </a:r>
          </a:p>
        </p:txBody>
      </p:sp>
      <p:sp>
        <p:nvSpPr>
          <p:cNvPr id="3" name="Content Placeholder 2">
            <a:extLst>
              <a:ext uri="{FF2B5EF4-FFF2-40B4-BE49-F238E27FC236}">
                <a16:creationId xmlns:a16="http://schemas.microsoft.com/office/drawing/2014/main" xmlns="" id="{4ECF6C3D-7465-161D-CACB-D09CFE018689}"/>
              </a:ext>
            </a:extLst>
          </p:cNvPr>
          <p:cNvSpPr>
            <a:spLocks noGrp="1"/>
          </p:cNvSpPr>
          <p:nvPr>
            <p:ph idx="1"/>
          </p:nvPr>
        </p:nvSpPr>
        <p:spPr>
          <a:xfrm>
            <a:off x="838200" y="1682030"/>
            <a:ext cx="10600426" cy="4005263"/>
          </a:xfrm>
        </p:spPr>
        <p:txBody>
          <a:bodyPr>
            <a:normAutofit/>
          </a:bodyPr>
          <a:lstStyle/>
          <a:p>
            <a:pPr marL="471487" lvl="1" indent="-457200"/>
            <a:r>
              <a:rPr lang="en-US" dirty="0"/>
              <a:t>How do we identify open beds during downtime?</a:t>
            </a:r>
          </a:p>
          <a:p>
            <a:pPr marL="471487" lvl="1" indent="-457200"/>
            <a:r>
              <a:rPr lang="en-US" dirty="0"/>
              <a:t>How do you receive admission orders/bed requests? </a:t>
            </a:r>
          </a:p>
          <a:p>
            <a:pPr marL="471487" lvl="1" indent="-457200"/>
            <a:r>
              <a:rPr lang="en-US" dirty="0"/>
              <a:t>How do we notify transport that patients need to be moved upstairs?</a:t>
            </a:r>
          </a:p>
          <a:p>
            <a:pPr marL="471487" lvl="1" indent="-457200"/>
            <a:r>
              <a:rPr lang="en-US" dirty="0"/>
              <a:t>How do we coordinate with EMS and ambulance transport services for patient discharge?</a:t>
            </a:r>
          </a:p>
          <a:p>
            <a:pPr marL="471487" lvl="1" indent="-457200"/>
            <a:r>
              <a:rPr lang="en-US" dirty="0"/>
              <a:t>If there is no current process? What do you think the best practice would be? </a:t>
            </a:r>
          </a:p>
          <a:p>
            <a:endParaRPr lang="en-US" dirty="0"/>
          </a:p>
        </p:txBody>
      </p:sp>
    </p:spTree>
    <p:extLst>
      <p:ext uri="{BB962C8B-B14F-4D97-AF65-F5344CB8AC3E}">
        <p14:creationId xmlns:p14="http://schemas.microsoft.com/office/powerpoint/2010/main" val="1024359268"/>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F5142442-6DF2-33B2-B1D2-78E7BE8677A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F0F9F07E-E13D-0D50-7410-D0E2B0B5D082}"/>
              </a:ext>
            </a:extLst>
          </p:cNvPr>
          <p:cNvSpPr>
            <a:spLocks noGrp="1"/>
          </p:cNvSpPr>
          <p:nvPr>
            <p:ph type="title"/>
          </p:nvPr>
        </p:nvSpPr>
        <p:spPr>
          <a:xfrm>
            <a:off x="838199" y="534267"/>
            <a:ext cx="10816087" cy="1147763"/>
          </a:xfrm>
        </p:spPr>
        <p:txBody>
          <a:bodyPr>
            <a:normAutofit/>
          </a:bodyPr>
          <a:lstStyle/>
          <a:p>
            <a:r>
              <a:rPr lang="en-US" b="1" dirty="0"/>
              <a:t>Breakout #3 - Pharmacy</a:t>
            </a:r>
          </a:p>
        </p:txBody>
      </p:sp>
      <p:sp>
        <p:nvSpPr>
          <p:cNvPr id="3" name="Content Placeholder 2">
            <a:extLst>
              <a:ext uri="{FF2B5EF4-FFF2-40B4-BE49-F238E27FC236}">
                <a16:creationId xmlns:a16="http://schemas.microsoft.com/office/drawing/2014/main" xmlns="" id="{95642DB0-27FA-A77F-39CD-7C4C603296E6}"/>
              </a:ext>
            </a:extLst>
          </p:cNvPr>
          <p:cNvSpPr>
            <a:spLocks noGrp="1"/>
          </p:cNvSpPr>
          <p:nvPr>
            <p:ph idx="1"/>
          </p:nvPr>
        </p:nvSpPr>
        <p:spPr>
          <a:xfrm>
            <a:off x="838200" y="1682030"/>
            <a:ext cx="10600426" cy="4005263"/>
          </a:xfrm>
        </p:spPr>
        <p:txBody>
          <a:bodyPr>
            <a:normAutofit/>
          </a:bodyPr>
          <a:lstStyle/>
          <a:p>
            <a:pPr marL="471487" lvl="1" indent="-457200"/>
            <a:r>
              <a:rPr lang="en-US" dirty="0"/>
              <a:t>How do you receive orders from the floors if the medications are not in the Omnicell or Pyxis? </a:t>
            </a:r>
          </a:p>
          <a:p>
            <a:pPr marL="471487" lvl="1" indent="-457200"/>
            <a:r>
              <a:rPr lang="en-US" dirty="0"/>
              <a:t>Do we review orders if we can not check the EMR for creatinine clearance and allergies?  </a:t>
            </a:r>
          </a:p>
          <a:p>
            <a:pPr marL="471487" lvl="1" indent="-457200"/>
            <a:r>
              <a:rPr lang="en-US" dirty="0"/>
              <a:t>How are medications delivered to the floor during downtime?</a:t>
            </a:r>
          </a:p>
          <a:p>
            <a:endParaRPr lang="en-US" dirty="0"/>
          </a:p>
        </p:txBody>
      </p:sp>
    </p:spTree>
    <p:extLst>
      <p:ext uri="{BB962C8B-B14F-4D97-AF65-F5344CB8AC3E}">
        <p14:creationId xmlns:p14="http://schemas.microsoft.com/office/powerpoint/2010/main" val="399303872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0D3BB523-2C66-016A-7ECA-7AE6AAE6082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7AEFC10-FD5C-1021-C03A-38A3E599183F}"/>
              </a:ext>
            </a:extLst>
          </p:cNvPr>
          <p:cNvSpPr>
            <a:spLocks noGrp="1"/>
          </p:cNvSpPr>
          <p:nvPr>
            <p:ph type="title"/>
          </p:nvPr>
        </p:nvSpPr>
        <p:spPr>
          <a:xfrm>
            <a:off x="838199" y="534267"/>
            <a:ext cx="10816087" cy="1147763"/>
          </a:xfrm>
        </p:spPr>
        <p:txBody>
          <a:bodyPr>
            <a:normAutofit/>
          </a:bodyPr>
          <a:lstStyle/>
          <a:p>
            <a:r>
              <a:rPr lang="en-US" b="1" dirty="0"/>
              <a:t>Breakout #3 – Environmental Services</a:t>
            </a:r>
          </a:p>
        </p:txBody>
      </p:sp>
      <p:sp>
        <p:nvSpPr>
          <p:cNvPr id="3" name="Content Placeholder 2">
            <a:extLst>
              <a:ext uri="{FF2B5EF4-FFF2-40B4-BE49-F238E27FC236}">
                <a16:creationId xmlns:a16="http://schemas.microsoft.com/office/drawing/2014/main" xmlns="" id="{5C1673DC-22C1-ECB4-BB00-C7F855AE64CF}"/>
              </a:ext>
            </a:extLst>
          </p:cNvPr>
          <p:cNvSpPr>
            <a:spLocks noGrp="1"/>
          </p:cNvSpPr>
          <p:nvPr>
            <p:ph idx="1"/>
          </p:nvPr>
        </p:nvSpPr>
        <p:spPr>
          <a:xfrm>
            <a:off x="838200" y="1682030"/>
            <a:ext cx="10600426" cy="4005263"/>
          </a:xfrm>
        </p:spPr>
        <p:txBody>
          <a:bodyPr>
            <a:normAutofit/>
          </a:bodyPr>
          <a:lstStyle/>
          <a:p>
            <a:pPr marL="471487" lvl="1" indent="-457200"/>
            <a:r>
              <a:rPr lang="en-US" dirty="0"/>
              <a:t>Does downtime affect any environmental operations?</a:t>
            </a:r>
          </a:p>
          <a:p>
            <a:pPr marL="471487" lvl="1" indent="-457200"/>
            <a:r>
              <a:rPr lang="en-US" dirty="0"/>
              <a:t>How do we identify the rooms of discharged patients to ensure they are cleaned promptly? </a:t>
            </a:r>
          </a:p>
          <a:p>
            <a:pPr marL="471487" lvl="1" indent="-457200"/>
            <a:r>
              <a:rPr lang="en-US" dirty="0"/>
              <a:t>How do we know when an OR is empty and ready to be turned over? </a:t>
            </a:r>
          </a:p>
          <a:p>
            <a:endParaRPr lang="en-US" dirty="0"/>
          </a:p>
        </p:txBody>
      </p:sp>
    </p:spTree>
    <p:extLst>
      <p:ext uri="{BB962C8B-B14F-4D97-AF65-F5344CB8AC3E}">
        <p14:creationId xmlns:p14="http://schemas.microsoft.com/office/powerpoint/2010/main" val="2383580986"/>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5B64BA50-CA08-4209-4AEA-6F4015F5CE8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F69109AB-2957-2FC4-687D-5B3EBE98CAF4}"/>
              </a:ext>
            </a:extLst>
          </p:cNvPr>
          <p:cNvSpPr>
            <a:spLocks noGrp="1"/>
          </p:cNvSpPr>
          <p:nvPr>
            <p:ph type="title"/>
          </p:nvPr>
        </p:nvSpPr>
        <p:spPr>
          <a:xfrm>
            <a:off x="838199" y="534267"/>
            <a:ext cx="10816087" cy="1147763"/>
          </a:xfrm>
        </p:spPr>
        <p:txBody>
          <a:bodyPr>
            <a:normAutofit/>
          </a:bodyPr>
          <a:lstStyle/>
          <a:p>
            <a:r>
              <a:rPr lang="en-US" b="1" dirty="0"/>
              <a:t>Breakout #3 - Social Work</a:t>
            </a:r>
          </a:p>
        </p:txBody>
      </p:sp>
      <p:sp>
        <p:nvSpPr>
          <p:cNvPr id="3" name="Content Placeholder 2">
            <a:extLst>
              <a:ext uri="{FF2B5EF4-FFF2-40B4-BE49-F238E27FC236}">
                <a16:creationId xmlns:a16="http://schemas.microsoft.com/office/drawing/2014/main" xmlns="" id="{2B975125-EFA2-F7C8-FD5F-99B3CAF0F4C0}"/>
              </a:ext>
            </a:extLst>
          </p:cNvPr>
          <p:cNvSpPr>
            <a:spLocks noGrp="1"/>
          </p:cNvSpPr>
          <p:nvPr>
            <p:ph idx="1"/>
          </p:nvPr>
        </p:nvSpPr>
        <p:spPr>
          <a:xfrm>
            <a:off x="838200" y="1682030"/>
            <a:ext cx="10600426" cy="4005263"/>
          </a:xfrm>
        </p:spPr>
        <p:txBody>
          <a:bodyPr>
            <a:normAutofit/>
          </a:bodyPr>
          <a:lstStyle/>
          <a:p>
            <a:pPr marL="471487" lvl="1" indent="-457200"/>
            <a:r>
              <a:rPr lang="en-US" dirty="0"/>
              <a:t>Administration has asked for assistance with discharge of medically cleared patients to help create space. </a:t>
            </a:r>
          </a:p>
          <a:p>
            <a:pPr marL="471487" lvl="1" indent="-457200"/>
            <a:r>
              <a:rPr lang="en-US" dirty="0"/>
              <a:t>How do we identify which patients have safe discharge plans? </a:t>
            </a:r>
          </a:p>
          <a:p>
            <a:pPr marL="471487" lvl="1" indent="-457200"/>
            <a:r>
              <a:rPr lang="en-US" dirty="0"/>
              <a:t>Can we review old social work notes from a social work BCA report? </a:t>
            </a:r>
          </a:p>
          <a:p>
            <a:pPr marL="471487" lvl="1" indent="-457200"/>
            <a:r>
              <a:rPr lang="en-US" dirty="0"/>
              <a:t>What other operations are affected if we do we have access to the EMR?</a:t>
            </a:r>
          </a:p>
          <a:p>
            <a:pPr marL="471487" lvl="1" indent="-457200"/>
            <a:r>
              <a:rPr lang="en-US" dirty="0"/>
              <a:t>If a sexual assault or child protective services case were to come in, how would that be handled and documented without access to EPIC? </a:t>
            </a:r>
          </a:p>
          <a:p>
            <a:endParaRPr lang="en-US" dirty="0"/>
          </a:p>
        </p:txBody>
      </p:sp>
    </p:spTree>
    <p:extLst>
      <p:ext uri="{BB962C8B-B14F-4D97-AF65-F5344CB8AC3E}">
        <p14:creationId xmlns:p14="http://schemas.microsoft.com/office/powerpoint/2010/main" val="32732392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088B4EBF-AF50-2AAE-6A57-326BA75D32E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96C5C6CB-32D0-FB4A-1103-A0A79CC329CF}"/>
              </a:ext>
            </a:extLst>
          </p:cNvPr>
          <p:cNvSpPr>
            <a:spLocks noGrp="1"/>
          </p:cNvSpPr>
          <p:nvPr>
            <p:ph type="title"/>
          </p:nvPr>
        </p:nvSpPr>
        <p:spPr>
          <a:xfrm>
            <a:off x="838199" y="534267"/>
            <a:ext cx="10816087" cy="1147763"/>
          </a:xfrm>
        </p:spPr>
        <p:txBody>
          <a:bodyPr>
            <a:normAutofit/>
          </a:bodyPr>
          <a:lstStyle/>
          <a:p>
            <a:r>
              <a:rPr lang="en-US" b="1" dirty="0"/>
              <a:t>Breakout #3 - Laboratory and Radiology</a:t>
            </a:r>
          </a:p>
        </p:txBody>
      </p:sp>
      <p:sp>
        <p:nvSpPr>
          <p:cNvPr id="3" name="Content Placeholder 2">
            <a:extLst>
              <a:ext uri="{FF2B5EF4-FFF2-40B4-BE49-F238E27FC236}">
                <a16:creationId xmlns:a16="http://schemas.microsoft.com/office/drawing/2014/main" xmlns="" id="{085F415B-8001-B9E9-8B21-DCEFFC4F98D0}"/>
              </a:ext>
            </a:extLst>
          </p:cNvPr>
          <p:cNvSpPr>
            <a:spLocks noGrp="1"/>
          </p:cNvSpPr>
          <p:nvPr>
            <p:ph idx="1"/>
          </p:nvPr>
        </p:nvSpPr>
        <p:spPr>
          <a:xfrm>
            <a:off x="838200" y="1682030"/>
            <a:ext cx="10600426" cy="4005263"/>
          </a:xfrm>
        </p:spPr>
        <p:txBody>
          <a:bodyPr>
            <a:normAutofit/>
          </a:bodyPr>
          <a:lstStyle/>
          <a:p>
            <a:pPr marL="471487" lvl="1" indent="-457200"/>
            <a:r>
              <a:rPr lang="en-US" dirty="0"/>
              <a:t>Radiology results are being sent to the ED without issue, but there is uncertainty regarding whether inpatient services are seeing critical results. </a:t>
            </a:r>
          </a:p>
          <a:p>
            <a:pPr marL="471487" lvl="1" indent="-457200"/>
            <a:r>
              <a:rPr lang="en-US" dirty="0"/>
              <a:t>Laboratory is being inundated with requests for faxed results. </a:t>
            </a:r>
          </a:p>
          <a:p>
            <a:pPr marL="471487" lvl="1" indent="-457200"/>
            <a:r>
              <a:rPr lang="en-US" dirty="0"/>
              <a:t>How do both services document notification of critical results when the EMR is down? </a:t>
            </a:r>
          </a:p>
          <a:p>
            <a:pPr marL="471487" lvl="1" indent="-457200"/>
            <a:r>
              <a:rPr lang="en-US" dirty="0"/>
              <a:t>Please develop solutions to these issues that you feel would be best practice. Be ready to discuss with clinical teams during the next discussion. </a:t>
            </a:r>
          </a:p>
          <a:p>
            <a:endParaRPr lang="en-US" dirty="0"/>
          </a:p>
        </p:txBody>
      </p:sp>
    </p:spTree>
    <p:extLst>
      <p:ext uri="{BB962C8B-B14F-4D97-AF65-F5344CB8AC3E}">
        <p14:creationId xmlns:p14="http://schemas.microsoft.com/office/powerpoint/2010/main" val="634800201"/>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F45FA8AC-DA22-5E1D-3C8A-7281330B867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5799D49D-A292-7DD6-8142-A7ABA8AE68CB}"/>
              </a:ext>
            </a:extLst>
          </p:cNvPr>
          <p:cNvSpPr>
            <a:spLocks noGrp="1"/>
          </p:cNvSpPr>
          <p:nvPr>
            <p:ph type="title"/>
          </p:nvPr>
        </p:nvSpPr>
        <p:spPr>
          <a:xfrm>
            <a:off x="838199" y="534267"/>
            <a:ext cx="10816087" cy="1147763"/>
          </a:xfrm>
        </p:spPr>
        <p:txBody>
          <a:bodyPr>
            <a:normAutofit/>
          </a:bodyPr>
          <a:lstStyle/>
          <a:p>
            <a:r>
              <a:rPr lang="en-US" b="1" dirty="0"/>
              <a:t>Breakout #3 - Hospital Administration</a:t>
            </a:r>
          </a:p>
        </p:txBody>
      </p:sp>
      <p:sp>
        <p:nvSpPr>
          <p:cNvPr id="3" name="Content Placeholder 2">
            <a:extLst>
              <a:ext uri="{FF2B5EF4-FFF2-40B4-BE49-F238E27FC236}">
                <a16:creationId xmlns:a16="http://schemas.microsoft.com/office/drawing/2014/main" xmlns="" id="{4E54652A-5B45-7C6C-83CA-8F91B4E338BE}"/>
              </a:ext>
            </a:extLst>
          </p:cNvPr>
          <p:cNvSpPr>
            <a:spLocks noGrp="1"/>
          </p:cNvSpPr>
          <p:nvPr>
            <p:ph idx="1"/>
          </p:nvPr>
        </p:nvSpPr>
        <p:spPr>
          <a:xfrm>
            <a:off x="838200" y="1682030"/>
            <a:ext cx="10600426" cy="4005263"/>
          </a:xfrm>
        </p:spPr>
        <p:txBody>
          <a:bodyPr>
            <a:normAutofit/>
          </a:bodyPr>
          <a:lstStyle/>
          <a:p>
            <a:pPr marL="471487" lvl="1" indent="-457200"/>
            <a:r>
              <a:rPr lang="en-US" dirty="0"/>
              <a:t>A problem is identified, where admitted patients in the ED are more likely to get orders missed and less likely to get orders completed. What solutions can we develop? </a:t>
            </a:r>
          </a:p>
          <a:p>
            <a:pPr marL="471487" lvl="1" indent="-457200"/>
            <a:r>
              <a:rPr lang="en-US" dirty="0"/>
              <a:t>What services need to be cancelled due to the EMR being down? How do we notify patients of this change of service?</a:t>
            </a:r>
          </a:p>
          <a:p>
            <a:pPr marL="471487" lvl="1" indent="-457200"/>
            <a:r>
              <a:rPr lang="en-US" dirty="0"/>
              <a:t>Doctors and nurses report they are running out of forms. What is the process to resupply them throughout the hospital? </a:t>
            </a:r>
          </a:p>
          <a:p>
            <a:endParaRPr lang="en-US" dirty="0"/>
          </a:p>
        </p:txBody>
      </p:sp>
    </p:spTree>
    <p:extLst>
      <p:ext uri="{BB962C8B-B14F-4D97-AF65-F5344CB8AC3E}">
        <p14:creationId xmlns:p14="http://schemas.microsoft.com/office/powerpoint/2010/main" val="364118638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xmlns="" id="{0F0B15CA-249E-F1C3-1767-552AD5D95939}"/>
              </a:ext>
            </a:extLst>
          </p:cNvPr>
          <p:cNvSpPr>
            <a:spLocks noGrp="1"/>
          </p:cNvSpPr>
          <p:nvPr>
            <p:ph type="title"/>
          </p:nvPr>
        </p:nvSpPr>
        <p:spPr>
          <a:xfrm>
            <a:off x="794989" y="1960006"/>
            <a:ext cx="10602022" cy="2937988"/>
          </a:xfrm>
        </p:spPr>
        <p:txBody>
          <a:bodyPr>
            <a:normAutofit fontScale="90000"/>
          </a:bodyPr>
          <a:lstStyle/>
          <a:p>
            <a:r>
              <a:rPr lang="en-US" dirty="0"/>
              <a:t>During an actual outage, IT will be working on a solution. During this tabletop, they will answer questions about what computer-based workflows will and will not be operational in an EMR outage, as well as educating us on BCA processes.</a:t>
            </a:r>
          </a:p>
        </p:txBody>
      </p:sp>
    </p:spTree>
    <p:extLst>
      <p:ext uri="{BB962C8B-B14F-4D97-AF65-F5344CB8AC3E}">
        <p14:creationId xmlns:p14="http://schemas.microsoft.com/office/powerpoint/2010/main" val="1202600643"/>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5A897BA6-D6B8-912F-0CB3-68C87FA57CA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C8473EC9-BAEF-4C9A-6789-967B1FC8F168}"/>
              </a:ext>
            </a:extLst>
          </p:cNvPr>
          <p:cNvSpPr>
            <a:spLocks noGrp="1"/>
          </p:cNvSpPr>
          <p:nvPr>
            <p:ph type="title"/>
          </p:nvPr>
        </p:nvSpPr>
        <p:spPr>
          <a:xfrm>
            <a:off x="838199" y="534267"/>
            <a:ext cx="10816087" cy="1147763"/>
          </a:xfrm>
        </p:spPr>
        <p:txBody>
          <a:bodyPr>
            <a:normAutofit/>
          </a:bodyPr>
          <a:lstStyle/>
          <a:p>
            <a:r>
              <a:rPr lang="en-US" b="1" dirty="0"/>
              <a:t>Breakout #3 Discussion</a:t>
            </a:r>
          </a:p>
        </p:txBody>
      </p:sp>
      <p:sp>
        <p:nvSpPr>
          <p:cNvPr id="3" name="Content Placeholder 2">
            <a:extLst>
              <a:ext uri="{FF2B5EF4-FFF2-40B4-BE49-F238E27FC236}">
                <a16:creationId xmlns:a16="http://schemas.microsoft.com/office/drawing/2014/main" xmlns="" id="{17F63192-8644-DEC6-BD1E-D8F06222CF6B}"/>
              </a:ext>
            </a:extLst>
          </p:cNvPr>
          <p:cNvSpPr>
            <a:spLocks noGrp="1"/>
          </p:cNvSpPr>
          <p:nvPr>
            <p:ph idx="1"/>
          </p:nvPr>
        </p:nvSpPr>
        <p:spPr>
          <a:xfrm>
            <a:off x="838200" y="1682030"/>
            <a:ext cx="10600426" cy="4005263"/>
          </a:xfrm>
        </p:spPr>
        <p:txBody>
          <a:bodyPr>
            <a:normAutofit/>
          </a:bodyPr>
          <a:lstStyle/>
          <a:p>
            <a:pPr marL="471487" lvl="1" indent="-457200"/>
            <a:r>
              <a:rPr lang="en-US" dirty="0"/>
              <a:t>How did everybody feel about their ability to function during downtime?</a:t>
            </a:r>
          </a:p>
          <a:p>
            <a:pPr marL="471487" lvl="1" indent="-457200"/>
            <a:r>
              <a:rPr lang="en-US" dirty="0"/>
              <a:t>What processes worked well? </a:t>
            </a:r>
          </a:p>
          <a:p>
            <a:pPr marL="471487" lvl="1" indent="-457200"/>
            <a:r>
              <a:rPr lang="en-US" dirty="0"/>
              <a:t>What did not work well?</a:t>
            </a:r>
          </a:p>
          <a:p>
            <a:pPr marL="471487" lvl="1" indent="-457200"/>
            <a:r>
              <a:rPr lang="en-US" dirty="0"/>
              <a:t>What work-flows should be the focus of future development? </a:t>
            </a:r>
          </a:p>
          <a:p>
            <a:endParaRPr lang="en-US" dirty="0"/>
          </a:p>
        </p:txBody>
      </p:sp>
    </p:spTree>
    <p:extLst>
      <p:ext uri="{BB962C8B-B14F-4D97-AF65-F5344CB8AC3E}">
        <p14:creationId xmlns:p14="http://schemas.microsoft.com/office/powerpoint/2010/main" val="29775625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EF077AB4-4BA1-C48C-DB01-B56025AC815F}"/>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xmlns="" id="{CD00F184-A387-EBD4-0CC8-AC3420855CEC}"/>
              </a:ext>
            </a:extLst>
          </p:cNvPr>
          <p:cNvSpPr>
            <a:spLocks noGrp="1"/>
          </p:cNvSpPr>
          <p:nvPr>
            <p:ph type="title"/>
          </p:nvPr>
        </p:nvSpPr>
        <p:spPr>
          <a:xfrm>
            <a:off x="609600" y="2341178"/>
            <a:ext cx="10972800" cy="2175643"/>
          </a:xfrm>
        </p:spPr>
        <p:txBody>
          <a:bodyPr>
            <a:normAutofit/>
          </a:bodyPr>
          <a:lstStyle/>
          <a:p>
            <a:pPr algn="ctr"/>
            <a:r>
              <a:rPr lang="en-US" dirty="0"/>
              <a:t>Breakout #4 – Discharges (10 minutes)</a:t>
            </a:r>
          </a:p>
        </p:txBody>
      </p:sp>
    </p:spTree>
    <p:extLst>
      <p:ext uri="{BB962C8B-B14F-4D97-AF65-F5344CB8AC3E}">
        <p14:creationId xmlns:p14="http://schemas.microsoft.com/office/powerpoint/2010/main" val="931265271"/>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F100160B-FA23-1263-D35C-92B64109330C}"/>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FA042EBD-9130-CF6E-70A2-30B1D1402730}"/>
              </a:ext>
            </a:extLst>
          </p:cNvPr>
          <p:cNvSpPr>
            <a:spLocks noGrp="1"/>
          </p:cNvSpPr>
          <p:nvPr>
            <p:ph type="title"/>
          </p:nvPr>
        </p:nvSpPr>
        <p:spPr>
          <a:xfrm>
            <a:off x="838199" y="534267"/>
            <a:ext cx="10816087" cy="1147763"/>
          </a:xfrm>
        </p:spPr>
        <p:txBody>
          <a:bodyPr>
            <a:normAutofit/>
          </a:bodyPr>
          <a:lstStyle/>
          <a:p>
            <a:r>
              <a:rPr lang="en-US" b="1" dirty="0"/>
              <a:t>Clinical Teams</a:t>
            </a:r>
          </a:p>
        </p:txBody>
      </p:sp>
      <p:sp>
        <p:nvSpPr>
          <p:cNvPr id="3" name="Content Placeholder 2">
            <a:extLst>
              <a:ext uri="{FF2B5EF4-FFF2-40B4-BE49-F238E27FC236}">
                <a16:creationId xmlns:a16="http://schemas.microsoft.com/office/drawing/2014/main" xmlns="" id="{383B00ED-2DC3-36B5-4EA4-D824F9AEE4A4}"/>
              </a:ext>
            </a:extLst>
          </p:cNvPr>
          <p:cNvSpPr>
            <a:spLocks noGrp="1"/>
          </p:cNvSpPr>
          <p:nvPr>
            <p:ph idx="1"/>
          </p:nvPr>
        </p:nvSpPr>
        <p:spPr>
          <a:xfrm>
            <a:off x="838200" y="1682030"/>
            <a:ext cx="10600426" cy="4005263"/>
          </a:xfrm>
        </p:spPr>
        <p:txBody>
          <a:bodyPr>
            <a:normAutofit/>
          </a:bodyPr>
          <a:lstStyle/>
          <a:p>
            <a:pPr marL="471487" lvl="1" indent="-457200"/>
            <a:r>
              <a:rPr lang="en-US" dirty="0"/>
              <a:t>The patients from your clinical scenarios are now stable for discharge. Please complete the discharge for these patients and ensure all necessary paperwork is completed. </a:t>
            </a:r>
          </a:p>
          <a:p>
            <a:endParaRPr lang="en-US" dirty="0"/>
          </a:p>
        </p:txBody>
      </p:sp>
    </p:spTree>
    <p:extLst>
      <p:ext uri="{BB962C8B-B14F-4D97-AF65-F5344CB8AC3E}">
        <p14:creationId xmlns:p14="http://schemas.microsoft.com/office/powerpoint/2010/main" val="1701893024"/>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DA13DE55-13B1-05F9-2156-19FDB25B626A}"/>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xmlns="" id="{0B4B050B-9802-B68F-1031-07EB6A7659C8}"/>
              </a:ext>
            </a:extLst>
          </p:cNvPr>
          <p:cNvSpPr>
            <a:spLocks noGrp="1"/>
          </p:cNvSpPr>
          <p:nvPr>
            <p:ph type="title"/>
          </p:nvPr>
        </p:nvSpPr>
        <p:spPr>
          <a:xfrm>
            <a:off x="609600" y="2341178"/>
            <a:ext cx="10972800" cy="2175643"/>
          </a:xfrm>
        </p:spPr>
        <p:txBody>
          <a:bodyPr>
            <a:normAutofit/>
          </a:bodyPr>
          <a:lstStyle/>
          <a:p>
            <a:pPr algn="ctr"/>
            <a:r>
              <a:rPr lang="en-US" dirty="0"/>
              <a:t>Pause for Discussion</a:t>
            </a:r>
            <a:br>
              <a:rPr lang="en-US" dirty="0"/>
            </a:br>
            <a:r>
              <a:rPr lang="en-US" dirty="0"/>
              <a:t>and Paperwork Completion</a:t>
            </a:r>
          </a:p>
        </p:txBody>
      </p:sp>
    </p:spTree>
    <p:extLst>
      <p:ext uri="{BB962C8B-B14F-4D97-AF65-F5344CB8AC3E}">
        <p14:creationId xmlns:p14="http://schemas.microsoft.com/office/powerpoint/2010/main" val="3087024335"/>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958DA10B-1E86-5F8F-0D21-DEFC4E9D2BD9}"/>
            </a:ext>
          </a:extLst>
        </p:cNvPr>
        <p:cNvGrpSpPr/>
        <p:nvPr/>
      </p:nvGrpSpPr>
      <p:grpSpPr>
        <a:xfrm>
          <a:off x="0" y="0"/>
          <a:ext cx="0" cy="0"/>
          <a:chOff x="0" y="0"/>
          <a:chExt cx="0" cy="0"/>
        </a:xfrm>
      </p:grpSpPr>
      <p:sp>
        <p:nvSpPr>
          <p:cNvPr id="4" name="Title 1">
            <a:extLst>
              <a:ext uri="{FF2B5EF4-FFF2-40B4-BE49-F238E27FC236}">
                <a16:creationId xmlns:a16="http://schemas.microsoft.com/office/drawing/2014/main" xmlns="" id="{FDE13A55-703F-F4F1-BBF7-4BDCA70003AA}"/>
              </a:ext>
            </a:extLst>
          </p:cNvPr>
          <p:cNvSpPr>
            <a:spLocks noGrp="1"/>
          </p:cNvSpPr>
          <p:nvPr>
            <p:ph type="title"/>
          </p:nvPr>
        </p:nvSpPr>
        <p:spPr>
          <a:xfrm>
            <a:off x="609600" y="2341178"/>
            <a:ext cx="10972800" cy="2175643"/>
          </a:xfrm>
        </p:spPr>
        <p:txBody>
          <a:bodyPr>
            <a:normAutofit/>
          </a:bodyPr>
          <a:lstStyle/>
          <a:p>
            <a:pPr algn="ctr"/>
            <a:r>
              <a:rPr lang="en-US" dirty="0"/>
              <a:t>Debrief</a:t>
            </a:r>
          </a:p>
        </p:txBody>
      </p:sp>
    </p:spTree>
    <p:extLst>
      <p:ext uri="{BB962C8B-B14F-4D97-AF65-F5344CB8AC3E}">
        <p14:creationId xmlns:p14="http://schemas.microsoft.com/office/powerpoint/2010/main" val="13205818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A3AF5741-B51B-52C1-A5DC-EECEA88C7CB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8B4C2CCC-8038-300F-59E0-4D3C20D56CC1}"/>
              </a:ext>
            </a:extLst>
          </p:cNvPr>
          <p:cNvSpPr>
            <a:spLocks noGrp="1"/>
          </p:cNvSpPr>
          <p:nvPr>
            <p:ph type="title"/>
          </p:nvPr>
        </p:nvSpPr>
        <p:spPr>
          <a:xfrm>
            <a:off x="838200" y="534267"/>
            <a:ext cx="10515600" cy="1147763"/>
          </a:xfrm>
        </p:spPr>
        <p:txBody>
          <a:bodyPr>
            <a:normAutofit/>
          </a:bodyPr>
          <a:lstStyle/>
          <a:p>
            <a:r>
              <a:rPr lang="en-US" b="1" dirty="0"/>
              <a:t>Scenario</a:t>
            </a:r>
            <a:endParaRPr lang="en-US" sz="3600" b="1" dirty="0"/>
          </a:p>
        </p:txBody>
      </p:sp>
      <p:sp>
        <p:nvSpPr>
          <p:cNvPr id="3" name="Content Placeholder 2">
            <a:extLst>
              <a:ext uri="{FF2B5EF4-FFF2-40B4-BE49-F238E27FC236}">
                <a16:creationId xmlns:a16="http://schemas.microsoft.com/office/drawing/2014/main" xmlns="" id="{686B08D9-D9F3-9985-0554-749AF558814C}"/>
              </a:ext>
            </a:extLst>
          </p:cNvPr>
          <p:cNvSpPr>
            <a:spLocks noGrp="1"/>
          </p:cNvSpPr>
          <p:nvPr>
            <p:ph idx="1"/>
          </p:nvPr>
        </p:nvSpPr>
        <p:spPr>
          <a:xfrm>
            <a:off x="838200" y="1682030"/>
            <a:ext cx="10515600" cy="4005263"/>
          </a:xfrm>
        </p:spPr>
        <p:txBody>
          <a:bodyPr>
            <a:normAutofit fontScale="92500" lnSpcReduction="10000"/>
          </a:bodyPr>
          <a:lstStyle/>
          <a:p>
            <a:r>
              <a:rPr lang="en-US" sz="3200" dirty="0"/>
              <a:t>It is 3:00 pm on a busy Monday, the facility is fully staffed and the electronic health record has frozen.</a:t>
            </a:r>
          </a:p>
          <a:p>
            <a:r>
              <a:rPr lang="en-US" sz="3200" dirty="0"/>
              <a:t>Internet access appears to be intact.</a:t>
            </a:r>
          </a:p>
          <a:p>
            <a:r>
              <a:rPr lang="en-US" sz="3200" dirty="0"/>
              <a:t>The issue is system-wide. We will likely be down for more than 72 hours.</a:t>
            </a:r>
          </a:p>
          <a:p>
            <a:r>
              <a:rPr lang="en-US" sz="3200" dirty="0"/>
              <a:t>IT recommends using the BCA computer to obtain the current census and active patient orders. Be prepared for a long downtime.  </a:t>
            </a:r>
          </a:p>
          <a:p>
            <a:r>
              <a:rPr lang="en-US" sz="3200" dirty="0"/>
              <a:t>Non-EMR applications are functioning.</a:t>
            </a:r>
          </a:p>
          <a:p>
            <a:endParaRPr lang="en-US" sz="3200" dirty="0"/>
          </a:p>
          <a:p>
            <a:endParaRPr lang="en-US" dirty="0"/>
          </a:p>
        </p:txBody>
      </p:sp>
    </p:spTree>
    <p:extLst>
      <p:ext uri="{BB962C8B-B14F-4D97-AF65-F5344CB8AC3E}">
        <p14:creationId xmlns:p14="http://schemas.microsoft.com/office/powerpoint/2010/main" val="126727621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sp>
        <p:nvSpPr>
          <p:cNvPr id="4" name="Title 1">
            <a:extLst>
              <a:ext uri="{FF2B5EF4-FFF2-40B4-BE49-F238E27FC236}">
                <a16:creationId xmlns:a16="http://schemas.microsoft.com/office/drawing/2014/main" xmlns="" id="{B9AD3633-B405-EC7E-FA9D-20B95E9A2C7B}"/>
              </a:ext>
            </a:extLst>
          </p:cNvPr>
          <p:cNvSpPr txBox="1">
            <a:spLocks/>
          </p:cNvSpPr>
          <p:nvPr/>
        </p:nvSpPr>
        <p:spPr>
          <a:xfrm>
            <a:off x="508000" y="874828"/>
            <a:ext cx="11176000" cy="1143002"/>
          </a:xfrm>
          <a:prstGeom prst="rect">
            <a:avLst/>
          </a:prstGeom>
        </p:spPr>
        <p:txBody>
          <a:bodyPr vert="horz" lIns="91440" tIns="45720" rIns="91440" bIns="45720" rtlCol="0" anchor="ctr">
            <a:normAutofit fontScale="92500" lnSpcReduction="10000"/>
          </a:bodyPr>
          <a:lstStyle>
            <a:lvl1pPr algn="l" defTabSz="914400" rtl="0" eaLnBrk="1" latinLnBrk="0" hangingPunct="1">
              <a:lnSpc>
                <a:spcPct val="90000"/>
              </a:lnSpc>
              <a:spcBef>
                <a:spcPct val="0"/>
              </a:spcBef>
              <a:buNone/>
              <a:defRPr sz="4400" kern="1200">
                <a:solidFill>
                  <a:schemeClr val="tx1"/>
                </a:solidFill>
                <a:latin typeface="+mj-lt"/>
                <a:ea typeface="+mj-ea"/>
                <a:cs typeface="+mj-cs"/>
              </a:defRPr>
            </a:lvl1pPr>
          </a:lstStyle>
          <a:p>
            <a:r>
              <a:rPr lang="en-US" dirty="0"/>
              <a:t>Module 1 - What are your first priorities? (5 minutes) </a:t>
            </a:r>
          </a:p>
        </p:txBody>
      </p:sp>
      <p:sp>
        <p:nvSpPr>
          <p:cNvPr id="5" name="Text Placeholder 2">
            <a:extLst>
              <a:ext uri="{FF2B5EF4-FFF2-40B4-BE49-F238E27FC236}">
                <a16:creationId xmlns:a16="http://schemas.microsoft.com/office/drawing/2014/main" xmlns="" id="{48EE7DF5-2176-0617-0298-F2209B9F2C13}"/>
              </a:ext>
            </a:extLst>
          </p:cNvPr>
          <p:cNvSpPr txBox="1">
            <a:spLocks/>
          </p:cNvSpPr>
          <p:nvPr/>
        </p:nvSpPr>
        <p:spPr>
          <a:xfrm>
            <a:off x="605183" y="2033951"/>
            <a:ext cx="11078817" cy="3949221"/>
          </a:xfrm>
          <a:prstGeom prst="rect">
            <a:avLst/>
          </a:prstGeom>
        </p:spPr>
        <p:txBody>
          <a:bodyPr vert="horz" lIns="91440" tIns="45720" rIns="91440" bIns="45720" rtlCol="0">
            <a:norm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r>
              <a:rPr lang="en-US" dirty="0"/>
              <a:t>Admin Team _________________________________</a:t>
            </a:r>
          </a:p>
          <a:p>
            <a:pPr lvl="1"/>
            <a:r>
              <a:rPr lang="en-US" dirty="0"/>
              <a:t>_____________________________________________</a:t>
            </a:r>
          </a:p>
          <a:p>
            <a:r>
              <a:rPr lang="en-US" dirty="0"/>
              <a:t>Nurses, Techs, Clerical Staff _______________________</a:t>
            </a:r>
          </a:p>
          <a:p>
            <a:pPr lvl="1"/>
            <a:r>
              <a:rPr lang="en-US" dirty="0"/>
              <a:t>_____________________________________________</a:t>
            </a:r>
          </a:p>
          <a:p>
            <a:r>
              <a:rPr lang="en-US" dirty="0"/>
              <a:t>Physicians with Residents and Medical Students</a:t>
            </a:r>
          </a:p>
          <a:p>
            <a:pPr lvl="1"/>
            <a:r>
              <a:rPr lang="en-US" dirty="0"/>
              <a:t>_______________________________________________	</a:t>
            </a:r>
          </a:p>
          <a:p>
            <a:r>
              <a:rPr lang="en-US" dirty="0"/>
              <a:t>Non-patient care Departments ________________________________________________</a:t>
            </a:r>
          </a:p>
        </p:txBody>
      </p:sp>
    </p:spTree>
    <p:extLst>
      <p:ext uri="{BB962C8B-B14F-4D97-AF65-F5344CB8AC3E}">
        <p14:creationId xmlns:p14="http://schemas.microsoft.com/office/powerpoint/2010/main" val="315463389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78D972A4-B9A4-C7DB-DA6B-A0D533692F5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AA8AC46E-1E06-03FE-3B16-B9473579B518}"/>
              </a:ext>
            </a:extLst>
          </p:cNvPr>
          <p:cNvSpPr>
            <a:spLocks noGrp="1"/>
          </p:cNvSpPr>
          <p:nvPr>
            <p:ph type="title"/>
          </p:nvPr>
        </p:nvSpPr>
        <p:spPr>
          <a:xfrm>
            <a:off x="838200" y="534267"/>
            <a:ext cx="10515600" cy="1147763"/>
          </a:xfrm>
        </p:spPr>
        <p:txBody>
          <a:bodyPr>
            <a:normAutofit/>
          </a:bodyPr>
          <a:lstStyle/>
          <a:p>
            <a:r>
              <a:rPr lang="en-US" dirty="0"/>
              <a:t>Discussion (5 Minutes)</a:t>
            </a:r>
            <a:endParaRPr lang="en-US" b="1" dirty="0"/>
          </a:p>
        </p:txBody>
      </p:sp>
      <p:sp>
        <p:nvSpPr>
          <p:cNvPr id="3" name="Content Placeholder 2">
            <a:extLst>
              <a:ext uri="{FF2B5EF4-FFF2-40B4-BE49-F238E27FC236}">
                <a16:creationId xmlns:a16="http://schemas.microsoft.com/office/drawing/2014/main" xmlns="" id="{EE4A845C-BFD3-4C3B-24E3-EC0879012264}"/>
              </a:ext>
            </a:extLst>
          </p:cNvPr>
          <p:cNvSpPr>
            <a:spLocks noGrp="1"/>
          </p:cNvSpPr>
          <p:nvPr>
            <p:ph idx="1"/>
          </p:nvPr>
        </p:nvSpPr>
        <p:spPr>
          <a:xfrm>
            <a:off x="838200" y="1682030"/>
            <a:ext cx="10515600" cy="4005263"/>
          </a:xfrm>
        </p:spPr>
        <p:txBody>
          <a:bodyPr>
            <a:normAutofit lnSpcReduction="10000"/>
          </a:bodyPr>
          <a:lstStyle/>
          <a:p>
            <a:r>
              <a:rPr lang="en-US" sz="3200" dirty="0"/>
              <a:t>How do you feel about the transition from normal operations to downtime for an extended period of time? </a:t>
            </a:r>
          </a:p>
          <a:p>
            <a:r>
              <a:rPr lang="en-US" sz="3200" dirty="0"/>
              <a:t>Did we huddle to get all teams on the same page?</a:t>
            </a:r>
          </a:p>
          <a:p>
            <a:r>
              <a:rPr lang="en-US" sz="3200" dirty="0"/>
              <a:t>Did we remember to place a ticket with IT ?  </a:t>
            </a:r>
          </a:p>
          <a:p>
            <a:r>
              <a:rPr lang="en-US" sz="3200" dirty="0"/>
              <a:t>Admin team – What mechanism will we use to monitor the situation as we advance if none of us are currently in-house? </a:t>
            </a:r>
          </a:p>
          <a:p>
            <a:r>
              <a:rPr lang="en-US" sz="3200" dirty="0"/>
              <a:t>Nurses and Physicians – How do we sign out during downtime? </a:t>
            </a:r>
          </a:p>
          <a:p>
            <a:endParaRPr lang="en-US" dirty="0"/>
          </a:p>
        </p:txBody>
      </p:sp>
    </p:spTree>
    <p:extLst>
      <p:ext uri="{BB962C8B-B14F-4D97-AF65-F5344CB8AC3E}">
        <p14:creationId xmlns:p14="http://schemas.microsoft.com/office/powerpoint/2010/main" val="290956308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3313EB83-EEB4-849A-7A89-6B0E6D9451F6}"/>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97765B40-94E7-A569-14EF-AE2853ABC1B6}"/>
              </a:ext>
            </a:extLst>
          </p:cNvPr>
          <p:cNvSpPr>
            <a:spLocks noGrp="1"/>
          </p:cNvSpPr>
          <p:nvPr>
            <p:ph type="title"/>
          </p:nvPr>
        </p:nvSpPr>
        <p:spPr/>
        <p:txBody>
          <a:bodyPr>
            <a:normAutofit/>
          </a:bodyPr>
          <a:lstStyle/>
          <a:p>
            <a:pPr algn="ctr"/>
            <a:r>
              <a:rPr lang="en-US" dirty="0"/>
              <a:t>Module 2 (60 minutes)</a:t>
            </a:r>
          </a:p>
        </p:txBody>
      </p:sp>
      <p:sp>
        <p:nvSpPr>
          <p:cNvPr id="5" name="Text Placeholder 4">
            <a:extLst>
              <a:ext uri="{FF2B5EF4-FFF2-40B4-BE49-F238E27FC236}">
                <a16:creationId xmlns:a16="http://schemas.microsoft.com/office/drawing/2014/main" xmlns="" id="{8677A161-DE60-8F13-F414-3640AA566DD2}"/>
              </a:ext>
            </a:extLst>
          </p:cNvPr>
          <p:cNvSpPr>
            <a:spLocks noGrp="1"/>
          </p:cNvSpPr>
          <p:nvPr>
            <p:ph type="body" idx="1"/>
          </p:nvPr>
        </p:nvSpPr>
        <p:spPr/>
        <p:txBody>
          <a:bodyPr anchor="ctr">
            <a:normAutofit/>
          </a:bodyPr>
          <a:lstStyle/>
          <a:p>
            <a:pPr algn="ctr"/>
            <a:r>
              <a:rPr lang="en-US" sz="3200" u="sng" dirty="0">
                <a:ea typeface="Calibri" panose="020F0502020204030204" pitchFamily="34" charset="0"/>
                <a:cs typeface="Calibri" panose="020F0502020204030204" pitchFamily="34" charset="0"/>
              </a:rPr>
              <a:t>Patient Care Teams </a:t>
            </a:r>
          </a:p>
        </p:txBody>
      </p:sp>
      <p:sp>
        <p:nvSpPr>
          <p:cNvPr id="3" name="Content Placeholder 2">
            <a:extLst>
              <a:ext uri="{FF2B5EF4-FFF2-40B4-BE49-F238E27FC236}">
                <a16:creationId xmlns:a16="http://schemas.microsoft.com/office/drawing/2014/main" xmlns="" id="{AACBC11F-35D6-55C2-44D4-3E6214973995}"/>
              </a:ext>
            </a:extLst>
          </p:cNvPr>
          <p:cNvSpPr>
            <a:spLocks noGrp="1"/>
          </p:cNvSpPr>
          <p:nvPr>
            <p:ph sz="half" idx="2"/>
          </p:nvPr>
        </p:nvSpPr>
        <p:spPr/>
        <p:txBody>
          <a:bodyPr>
            <a:normAutofit/>
          </a:bodyPr>
          <a:lstStyle/>
          <a:p>
            <a:pPr marL="0" indent="0">
              <a:spcBef>
                <a:spcPts val="0"/>
              </a:spcBef>
              <a:buClr>
                <a:schemeClr val="tx1"/>
              </a:buClr>
              <a:buSzPct val="100000"/>
              <a:buNone/>
              <a:tabLst>
                <a:tab pos="457200" algn="l"/>
              </a:tabLst>
            </a:pPr>
            <a:r>
              <a:rPr lang="en-US" sz="2400" kern="100" dirty="0">
                <a:solidFill>
                  <a:srgbClr val="000000"/>
                </a:solidFill>
                <a:latin typeface="Aptos" panose="020B0004020202020204" pitchFamily="34" charset="0"/>
                <a:ea typeface="Calibri" panose="020F0502020204030204" pitchFamily="34" charset="0"/>
                <a:cs typeface="Times New Roman" panose="02020603050405020304" pitchFamily="18" charset="0"/>
              </a:rPr>
              <a:t>Please go to your clinical areas and access your BCA computers. </a:t>
            </a:r>
          </a:p>
          <a:p>
            <a:pPr marL="0" indent="0">
              <a:spcBef>
                <a:spcPts val="0"/>
              </a:spcBef>
              <a:buClr>
                <a:schemeClr val="tx1"/>
              </a:buClr>
              <a:buSzPct val="100000"/>
              <a:buNone/>
              <a:tabLst>
                <a:tab pos="457200" algn="l"/>
              </a:tabLst>
            </a:pPr>
            <a:r>
              <a:rPr lang="en-US" sz="2400" kern="100" dirty="0">
                <a:solidFill>
                  <a:srgbClr val="000000"/>
                </a:solidFill>
                <a:latin typeface="Aptos" panose="020B0004020202020204" pitchFamily="34" charset="0"/>
                <a:ea typeface="Calibri" panose="020F0502020204030204" pitchFamily="34" charset="0"/>
                <a:cs typeface="Times New Roman" panose="02020603050405020304" pitchFamily="18" charset="0"/>
              </a:rPr>
              <a:t>Please Print:</a:t>
            </a:r>
          </a:p>
          <a:p>
            <a:pPr lvl="1">
              <a:spcBef>
                <a:spcPts val="0"/>
              </a:spcBef>
              <a:buClr>
                <a:schemeClr val="tx1"/>
              </a:buClr>
              <a:buSzPct val="100000"/>
              <a:tabLst>
                <a:tab pos="457200" algn="l"/>
              </a:tabLst>
            </a:pPr>
            <a:r>
              <a:rPr lang="en-US" kern="100" dirty="0">
                <a:solidFill>
                  <a:srgbClr val="000000"/>
                </a:solidFill>
                <a:latin typeface="Aptos" panose="020B0004020202020204" pitchFamily="34" charset="0"/>
                <a:ea typeface="Calibri" panose="020F0502020204030204" pitchFamily="34" charset="0"/>
                <a:cs typeface="Times New Roman" panose="02020603050405020304" pitchFamily="18" charset="0"/>
              </a:rPr>
              <a:t>All teams: census report</a:t>
            </a:r>
          </a:p>
          <a:p>
            <a:pPr lvl="1">
              <a:spcBef>
                <a:spcPts val="0"/>
              </a:spcBef>
              <a:buClr>
                <a:schemeClr val="tx1"/>
              </a:buClr>
              <a:buSzPct val="100000"/>
              <a:tabLst>
                <a:tab pos="457200" algn="l"/>
              </a:tabLst>
            </a:pPr>
            <a:r>
              <a:rPr lang="en-US" kern="100" dirty="0">
                <a:solidFill>
                  <a:srgbClr val="000000"/>
                </a:solidFill>
                <a:latin typeface="Aptos" panose="020B0004020202020204" pitchFamily="34" charset="0"/>
                <a:ea typeface="Calibri" panose="020F0502020204030204" pitchFamily="34" charset="0"/>
                <a:cs typeface="Times New Roman" panose="02020603050405020304" pitchFamily="18" charset="0"/>
              </a:rPr>
              <a:t>Non-ED teams: One patient chart with active orders</a:t>
            </a:r>
          </a:p>
          <a:p>
            <a:pPr lvl="1">
              <a:spcBef>
                <a:spcPts val="0"/>
              </a:spcBef>
              <a:buClr>
                <a:schemeClr val="tx1"/>
              </a:buClr>
              <a:buSzPct val="100000"/>
              <a:tabLst>
                <a:tab pos="457200" algn="l"/>
              </a:tabLst>
            </a:pPr>
            <a:r>
              <a:rPr lang="en-US" kern="100" dirty="0">
                <a:solidFill>
                  <a:srgbClr val="000000"/>
                </a:solidFill>
                <a:latin typeface="Aptos" panose="020B0004020202020204" pitchFamily="34" charset="0"/>
                <a:ea typeface="Calibri" panose="020F0502020204030204" pitchFamily="34" charset="0"/>
                <a:cs typeface="Times New Roman" panose="02020603050405020304" pitchFamily="18" charset="0"/>
              </a:rPr>
              <a:t>ED will complete a new patient evaluation (insert for breakout #2) </a:t>
            </a:r>
          </a:p>
          <a:p>
            <a:endParaRPr lang="en-US" dirty="0"/>
          </a:p>
        </p:txBody>
      </p:sp>
      <p:sp>
        <p:nvSpPr>
          <p:cNvPr id="6" name="Text Placeholder 5">
            <a:extLst>
              <a:ext uri="{FF2B5EF4-FFF2-40B4-BE49-F238E27FC236}">
                <a16:creationId xmlns:a16="http://schemas.microsoft.com/office/drawing/2014/main" xmlns="" id="{A5BF2F72-E4AD-291D-D239-6BBDC6E33635}"/>
              </a:ext>
            </a:extLst>
          </p:cNvPr>
          <p:cNvSpPr>
            <a:spLocks noGrp="1"/>
          </p:cNvSpPr>
          <p:nvPr>
            <p:ph type="body" sz="quarter" idx="3"/>
          </p:nvPr>
        </p:nvSpPr>
        <p:spPr/>
        <p:txBody>
          <a:bodyPr anchor="ctr">
            <a:normAutofit/>
          </a:bodyPr>
          <a:lstStyle/>
          <a:p>
            <a:pPr algn="ctr"/>
            <a:r>
              <a:rPr lang="en-US" sz="3200" u="sng" dirty="0">
                <a:latin typeface="Aptos" panose="020B0004020202020204" pitchFamily="34" charset="0"/>
                <a:ea typeface="Calibri" panose="020F0502020204030204" pitchFamily="34" charset="0"/>
                <a:cs typeface="Calibri" panose="020F0502020204030204" pitchFamily="34" charset="0"/>
              </a:rPr>
              <a:t>Non-Patient Care Teams</a:t>
            </a:r>
          </a:p>
        </p:txBody>
      </p:sp>
      <p:sp>
        <p:nvSpPr>
          <p:cNvPr id="7" name="Content Placeholder 6">
            <a:extLst>
              <a:ext uri="{FF2B5EF4-FFF2-40B4-BE49-F238E27FC236}">
                <a16:creationId xmlns:a16="http://schemas.microsoft.com/office/drawing/2014/main" xmlns="" id="{C1F6393E-DF78-DF5C-4CF0-64B9CDA6BD25}"/>
              </a:ext>
            </a:extLst>
          </p:cNvPr>
          <p:cNvSpPr>
            <a:spLocks noGrp="1"/>
          </p:cNvSpPr>
          <p:nvPr>
            <p:ph sz="quarter" idx="4"/>
          </p:nvPr>
        </p:nvSpPr>
        <p:spPr/>
        <p:txBody>
          <a:bodyPr>
            <a:normAutofit/>
          </a:bodyPr>
          <a:lstStyle/>
          <a:p>
            <a:pPr>
              <a:spcBef>
                <a:spcPts val="0"/>
              </a:spcBef>
              <a:buSzPct val="100000"/>
              <a:tabLst>
                <a:tab pos="457200" algn="l"/>
              </a:tabLst>
            </a:pPr>
            <a:r>
              <a:rPr lang="en-US" sz="2400" dirty="0">
                <a:solidFill>
                  <a:srgbClr val="000000"/>
                </a:solidFill>
                <a:latin typeface="Aptos" panose="020B0004020202020204" pitchFamily="34" charset="0"/>
                <a:ea typeface="Times New Roman" panose="02020603050405020304" pitchFamily="18" charset="0"/>
                <a:cs typeface="Calibri" panose="020F0502020204030204" pitchFamily="34" charset="0"/>
              </a:rPr>
              <a:t>How is your team going to operate without the EMR?</a:t>
            </a:r>
          </a:p>
          <a:p>
            <a:pPr>
              <a:spcBef>
                <a:spcPts val="0"/>
              </a:spcBef>
              <a:buSzPct val="100000"/>
              <a:tabLst>
                <a:tab pos="457200" algn="l"/>
              </a:tabLst>
            </a:pPr>
            <a:r>
              <a:rPr lang="en-US" sz="2400" dirty="0">
                <a:solidFill>
                  <a:srgbClr val="000000"/>
                </a:solidFill>
                <a:latin typeface="Aptos" panose="020B0004020202020204" pitchFamily="34" charset="0"/>
                <a:ea typeface="Times New Roman" panose="02020603050405020304" pitchFamily="18" charset="0"/>
                <a:cs typeface="Calibri" panose="020F0502020204030204" pitchFamily="34" charset="0"/>
              </a:rPr>
              <a:t>Can you receive requests from the clinical teams?</a:t>
            </a:r>
          </a:p>
          <a:p>
            <a:pPr>
              <a:spcBef>
                <a:spcPts val="0"/>
              </a:spcBef>
              <a:buSzPct val="100000"/>
              <a:tabLst>
                <a:tab pos="457200" algn="l"/>
              </a:tabLst>
            </a:pPr>
            <a:r>
              <a:rPr lang="en-US" sz="2400" dirty="0">
                <a:solidFill>
                  <a:srgbClr val="000000"/>
                </a:solidFill>
                <a:latin typeface="Aptos" panose="020B0004020202020204" pitchFamily="34" charset="0"/>
                <a:ea typeface="Times New Roman" panose="02020603050405020304" pitchFamily="18" charset="0"/>
                <a:cs typeface="Calibri" panose="020F0502020204030204" pitchFamily="34" charset="0"/>
              </a:rPr>
              <a:t>How are we tracking task completion?</a:t>
            </a:r>
          </a:p>
          <a:p>
            <a:pPr>
              <a:spcBef>
                <a:spcPts val="0"/>
              </a:spcBef>
              <a:buSzPct val="100000"/>
              <a:tabLst>
                <a:tab pos="457200" algn="l"/>
              </a:tabLst>
            </a:pPr>
            <a:r>
              <a:rPr lang="en-US" sz="2400" dirty="0">
                <a:solidFill>
                  <a:srgbClr val="000000"/>
                </a:solidFill>
                <a:latin typeface="Aptos" panose="020B0004020202020204" pitchFamily="34" charset="0"/>
                <a:ea typeface="Times New Roman" panose="02020603050405020304" pitchFamily="18" charset="0"/>
                <a:cs typeface="Calibri" panose="020F0502020204030204" pitchFamily="34" charset="0"/>
              </a:rPr>
              <a:t>What are some areas for improvement as well as solutions that you have identified?</a:t>
            </a:r>
          </a:p>
          <a:p>
            <a:endParaRPr lang="en-US" dirty="0"/>
          </a:p>
        </p:txBody>
      </p:sp>
    </p:spTree>
    <p:extLst>
      <p:ext uri="{BB962C8B-B14F-4D97-AF65-F5344CB8AC3E}">
        <p14:creationId xmlns:p14="http://schemas.microsoft.com/office/powerpoint/2010/main" val="390842853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showMasterSp="0">
  <p:cSld>
    <p:spTree>
      <p:nvGrpSpPr>
        <p:cNvPr id="1" name="">
          <a:extLst>
            <a:ext uri="{FF2B5EF4-FFF2-40B4-BE49-F238E27FC236}">
              <a16:creationId xmlns:a16="http://schemas.microsoft.com/office/drawing/2014/main" xmlns="" id="{E8175E81-E480-A5D3-3A8E-57900BC29E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xmlns="" id="{781ABC20-6603-FA77-1E06-3756E519B05B}"/>
              </a:ext>
            </a:extLst>
          </p:cNvPr>
          <p:cNvSpPr>
            <a:spLocks noGrp="1"/>
          </p:cNvSpPr>
          <p:nvPr>
            <p:ph type="title"/>
          </p:nvPr>
        </p:nvSpPr>
        <p:spPr>
          <a:xfrm>
            <a:off x="838200" y="534267"/>
            <a:ext cx="10515600" cy="1147763"/>
          </a:xfrm>
        </p:spPr>
        <p:txBody>
          <a:bodyPr>
            <a:normAutofit/>
          </a:bodyPr>
          <a:lstStyle/>
          <a:p>
            <a:r>
              <a:rPr lang="en-US" b="1" dirty="0"/>
              <a:t>Emergency Department</a:t>
            </a:r>
          </a:p>
        </p:txBody>
      </p:sp>
      <p:sp>
        <p:nvSpPr>
          <p:cNvPr id="3" name="Content Placeholder 2">
            <a:extLst>
              <a:ext uri="{FF2B5EF4-FFF2-40B4-BE49-F238E27FC236}">
                <a16:creationId xmlns:a16="http://schemas.microsoft.com/office/drawing/2014/main" xmlns="" id="{7FD4F19F-ED63-7764-E53E-E2CA3B9BCC31}"/>
              </a:ext>
            </a:extLst>
          </p:cNvPr>
          <p:cNvSpPr>
            <a:spLocks noGrp="1"/>
          </p:cNvSpPr>
          <p:nvPr>
            <p:ph idx="1"/>
          </p:nvPr>
        </p:nvSpPr>
        <p:spPr>
          <a:xfrm>
            <a:off x="838200" y="1682030"/>
            <a:ext cx="10515600" cy="4005263"/>
          </a:xfrm>
        </p:spPr>
        <p:txBody>
          <a:bodyPr>
            <a:normAutofit/>
          </a:bodyPr>
          <a:lstStyle/>
          <a:p>
            <a:pPr marL="0" indent="0">
              <a:buNone/>
            </a:pPr>
            <a:r>
              <a:rPr lang="en-US" dirty="0"/>
              <a:t>A patient is evaluated and is determined to be suffering from community-acquired pneumonia. </a:t>
            </a:r>
          </a:p>
          <a:p>
            <a:r>
              <a:rPr lang="en-US" dirty="0"/>
              <a:t>Physician team – Please place the orders using the downtime procedure for placing a line, sending labs, performing EKG, POC Glucose, ordering antibiotics, chest x-ray, and admit the patient.</a:t>
            </a:r>
          </a:p>
          <a:p>
            <a:r>
              <a:rPr lang="en-US" dirty="0"/>
              <a:t>ED Nursing Team  – Please triage this patient using the downtime process, complete the orders (MAR), and documentation. </a:t>
            </a:r>
          </a:p>
          <a:p>
            <a:r>
              <a:rPr lang="en-US" dirty="0"/>
              <a:t>Admin Team – Please evaluate this process and identify gaps. What happens to telemetry during downtime? </a:t>
            </a:r>
          </a:p>
          <a:p>
            <a:endParaRPr lang="en-US" dirty="0"/>
          </a:p>
        </p:txBody>
      </p:sp>
    </p:spTree>
    <p:extLst>
      <p:ext uri="{BB962C8B-B14F-4D97-AF65-F5344CB8AC3E}">
        <p14:creationId xmlns:p14="http://schemas.microsoft.com/office/powerpoint/2010/main" val="870593914"/>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
  <TotalTime>2493</TotalTime>
  <Words>2857</Words>
  <Application>Microsoft Macintosh PowerPoint</Application>
  <PresentationFormat>Widescreen</PresentationFormat>
  <Paragraphs>218</Paragraphs>
  <Slides>44</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44</vt:i4>
      </vt:variant>
    </vt:vector>
  </HeadingPairs>
  <TitlesOfParts>
    <vt:vector size="50" baseType="lpstr">
      <vt:lpstr>Aptos</vt:lpstr>
      <vt:lpstr>Aptos Display</vt:lpstr>
      <vt:lpstr>Arial</vt:lpstr>
      <vt:lpstr>Calibri</vt:lpstr>
      <vt:lpstr>Times New Roman</vt:lpstr>
      <vt:lpstr>Office Theme</vt:lpstr>
      <vt:lpstr>Downtime Tabletop</vt:lpstr>
      <vt:lpstr>Table of Contents</vt:lpstr>
      <vt:lpstr>Let’s Divide into Groups by Care Teams</vt:lpstr>
      <vt:lpstr>During an actual outage, IT will be working on a solution. During this tabletop, they will answer questions about what computer-based workflows will and will not be operational in an EMR outage, as well as educating us on BCA processes.</vt:lpstr>
      <vt:lpstr>Scenario</vt:lpstr>
      <vt:lpstr>PowerPoint Presentation</vt:lpstr>
      <vt:lpstr>Discussion (5 Minutes)</vt:lpstr>
      <vt:lpstr>Module 2 (60 minutes)</vt:lpstr>
      <vt:lpstr>Emergency Department</vt:lpstr>
      <vt:lpstr>E.D. Patient Profile (Pneumonia)</vt:lpstr>
      <vt:lpstr>PowerPoint Presentation</vt:lpstr>
      <vt:lpstr>Breakout #3 - 45 minutes</vt:lpstr>
      <vt:lpstr>Labor &amp; Delivery</vt:lpstr>
      <vt:lpstr>Labor &amp; Delivery Patient Profile </vt:lpstr>
      <vt:lpstr>Labor &amp; Delivery/O.R. - Decelerations </vt:lpstr>
      <vt:lpstr>Internal Medicine</vt:lpstr>
      <vt:lpstr>Peds/PICU</vt:lpstr>
      <vt:lpstr>Pediatrics/PICU Patient Profile</vt:lpstr>
      <vt:lpstr>Trauma/SICU, Anesthesia &amp; OR</vt:lpstr>
      <vt:lpstr>Trauma/SICU, Anesthesia &amp; OR- Patient Profile</vt:lpstr>
      <vt:lpstr>Trauma/SICU, Anesthesia and OR – Breakout #3</vt:lpstr>
      <vt:lpstr>PACU Level 1 trauma: Breakout #3</vt:lpstr>
      <vt:lpstr>Neuro Stroke Breakout #3 – Stroke Code</vt:lpstr>
      <vt:lpstr>Neuro Stroke Breakout #3 -  Patient Profile</vt:lpstr>
      <vt:lpstr>Breakout #3 - Interventional Radiology, MICU, and ED -  Massive PE</vt:lpstr>
      <vt:lpstr>Breakout #3 Massive PE - ED</vt:lpstr>
      <vt:lpstr>Breakout #3 Massive PE - IR</vt:lpstr>
      <vt:lpstr>Breakout #3 Massive PE - MICU</vt:lpstr>
      <vt:lpstr>Breakout #3 - Agitated Patient - CPEP</vt:lpstr>
      <vt:lpstr>Breakout #3 - Agitated Patient - Psychiatry</vt:lpstr>
      <vt:lpstr>Breakout #3 - Maintaining Dialysis - Renal</vt:lpstr>
      <vt:lpstr>Breakout #3 - Urgent Dialysis - Renal</vt:lpstr>
      <vt:lpstr>Breakout #3 - Blood Bank</vt:lpstr>
      <vt:lpstr>Breakout #3- Bed Management and Transportation</vt:lpstr>
      <vt:lpstr>Breakout #3 - Pharmacy</vt:lpstr>
      <vt:lpstr>Breakout #3 – Environmental Services</vt:lpstr>
      <vt:lpstr>Breakout #3 - Social Work</vt:lpstr>
      <vt:lpstr>Breakout #3 - Laboratory and Radiology</vt:lpstr>
      <vt:lpstr>Breakout #3 - Hospital Administration</vt:lpstr>
      <vt:lpstr>Breakout #3 Discussion</vt:lpstr>
      <vt:lpstr>Breakout #4 – Discharges (10 minutes)</vt:lpstr>
      <vt:lpstr>Clinical Teams</vt:lpstr>
      <vt:lpstr>Pause for Discussion and Paperwork Completion</vt:lpstr>
      <vt:lpstr>Debrief</vt:lpstr>
    </vt:vector>
  </TitlesOfParts>
  <Company/>
  <LinksUpToDate>false</LinksUpToDate>
  <SharedDoc>false</SharedDoc>
  <HyperlinksChanged>false</HyperlinksChanged>
  <AppVersion>15.0030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Downtime Tabletop</dc:title>
  <dc:creator>Doukas, Donald</dc:creator>
  <cp:lastModifiedBy>Nathaniel Dickey</cp:lastModifiedBy>
  <cp:revision>18</cp:revision>
  <dcterms:created xsi:type="dcterms:W3CDTF">2026-01-19T13:15:32Z</dcterms:created>
  <dcterms:modified xsi:type="dcterms:W3CDTF">2026-06-08T16:55:56Z</dcterms:modified>
</cp:coreProperties>
</file>